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426" r:id="rId117"/>
    <p:sldId id="427" r:id="rId118"/>
    <p:sldId id="376" r:id="rId119"/>
    <p:sldId id="377" r:id="rId120"/>
    <p:sldId id="378" r:id="rId121"/>
    <p:sldId id="422" r:id="rId122"/>
    <p:sldId id="423" r:id="rId123"/>
    <p:sldId id="424" r:id="rId124"/>
    <p:sldId id="425" r:id="rId125"/>
    <p:sldId id="383" r:id="rId126"/>
    <p:sldId id="385" r:id="rId127"/>
    <p:sldId id="386" r:id="rId128"/>
    <p:sldId id="387" r:id="rId129"/>
    <p:sldId id="388" r:id="rId130"/>
    <p:sldId id="389" r:id="rId131"/>
    <p:sldId id="390" r:id="rId132"/>
    <p:sldId id="391" r:id="rId133"/>
    <p:sldId id="392" r:id="rId134"/>
    <p:sldId id="393" r:id="rId135"/>
    <p:sldId id="395" r:id="rId136"/>
    <p:sldId id="396" r:id="rId137"/>
    <p:sldId id="397" r:id="rId138"/>
    <p:sldId id="398" r:id="rId139"/>
    <p:sldId id="399" r:id="rId140"/>
    <p:sldId id="400" r:id="rId141"/>
    <p:sldId id="409" r:id="rId142"/>
    <p:sldId id="410" r:id="rId143"/>
    <p:sldId id="415" r:id="rId144"/>
    <p:sldId id="416" r:id="rId145"/>
    <p:sldId id="417" r:id="rId146"/>
    <p:sldId id="418" r:id="rId147"/>
    <p:sldId id="419" r:id="rId148"/>
    <p:sldId id="420" r:id="rId149"/>
    <p:sldId id="421" r:id="rId150"/>
    <p:sldId id="372" r:id="rId151"/>
    <p:sldId id="373" r:id="rId152"/>
    <p:sldId id="374" r:id="rId153"/>
    <p:sldId id="375" r:id="rId154"/>
  </p:sldIdLst>
  <p:sldSz cx="9715500" cy="647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DDCA"/>
          </a:solidFill>
        </a:fill>
      </a:tcStyle>
    </a:wholeTbl>
    <a:band2H>
      <a:tcTxStyle/>
      <a:tcStyle>
        <a:tcBdr/>
        <a:fill>
          <a:solidFill>
            <a:srgbClr val="F6EF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DDCA"/>
          </a:solidFill>
        </a:fill>
      </a:tcStyle>
    </a:wholeTbl>
    <a:band2H>
      <a:tcTxStyle/>
      <a:tcStyle>
        <a:tcBdr/>
        <a:fill>
          <a:solidFill>
            <a:srgbClr val="F6EF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1568" y="-96"/>
      </p:cViewPr>
      <p:guideLst>
        <p:guide orient="horz" pos="2040"/>
        <p:guide pos="30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notesMaster" Target="notesMasters/notesMaster1.xml"/><Relationship Id="rId156" Type="http://schemas.openxmlformats.org/officeDocument/2006/relationships/printerSettings" Target="printerSettings/printerSettings1.bin"/><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62402"/>
          <c:y val="0.0730458"/>
          <c:w val="0.870599"/>
          <c:h val="0.618105"/>
        </c:manualLayout>
      </c:layout>
      <c:barChart>
        <c:barDir val="col"/>
        <c:grouping val="clustered"/>
        <c:varyColors val="0"/>
        <c:ser>
          <c:idx val="0"/>
          <c:order val="0"/>
          <c:tx>
            <c:strRef>
              <c:f>Sheet1!$A$2</c:f>
              <c:strCache>
                <c:ptCount val="1"/>
                <c:pt idx="0">
                  <c:v>Latest</c:v>
                </c:pt>
              </c:strCache>
            </c:strRef>
          </c:tx>
          <c:spPr>
            <a:solidFill>
              <a:srgbClr val="2E578C"/>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Sheet1!$B$2:$D$2</c:f>
              <c:numCache>
                <c:formatCode>General</c:formatCode>
                <c:ptCount val="3"/>
                <c:pt idx="0">
                  <c:v>5.0</c:v>
                </c:pt>
                <c:pt idx="1">
                  <c:v>1.0</c:v>
                </c:pt>
                <c:pt idx="2">
                  <c:v>3.0</c:v>
                </c:pt>
              </c:numCache>
            </c:numRef>
          </c:val>
        </c:ser>
        <c:ser>
          <c:idx val="1"/>
          <c:order val="1"/>
          <c:tx>
            <c:strRef>
              <c:f>Sheet1!$A$3</c:f>
              <c:strCache>
                <c:ptCount val="1"/>
                <c:pt idx="0">
                  <c:v>Highest Lifetime-Impact</c:v>
                </c:pt>
              </c:strCache>
            </c:strRef>
          </c:tx>
          <c:spPr>
            <a:solidFill>
              <a:srgbClr val="5D9648"/>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Sheet1!$B$3:$D$3</c:f>
              <c:numCache>
                <c:formatCode>General</c:formatCode>
                <c:ptCount val="3"/>
                <c:pt idx="0">
                  <c:v>1.0</c:v>
                </c:pt>
                <c:pt idx="1">
                  <c:v>5.0</c:v>
                </c:pt>
                <c:pt idx="2">
                  <c:v>3.0</c:v>
                </c:pt>
              </c:numCache>
            </c:numRef>
          </c:val>
        </c:ser>
        <c:ser>
          <c:idx val="2"/>
          <c:order val="2"/>
          <c:tx>
            <c:strRef>
              <c:f>Sheet1!$A$4</c:f>
              <c:strCache>
                <c:ptCount val="1"/>
                <c:pt idx="0">
                  <c:v>Highest Rising-Impact</c:v>
                </c:pt>
              </c:strCache>
            </c:strRef>
          </c:tx>
          <c:spPr>
            <a:solidFill>
              <a:srgbClr val="E7A13D"/>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Sheet1!$B$4:$D$4</c:f>
              <c:numCache>
                <c:formatCode>General</c:formatCode>
                <c:ptCount val="3"/>
                <c:pt idx="0">
                  <c:v>3.0</c:v>
                </c:pt>
                <c:pt idx="1">
                  <c:v>2.0</c:v>
                </c:pt>
                <c:pt idx="2">
                  <c:v>2.5</c:v>
                </c:pt>
              </c:numCache>
            </c:numRef>
          </c:val>
        </c:ser>
        <c:ser>
          <c:idx val="3"/>
          <c:order val="3"/>
          <c:tx>
            <c:strRef>
              <c:f>Sheet1!$A$5</c:f>
              <c:strCache>
                <c:ptCount val="1"/>
                <c:pt idx="0">
                  <c:v>Highest Recent-Impact</c:v>
                </c:pt>
              </c:strCache>
            </c:strRef>
          </c:tx>
          <c:spPr>
            <a:solidFill>
              <a:srgbClr val="BC2D30"/>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Sheet1!$B$5:$D$5</c:f>
              <c:numCache>
                <c:formatCode>General</c:formatCode>
                <c:ptCount val="3"/>
                <c:pt idx="0">
                  <c:v>2.0</c:v>
                </c:pt>
                <c:pt idx="1">
                  <c:v>3.0</c:v>
                </c:pt>
                <c:pt idx="2">
                  <c:v>2.5</c:v>
                </c:pt>
              </c:numCache>
            </c:numRef>
          </c:val>
        </c:ser>
        <c:ser>
          <c:idx val="4"/>
          <c:order val="4"/>
          <c:tx>
            <c:strRef>
              <c:f>Sheet1!$A$6</c:f>
              <c:strCache>
                <c:ptCount val="1"/>
                <c:pt idx="0">
                  <c:v>Highest Future-Impact</c:v>
                </c:pt>
              </c:strCache>
            </c:strRef>
          </c:tx>
          <c:spPr>
            <a:solidFill>
              <a:srgbClr val="6F3D79"/>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Sheet1!$B$6:$D$6</c:f>
              <c:numCache>
                <c:formatCode>General</c:formatCode>
                <c:ptCount val="3"/>
                <c:pt idx="0">
                  <c:v>4.0</c:v>
                </c:pt>
                <c:pt idx="1">
                  <c:v>4.0</c:v>
                </c:pt>
                <c:pt idx="2">
                  <c:v>4.0</c:v>
                </c:pt>
              </c:numCache>
            </c:numRef>
          </c:val>
        </c:ser>
        <c:dLbls>
          <c:showLegendKey val="0"/>
          <c:showVal val="0"/>
          <c:showCatName val="0"/>
          <c:showSerName val="0"/>
          <c:showPercent val="0"/>
          <c:showBubbleSize val="0"/>
        </c:dLbls>
        <c:gapWidth val="150"/>
        <c:overlap val="-10"/>
        <c:axId val="-2129327208"/>
        <c:axId val="-2129323848"/>
      </c:barChart>
      <c:catAx>
        <c:axId val="-2129327208"/>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800" b="0" i="0" u="none" strike="noStrike">
                <a:solidFill>
                  <a:srgbClr val="000000"/>
                </a:solidFill>
                <a:latin typeface="Calibri"/>
              </a:defRPr>
            </a:pPr>
            <a:endParaRPr lang="en-US"/>
          </a:p>
        </c:txPr>
        <c:crossAx val="-2129323848"/>
        <c:crosses val="autoZero"/>
        <c:auto val="1"/>
        <c:lblAlgn val="ctr"/>
        <c:lblOffset val="100"/>
        <c:noMultiLvlLbl val="1"/>
      </c:catAx>
      <c:valAx>
        <c:axId val="-2129323848"/>
        <c:scaling>
          <c:orientation val="minMax"/>
          <c:max val="5.0"/>
        </c:scaling>
        <c:delete val="0"/>
        <c:axPos val="l"/>
        <c:numFmt formatCode="General" sourceLinked="0"/>
        <c:majorTickMark val="out"/>
        <c:minorTickMark val="none"/>
        <c:tickLblPos val="nextTo"/>
        <c:spPr>
          <a:ln w="12700" cap="flat">
            <a:solidFill>
              <a:srgbClr val="888888"/>
            </a:solidFill>
            <a:prstDash val="solid"/>
            <a:round/>
          </a:ln>
        </c:spPr>
        <c:txPr>
          <a:bodyPr rot="0"/>
          <a:lstStyle/>
          <a:p>
            <a:pPr>
              <a:defRPr sz="1800" b="0" i="0" u="none" strike="noStrike">
                <a:solidFill>
                  <a:srgbClr val="FFFFFF"/>
                </a:solidFill>
                <a:latin typeface="Calibri"/>
              </a:defRPr>
            </a:pPr>
            <a:endParaRPr lang="en-US"/>
          </a:p>
        </c:txPr>
        <c:crossAx val="-2129327208"/>
        <c:crosses val="autoZero"/>
        <c:crossBetween val="between"/>
        <c:majorUnit val="1.0"/>
        <c:minorUnit val="0.5"/>
      </c:valAx>
      <c:spPr>
        <a:noFill/>
        <a:ln w="12700" cap="flat">
          <a:noFill/>
          <a:miter lim="400000"/>
        </a:ln>
        <a:effectLst/>
      </c:spPr>
    </c:plotArea>
    <c:legend>
      <c:legendPos val="b"/>
      <c:layout>
        <c:manualLayout>
          <c:xMode val="edge"/>
          <c:yMode val="edge"/>
          <c:x val="0.0"/>
          <c:y val="0.836943"/>
          <c:w val="1.0"/>
          <c:h val="0.163057"/>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62402"/>
          <c:y val="0.0730458"/>
          <c:w val="0.870599"/>
          <c:h val="0.618105"/>
        </c:manualLayout>
      </c:layout>
      <c:barChart>
        <c:barDir val="col"/>
        <c:grouping val="clustered"/>
        <c:varyColors val="0"/>
        <c:ser>
          <c:idx val="0"/>
          <c:order val="0"/>
          <c:tx>
            <c:strRef>
              <c:f>Sheet1!$A$2</c:f>
              <c:strCache>
                <c:ptCount val="1"/>
                <c:pt idx="0">
                  <c:v>Latest</c:v>
                </c:pt>
              </c:strCache>
            </c:strRef>
          </c:tx>
          <c:spPr>
            <a:solidFill>
              <a:srgbClr val="2E578C"/>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Sheet1!$B$2:$D$2</c:f>
              <c:numCache>
                <c:formatCode>General</c:formatCode>
                <c:ptCount val="3"/>
                <c:pt idx="0">
                  <c:v>5.0</c:v>
                </c:pt>
                <c:pt idx="1">
                  <c:v>1.0</c:v>
                </c:pt>
                <c:pt idx="2">
                  <c:v>3.0</c:v>
                </c:pt>
              </c:numCache>
            </c:numRef>
          </c:val>
        </c:ser>
        <c:ser>
          <c:idx val="1"/>
          <c:order val="1"/>
          <c:tx>
            <c:strRef>
              <c:f>Sheet1!$A$3</c:f>
              <c:strCache>
                <c:ptCount val="1"/>
                <c:pt idx="0">
                  <c:v>Highest Lifetime-Impact</c:v>
                </c:pt>
              </c:strCache>
            </c:strRef>
          </c:tx>
          <c:spPr>
            <a:solidFill>
              <a:srgbClr val="5D9648"/>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Sheet1!$B$3:$D$3</c:f>
              <c:numCache>
                <c:formatCode>General</c:formatCode>
                <c:ptCount val="3"/>
                <c:pt idx="0">
                  <c:v>1.0</c:v>
                </c:pt>
                <c:pt idx="1">
                  <c:v>5.0</c:v>
                </c:pt>
                <c:pt idx="2">
                  <c:v>3.0</c:v>
                </c:pt>
              </c:numCache>
            </c:numRef>
          </c:val>
        </c:ser>
        <c:ser>
          <c:idx val="2"/>
          <c:order val="2"/>
          <c:tx>
            <c:strRef>
              <c:f>Sheet1!$A$4</c:f>
              <c:strCache>
                <c:ptCount val="1"/>
                <c:pt idx="0">
                  <c:v>Highest Rising-Impact</c:v>
                </c:pt>
              </c:strCache>
            </c:strRef>
          </c:tx>
          <c:spPr>
            <a:solidFill>
              <a:srgbClr val="E7A13D"/>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Sheet1!$B$4:$D$4</c:f>
              <c:numCache>
                <c:formatCode>General</c:formatCode>
                <c:ptCount val="3"/>
                <c:pt idx="0">
                  <c:v>3.0</c:v>
                </c:pt>
                <c:pt idx="1">
                  <c:v>2.0</c:v>
                </c:pt>
                <c:pt idx="2">
                  <c:v>2.5</c:v>
                </c:pt>
              </c:numCache>
            </c:numRef>
          </c:val>
        </c:ser>
        <c:ser>
          <c:idx val="3"/>
          <c:order val="3"/>
          <c:tx>
            <c:strRef>
              <c:f>Sheet1!$A$5</c:f>
              <c:strCache>
                <c:ptCount val="1"/>
                <c:pt idx="0">
                  <c:v>Highest Recent-Impact</c:v>
                </c:pt>
              </c:strCache>
            </c:strRef>
          </c:tx>
          <c:spPr>
            <a:solidFill>
              <a:srgbClr val="BC2D30"/>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Sheet1!$B$5:$D$5</c:f>
              <c:numCache>
                <c:formatCode>General</c:formatCode>
                <c:ptCount val="3"/>
                <c:pt idx="0">
                  <c:v>2.0</c:v>
                </c:pt>
                <c:pt idx="1">
                  <c:v>3.0</c:v>
                </c:pt>
                <c:pt idx="2">
                  <c:v>2.5</c:v>
                </c:pt>
              </c:numCache>
            </c:numRef>
          </c:val>
        </c:ser>
        <c:ser>
          <c:idx val="4"/>
          <c:order val="4"/>
          <c:tx>
            <c:strRef>
              <c:f>Sheet1!$A$6</c:f>
              <c:strCache>
                <c:ptCount val="1"/>
                <c:pt idx="0">
                  <c:v>Highest Future-Impact</c:v>
                </c:pt>
              </c:strCache>
            </c:strRef>
          </c:tx>
          <c:spPr>
            <a:solidFill>
              <a:srgbClr val="6F3D79"/>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Sheet1!$B$6:$D$6</c:f>
              <c:numCache>
                <c:formatCode>General</c:formatCode>
                <c:ptCount val="3"/>
                <c:pt idx="0">
                  <c:v>4.0</c:v>
                </c:pt>
                <c:pt idx="1">
                  <c:v>4.0</c:v>
                </c:pt>
                <c:pt idx="2">
                  <c:v>4.0</c:v>
                </c:pt>
              </c:numCache>
            </c:numRef>
          </c:val>
        </c:ser>
        <c:dLbls>
          <c:showLegendKey val="0"/>
          <c:showVal val="0"/>
          <c:showCatName val="0"/>
          <c:showSerName val="0"/>
          <c:showPercent val="0"/>
          <c:showBubbleSize val="0"/>
        </c:dLbls>
        <c:gapWidth val="150"/>
        <c:overlap val="-10"/>
        <c:axId val="-2108150856"/>
        <c:axId val="-2108157928"/>
      </c:barChart>
      <c:catAx>
        <c:axId val="-2108150856"/>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800" b="0" i="0" u="none" strike="noStrike">
                <a:solidFill>
                  <a:srgbClr val="000000"/>
                </a:solidFill>
                <a:latin typeface="Calibri"/>
              </a:defRPr>
            </a:pPr>
            <a:endParaRPr lang="en-US"/>
          </a:p>
        </c:txPr>
        <c:crossAx val="-2108157928"/>
        <c:crosses val="autoZero"/>
        <c:auto val="1"/>
        <c:lblAlgn val="ctr"/>
        <c:lblOffset val="100"/>
        <c:noMultiLvlLbl val="1"/>
      </c:catAx>
      <c:valAx>
        <c:axId val="-2108157928"/>
        <c:scaling>
          <c:orientation val="minMax"/>
          <c:max val="5.0"/>
        </c:scaling>
        <c:delete val="0"/>
        <c:axPos val="l"/>
        <c:numFmt formatCode="General" sourceLinked="0"/>
        <c:majorTickMark val="out"/>
        <c:minorTickMark val="none"/>
        <c:tickLblPos val="nextTo"/>
        <c:spPr>
          <a:ln w="12700" cap="flat">
            <a:solidFill>
              <a:srgbClr val="888888"/>
            </a:solidFill>
            <a:prstDash val="solid"/>
            <a:round/>
          </a:ln>
        </c:spPr>
        <c:txPr>
          <a:bodyPr rot="0"/>
          <a:lstStyle/>
          <a:p>
            <a:pPr>
              <a:defRPr sz="1800" b="0" i="0" u="none" strike="noStrike">
                <a:solidFill>
                  <a:srgbClr val="FFFFFF"/>
                </a:solidFill>
                <a:latin typeface="Calibri"/>
              </a:defRPr>
            </a:pPr>
            <a:endParaRPr lang="en-US"/>
          </a:p>
        </c:txPr>
        <c:crossAx val="-2108150856"/>
        <c:crosses val="autoZero"/>
        <c:crossBetween val="between"/>
        <c:majorUnit val="1.0"/>
        <c:minorUnit val="0.5"/>
      </c:valAx>
      <c:spPr>
        <a:noFill/>
        <a:ln w="12700" cap="flat">
          <a:noFill/>
          <a:miter lim="400000"/>
        </a:ln>
        <a:effectLst/>
      </c:spPr>
    </c:plotArea>
    <c:legend>
      <c:legendPos val="b"/>
      <c:layout>
        <c:manualLayout>
          <c:xMode val="edge"/>
          <c:yMode val="edge"/>
          <c:x val="0.0"/>
          <c:y val="0.836943"/>
          <c:w val="1.0"/>
          <c:h val="0.163057"/>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62402"/>
          <c:y val="0.0730458"/>
          <c:w val="0.870599"/>
          <c:h val="0.618105"/>
        </c:manualLayout>
      </c:layout>
      <c:barChart>
        <c:barDir val="col"/>
        <c:grouping val="clustered"/>
        <c:varyColors val="0"/>
        <c:ser>
          <c:idx val="0"/>
          <c:order val="0"/>
          <c:tx>
            <c:strRef>
              <c:f>Sheet1!$A$2</c:f>
              <c:strCache>
                <c:ptCount val="1"/>
                <c:pt idx="0">
                  <c:v>Latest</c:v>
                </c:pt>
              </c:strCache>
            </c:strRef>
          </c:tx>
          <c:spPr>
            <a:solidFill>
              <a:srgbClr val="2E578C"/>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Sheet1!$B$2:$D$2</c:f>
              <c:numCache>
                <c:formatCode>General</c:formatCode>
                <c:ptCount val="3"/>
                <c:pt idx="0">
                  <c:v>5.0</c:v>
                </c:pt>
                <c:pt idx="1">
                  <c:v>1.0</c:v>
                </c:pt>
                <c:pt idx="2">
                  <c:v>3.0</c:v>
                </c:pt>
              </c:numCache>
            </c:numRef>
          </c:val>
        </c:ser>
        <c:ser>
          <c:idx val="1"/>
          <c:order val="1"/>
          <c:tx>
            <c:strRef>
              <c:f>Sheet1!$A$3</c:f>
              <c:strCache>
                <c:ptCount val="1"/>
                <c:pt idx="0">
                  <c:v>Highest Lifetime-Impact</c:v>
                </c:pt>
              </c:strCache>
            </c:strRef>
          </c:tx>
          <c:spPr>
            <a:solidFill>
              <a:srgbClr val="5D9648"/>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Sheet1!$B$3:$D$3</c:f>
              <c:numCache>
                <c:formatCode>General</c:formatCode>
                <c:ptCount val="3"/>
                <c:pt idx="0">
                  <c:v>1.0</c:v>
                </c:pt>
                <c:pt idx="1">
                  <c:v>5.0</c:v>
                </c:pt>
                <c:pt idx="2">
                  <c:v>3.0</c:v>
                </c:pt>
              </c:numCache>
            </c:numRef>
          </c:val>
        </c:ser>
        <c:ser>
          <c:idx val="2"/>
          <c:order val="2"/>
          <c:tx>
            <c:strRef>
              <c:f>Sheet1!$A$4</c:f>
              <c:strCache>
                <c:ptCount val="1"/>
                <c:pt idx="0">
                  <c:v>Highest Rising-Impact</c:v>
                </c:pt>
              </c:strCache>
            </c:strRef>
          </c:tx>
          <c:spPr>
            <a:solidFill>
              <a:srgbClr val="E7A13D"/>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Sheet1!$B$4:$D$4</c:f>
              <c:numCache>
                <c:formatCode>General</c:formatCode>
                <c:ptCount val="3"/>
                <c:pt idx="0">
                  <c:v>3.0</c:v>
                </c:pt>
                <c:pt idx="1">
                  <c:v>2.0</c:v>
                </c:pt>
                <c:pt idx="2">
                  <c:v>2.5</c:v>
                </c:pt>
              </c:numCache>
            </c:numRef>
          </c:val>
        </c:ser>
        <c:ser>
          <c:idx val="3"/>
          <c:order val="3"/>
          <c:tx>
            <c:strRef>
              <c:f>Sheet1!$A$5</c:f>
              <c:strCache>
                <c:ptCount val="1"/>
                <c:pt idx="0">
                  <c:v>Highest Recent-Impact</c:v>
                </c:pt>
              </c:strCache>
            </c:strRef>
          </c:tx>
          <c:spPr>
            <a:solidFill>
              <a:srgbClr val="BC2D30"/>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Sheet1!$B$5:$D$5</c:f>
              <c:numCache>
                <c:formatCode>General</c:formatCode>
                <c:ptCount val="3"/>
                <c:pt idx="0">
                  <c:v>2.0</c:v>
                </c:pt>
                <c:pt idx="1">
                  <c:v>3.0</c:v>
                </c:pt>
                <c:pt idx="2">
                  <c:v>2.5</c:v>
                </c:pt>
              </c:numCache>
            </c:numRef>
          </c:val>
        </c:ser>
        <c:ser>
          <c:idx val="4"/>
          <c:order val="4"/>
          <c:tx>
            <c:strRef>
              <c:f>Sheet1!$A$6</c:f>
              <c:strCache>
                <c:ptCount val="1"/>
                <c:pt idx="0">
                  <c:v>Highest Future-Impact</c:v>
                </c:pt>
              </c:strCache>
            </c:strRef>
          </c:tx>
          <c:spPr>
            <a:solidFill>
              <a:srgbClr val="6F3D79"/>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Sheet1!$B$6:$D$6</c:f>
              <c:numCache>
                <c:formatCode>General</c:formatCode>
                <c:ptCount val="3"/>
                <c:pt idx="0">
                  <c:v>4.0</c:v>
                </c:pt>
                <c:pt idx="1">
                  <c:v>4.0</c:v>
                </c:pt>
                <c:pt idx="2">
                  <c:v>4.0</c:v>
                </c:pt>
              </c:numCache>
            </c:numRef>
          </c:val>
        </c:ser>
        <c:dLbls>
          <c:showLegendKey val="0"/>
          <c:showVal val="0"/>
          <c:showCatName val="0"/>
          <c:showSerName val="0"/>
          <c:showPercent val="0"/>
          <c:showBubbleSize val="0"/>
        </c:dLbls>
        <c:gapWidth val="150"/>
        <c:overlap val="-10"/>
        <c:axId val="2092874040"/>
        <c:axId val="2089671560"/>
      </c:barChart>
      <c:catAx>
        <c:axId val="2092874040"/>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800" b="0" i="0" u="none" strike="noStrike">
                <a:solidFill>
                  <a:srgbClr val="000000"/>
                </a:solidFill>
                <a:latin typeface="Calibri"/>
              </a:defRPr>
            </a:pPr>
            <a:endParaRPr lang="en-US"/>
          </a:p>
        </c:txPr>
        <c:crossAx val="2089671560"/>
        <c:crosses val="autoZero"/>
        <c:auto val="1"/>
        <c:lblAlgn val="ctr"/>
        <c:lblOffset val="100"/>
        <c:noMultiLvlLbl val="1"/>
      </c:catAx>
      <c:valAx>
        <c:axId val="2089671560"/>
        <c:scaling>
          <c:orientation val="minMax"/>
          <c:max val="5.0"/>
        </c:scaling>
        <c:delete val="0"/>
        <c:axPos val="l"/>
        <c:numFmt formatCode="General" sourceLinked="0"/>
        <c:majorTickMark val="out"/>
        <c:minorTickMark val="none"/>
        <c:tickLblPos val="nextTo"/>
        <c:spPr>
          <a:ln w="12700" cap="flat">
            <a:solidFill>
              <a:srgbClr val="888888"/>
            </a:solidFill>
            <a:prstDash val="solid"/>
            <a:round/>
          </a:ln>
        </c:spPr>
        <c:txPr>
          <a:bodyPr rot="0"/>
          <a:lstStyle/>
          <a:p>
            <a:pPr>
              <a:defRPr sz="1800" b="0" i="0" u="none" strike="noStrike">
                <a:solidFill>
                  <a:srgbClr val="FFFFFF"/>
                </a:solidFill>
                <a:latin typeface="Calibri"/>
              </a:defRPr>
            </a:pPr>
            <a:endParaRPr lang="en-US"/>
          </a:p>
        </c:txPr>
        <c:crossAx val="2092874040"/>
        <c:crosses val="autoZero"/>
        <c:crossBetween val="between"/>
        <c:majorUnit val="1.0"/>
        <c:minorUnit val="0.5"/>
      </c:valAx>
      <c:spPr>
        <a:noFill/>
        <a:ln w="12700" cap="flat">
          <a:noFill/>
          <a:miter lim="400000"/>
        </a:ln>
        <a:effectLst/>
      </c:spPr>
    </c:plotArea>
    <c:legend>
      <c:legendPos val="b"/>
      <c:layout>
        <c:manualLayout>
          <c:xMode val="edge"/>
          <c:yMode val="edge"/>
          <c:x val="0.0"/>
          <c:y val="0.836943"/>
          <c:w val="1.0"/>
          <c:h val="0.163057"/>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62402"/>
          <c:y val="0.0730458"/>
          <c:w val="0.870599"/>
          <c:h val="0.618105"/>
        </c:manualLayout>
      </c:layout>
      <c:barChart>
        <c:barDir val="col"/>
        <c:grouping val="clustered"/>
        <c:varyColors val="0"/>
        <c:ser>
          <c:idx val="0"/>
          <c:order val="0"/>
          <c:tx>
            <c:strRef>
              <c:f>Sheet1!$A$2</c:f>
              <c:strCache>
                <c:ptCount val="1"/>
                <c:pt idx="0">
                  <c:v>Latest</c:v>
                </c:pt>
              </c:strCache>
            </c:strRef>
          </c:tx>
          <c:spPr>
            <a:solidFill>
              <a:srgbClr val="2E578C"/>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Sheet1!$B$2:$D$2</c:f>
              <c:numCache>
                <c:formatCode>General</c:formatCode>
                <c:ptCount val="3"/>
                <c:pt idx="0">
                  <c:v>5.0</c:v>
                </c:pt>
                <c:pt idx="1">
                  <c:v>1.0</c:v>
                </c:pt>
                <c:pt idx="2">
                  <c:v>3.0</c:v>
                </c:pt>
              </c:numCache>
            </c:numRef>
          </c:val>
        </c:ser>
        <c:ser>
          <c:idx val="1"/>
          <c:order val="1"/>
          <c:tx>
            <c:strRef>
              <c:f>Sheet1!$A$3</c:f>
              <c:strCache>
                <c:ptCount val="1"/>
                <c:pt idx="0">
                  <c:v>Highest Lifetime-Impact</c:v>
                </c:pt>
              </c:strCache>
            </c:strRef>
          </c:tx>
          <c:spPr>
            <a:solidFill>
              <a:srgbClr val="5D9648"/>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Sheet1!$B$3:$D$3</c:f>
              <c:numCache>
                <c:formatCode>General</c:formatCode>
                <c:ptCount val="3"/>
                <c:pt idx="0">
                  <c:v>1.0</c:v>
                </c:pt>
                <c:pt idx="1">
                  <c:v>5.0</c:v>
                </c:pt>
                <c:pt idx="2">
                  <c:v>3.0</c:v>
                </c:pt>
              </c:numCache>
            </c:numRef>
          </c:val>
        </c:ser>
        <c:ser>
          <c:idx val="2"/>
          <c:order val="2"/>
          <c:tx>
            <c:strRef>
              <c:f>Sheet1!$A$4</c:f>
              <c:strCache>
                <c:ptCount val="1"/>
                <c:pt idx="0">
                  <c:v>Highest Rising-Impact</c:v>
                </c:pt>
              </c:strCache>
            </c:strRef>
          </c:tx>
          <c:spPr>
            <a:solidFill>
              <a:srgbClr val="E7A13D"/>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Sheet1!$B$4:$D$4</c:f>
              <c:numCache>
                <c:formatCode>General</c:formatCode>
                <c:ptCount val="3"/>
                <c:pt idx="0">
                  <c:v>3.0</c:v>
                </c:pt>
                <c:pt idx="1">
                  <c:v>2.0</c:v>
                </c:pt>
                <c:pt idx="2">
                  <c:v>2.5</c:v>
                </c:pt>
              </c:numCache>
            </c:numRef>
          </c:val>
        </c:ser>
        <c:ser>
          <c:idx val="3"/>
          <c:order val="3"/>
          <c:tx>
            <c:strRef>
              <c:f>Sheet1!$A$5</c:f>
              <c:strCache>
                <c:ptCount val="1"/>
                <c:pt idx="0">
                  <c:v>Highest Recent-Impact</c:v>
                </c:pt>
              </c:strCache>
            </c:strRef>
          </c:tx>
          <c:spPr>
            <a:solidFill>
              <a:srgbClr val="BC2D30"/>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Sheet1!$B$5:$D$5</c:f>
              <c:numCache>
                <c:formatCode>General</c:formatCode>
                <c:ptCount val="3"/>
                <c:pt idx="0">
                  <c:v>2.0</c:v>
                </c:pt>
                <c:pt idx="1">
                  <c:v>3.0</c:v>
                </c:pt>
                <c:pt idx="2">
                  <c:v>2.5</c:v>
                </c:pt>
              </c:numCache>
            </c:numRef>
          </c:val>
        </c:ser>
        <c:ser>
          <c:idx val="4"/>
          <c:order val="4"/>
          <c:tx>
            <c:strRef>
              <c:f>Sheet1!$A$6</c:f>
              <c:strCache>
                <c:ptCount val="1"/>
                <c:pt idx="0">
                  <c:v>Highest Future-Impact</c:v>
                </c:pt>
              </c:strCache>
            </c:strRef>
          </c:tx>
          <c:spPr>
            <a:solidFill>
              <a:srgbClr val="6F3D79"/>
            </a:solidFill>
            <a:ln w="9525" cap="flat">
              <a:solidFill>
                <a:srgbClr val="F9F9F9"/>
              </a:solidFill>
              <a:prstDash val="solid"/>
              <a:round/>
            </a:ln>
            <a:effectLst>
              <a:outerShdw blurRad="38100" dist="20000" dir="5400000" algn="tl">
                <a:srgbClr val="000000">
                  <a:alpha val="38000"/>
                </a:srgbClr>
              </a:outerShdw>
            </a:effectLst>
          </c:spPr>
          <c:invertIfNegative val="0"/>
          <c:cat>
            <c:strRef>
              <c:f>Sheet1!$B$1:$D$1</c:f>
              <c:strCache>
                <c:ptCount val="3"/>
                <c:pt idx="0">
                  <c:v>Recency</c:v>
                </c:pt>
                <c:pt idx="1">
                  <c:v>Relevancy</c:v>
                </c:pt>
                <c:pt idx="2">
                  <c:v>Average</c:v>
                </c:pt>
              </c:strCache>
            </c:strRef>
          </c:cat>
          <c:val>
            <c:numRef>
              <c:f>Sheet1!$B$6:$D$6</c:f>
              <c:numCache>
                <c:formatCode>General</c:formatCode>
                <c:ptCount val="3"/>
                <c:pt idx="0">
                  <c:v>4.0</c:v>
                </c:pt>
                <c:pt idx="1">
                  <c:v>4.0</c:v>
                </c:pt>
                <c:pt idx="2">
                  <c:v>4.0</c:v>
                </c:pt>
              </c:numCache>
            </c:numRef>
          </c:val>
        </c:ser>
        <c:dLbls>
          <c:showLegendKey val="0"/>
          <c:showVal val="0"/>
          <c:showCatName val="0"/>
          <c:showSerName val="0"/>
          <c:showPercent val="0"/>
          <c:showBubbleSize val="0"/>
        </c:dLbls>
        <c:gapWidth val="150"/>
        <c:overlap val="-10"/>
        <c:axId val="-2108110040"/>
        <c:axId val="-2108106136"/>
      </c:barChart>
      <c:catAx>
        <c:axId val="-2108110040"/>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sz="1800" b="0" i="0" u="none" strike="noStrike">
                <a:solidFill>
                  <a:srgbClr val="000000"/>
                </a:solidFill>
                <a:latin typeface="Calibri"/>
              </a:defRPr>
            </a:pPr>
            <a:endParaRPr lang="en-US"/>
          </a:p>
        </c:txPr>
        <c:crossAx val="-2108106136"/>
        <c:crosses val="autoZero"/>
        <c:auto val="1"/>
        <c:lblAlgn val="ctr"/>
        <c:lblOffset val="100"/>
        <c:noMultiLvlLbl val="1"/>
      </c:catAx>
      <c:valAx>
        <c:axId val="-2108106136"/>
        <c:scaling>
          <c:orientation val="minMax"/>
          <c:max val="5.0"/>
        </c:scaling>
        <c:delete val="0"/>
        <c:axPos val="l"/>
        <c:numFmt formatCode="General" sourceLinked="0"/>
        <c:majorTickMark val="out"/>
        <c:minorTickMark val="none"/>
        <c:tickLblPos val="nextTo"/>
        <c:spPr>
          <a:ln w="12700" cap="flat">
            <a:solidFill>
              <a:srgbClr val="888888"/>
            </a:solidFill>
            <a:prstDash val="solid"/>
            <a:round/>
          </a:ln>
        </c:spPr>
        <c:txPr>
          <a:bodyPr rot="0"/>
          <a:lstStyle/>
          <a:p>
            <a:pPr>
              <a:defRPr sz="1800" b="0" i="0" u="none" strike="noStrike">
                <a:solidFill>
                  <a:srgbClr val="FFFFFF"/>
                </a:solidFill>
                <a:latin typeface="Calibri"/>
              </a:defRPr>
            </a:pPr>
            <a:endParaRPr lang="en-US"/>
          </a:p>
        </c:txPr>
        <c:crossAx val="-2108110040"/>
        <c:crosses val="autoZero"/>
        <c:crossBetween val="between"/>
        <c:majorUnit val="1.0"/>
        <c:minorUnit val="0.5"/>
      </c:valAx>
      <c:spPr>
        <a:noFill/>
        <a:ln w="12700" cap="flat">
          <a:noFill/>
          <a:miter lim="400000"/>
        </a:ln>
        <a:effectLst/>
      </c:spPr>
    </c:plotArea>
    <c:legend>
      <c:legendPos val="b"/>
      <c:layout>
        <c:manualLayout>
          <c:xMode val="edge"/>
          <c:yMode val="edge"/>
          <c:x val="0.0"/>
          <c:y val="0.836943"/>
          <c:w val="1.0"/>
          <c:h val="0.163057"/>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64437962"/>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Times New Roman"/>
      </a:defRPr>
    </a:lvl1pPr>
    <a:lvl2pPr indent="228600" defTabSz="457200" latinLnBrk="0">
      <a:spcBef>
        <a:spcPts val="400"/>
      </a:spcBef>
      <a:defRPr sz="1200">
        <a:latin typeface="+mj-lt"/>
        <a:ea typeface="+mj-ea"/>
        <a:cs typeface="+mj-cs"/>
        <a:sym typeface="Times New Roman"/>
      </a:defRPr>
    </a:lvl2pPr>
    <a:lvl3pPr indent="457200" defTabSz="457200" latinLnBrk="0">
      <a:spcBef>
        <a:spcPts val="400"/>
      </a:spcBef>
      <a:defRPr sz="1200">
        <a:latin typeface="+mj-lt"/>
        <a:ea typeface="+mj-ea"/>
        <a:cs typeface="+mj-cs"/>
        <a:sym typeface="Times New Roman"/>
      </a:defRPr>
    </a:lvl3pPr>
    <a:lvl4pPr indent="685800" defTabSz="457200" latinLnBrk="0">
      <a:spcBef>
        <a:spcPts val="400"/>
      </a:spcBef>
      <a:defRPr sz="1200">
        <a:latin typeface="+mj-lt"/>
        <a:ea typeface="+mj-ea"/>
        <a:cs typeface="+mj-cs"/>
        <a:sym typeface="Times New Roman"/>
      </a:defRPr>
    </a:lvl4pPr>
    <a:lvl5pPr indent="914400" defTabSz="457200" latinLnBrk="0">
      <a:spcBef>
        <a:spcPts val="400"/>
      </a:spcBef>
      <a:defRPr sz="1200">
        <a:latin typeface="+mj-lt"/>
        <a:ea typeface="+mj-ea"/>
        <a:cs typeface="+mj-cs"/>
        <a:sym typeface="Times New Roman"/>
      </a:defRPr>
    </a:lvl5pPr>
    <a:lvl6pPr indent="1143000" defTabSz="457200" latinLnBrk="0">
      <a:spcBef>
        <a:spcPts val="400"/>
      </a:spcBef>
      <a:defRPr sz="1200">
        <a:latin typeface="+mj-lt"/>
        <a:ea typeface="+mj-ea"/>
        <a:cs typeface="+mj-cs"/>
        <a:sym typeface="Times New Roman"/>
      </a:defRPr>
    </a:lvl6pPr>
    <a:lvl7pPr indent="1371600" defTabSz="457200" latinLnBrk="0">
      <a:spcBef>
        <a:spcPts val="400"/>
      </a:spcBef>
      <a:defRPr sz="1200">
        <a:latin typeface="+mj-lt"/>
        <a:ea typeface="+mj-ea"/>
        <a:cs typeface="+mj-cs"/>
        <a:sym typeface="Times New Roman"/>
      </a:defRPr>
    </a:lvl7pPr>
    <a:lvl8pPr indent="1600200" defTabSz="457200" latinLnBrk="0">
      <a:spcBef>
        <a:spcPts val="400"/>
      </a:spcBef>
      <a:defRPr sz="1200">
        <a:latin typeface="+mj-lt"/>
        <a:ea typeface="+mj-ea"/>
        <a:cs typeface="+mj-cs"/>
        <a:sym typeface="Times New Roman"/>
      </a:defRPr>
    </a:lvl8pPr>
    <a:lvl9pPr indent="1828800" defTabSz="4572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s://chrome.google.com/webstore/detail/stopclickbait/iffolfpdcmehbghbamkgobjjdeejinma"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r>
              <a:t>Selection bias or gatekeeping. In partisan politics, the preference for selecting stories from one party. We observe selection bias by determining which media/community covers a certain story or person. Coverage bias. In partisan politics, the preference for giving a larger amount of coverage (time/space) to stories about one party. We observe coverage bias by looking at the amount of attention each story or person is given. Statement bias. In partisan politics, the preference for expressing more favorable (or more disfavorable) statements for one party. We observe statement bias by looking at the sentiments in statements mentioning different people.</a:t>
            </a:r>
          </a:p>
          <a:p>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defTabSz="914400">
              <a:spcBef>
                <a:spcPts val="0"/>
              </a:spcBef>
              <a:defRPr sz="1100">
                <a:latin typeface="Arial"/>
                <a:ea typeface="Arial"/>
                <a:cs typeface="Arial"/>
                <a:sym typeface="Arial"/>
              </a:defRPr>
            </a:pPr>
            <a:r>
              <a:t>Add how the classification (+ve and -ve) block and click works for a baseline</a:t>
            </a:r>
          </a:p>
          <a:p>
            <a:pPr defTabSz="914400">
              <a:spcBef>
                <a:spcPts val="0"/>
              </a:spcBef>
              <a:defRPr sz="1100">
                <a:latin typeface="Arial"/>
                <a:ea typeface="Arial"/>
                <a:cs typeface="Arial"/>
                <a:sym typeface="Arial"/>
              </a:defRPr>
            </a:pPr>
            <a:r>
              <a:t>Large sematic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How was the survey conducted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defTabSz="914400">
              <a:spcBef>
                <a:spcPts val="0"/>
              </a:spcBef>
              <a:defRPr sz="1100">
                <a:latin typeface="Arial"/>
                <a:ea typeface="Arial"/>
                <a:cs typeface="Arial"/>
                <a:sym typeface="Arial"/>
              </a:defRPr>
            </a:pPr>
            <a:r>
              <a:t>Made it available on the chrome store</a:t>
            </a:r>
          </a:p>
          <a:p>
            <a:pPr defTabSz="914400">
              <a:spcBef>
                <a:spcPts val="0"/>
              </a:spcBef>
              <a:defRPr sz="1100" u="sng">
                <a:solidFill>
                  <a:srgbClr val="0000FF"/>
                </a:solidFill>
                <a:uFill>
                  <a:solidFill>
                    <a:srgbClr val="0000FF"/>
                  </a:solidFill>
                </a:uFill>
                <a:latin typeface="Arial"/>
                <a:ea typeface="Arial"/>
                <a:cs typeface="Arial"/>
                <a:sym typeface="Arial"/>
              </a:defRPr>
            </a:pPr>
            <a:r>
              <a:rPr>
                <a:hlinkClick r:id="rId3"/>
              </a:rPr>
              <a:t>https://chrome.google.com/webstore/detail/stopclickbait/iffolfpdcmehbghbamkgobjjdeejinma</a:t>
            </a:r>
            <a:r>
              <a:rPr u="none">
                <a:solidFill>
                  <a:srgbClr val="000000"/>
                </a:solidFill>
                <a:uFillTx/>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Search, paper currently under review in ASONAM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Search, paper currently under review in ASONAM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You all have come across many such headlines in your social media newsfeed, which have compelled you to click the link to read the article. Diversity in topics covered.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Loewenstein outlines five curiosity triggers that alert people to such a gap: questions or riddles, unknown resolutions, violated expectations, access to information known by others, and reminders of something forgotten.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10 year old buzzfeed, 139 years old Washington Post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pPr defTabSz="914400">
              <a:spcBef>
                <a:spcPts val="0"/>
              </a:spcBef>
              <a:defRPr sz="1100">
                <a:latin typeface="Arial"/>
                <a:ea typeface="Arial"/>
                <a:cs typeface="Arial"/>
                <a:sym typeface="Arial"/>
              </a:defRPr>
            </a:pPr>
            <a:r>
              <a:t>Motivate : dissaudes you from reading articles that may have a moderately attractive headline but maybe very informative</a:t>
            </a:r>
          </a:p>
          <a:p>
            <a:pPr defTabSz="914400">
              <a:spcBef>
                <a:spcPts val="0"/>
              </a:spcBef>
              <a:defRPr sz="1100">
                <a:latin typeface="Arial"/>
                <a:ea typeface="Arial"/>
                <a:cs typeface="Arial"/>
                <a:sym typeface="Arial"/>
              </a:defRPr>
            </a:pPr>
            <a:r>
              <a:t>Problem that even Facebook is trying to comabt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Annotation results, gold standards, why wikinews, why not annotate news data (annotation expensive)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Be ready with example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Where did they come from in classifier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lvl1pPr defTabSz="914400">
              <a:spcBef>
                <a:spcPts val="0"/>
              </a:spcBef>
              <a:defRPr sz="1100">
                <a:latin typeface="Arial"/>
                <a:ea typeface="Arial"/>
                <a:cs typeface="Arial"/>
                <a:sym typeface="Arial"/>
              </a:defRPr>
            </a:lvl1pPr>
          </a:lstStyle>
          <a:p>
            <a:r>
              <a:t>N-grams do they have stop words : is this wrong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lank">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8950355" y="5581728"/>
            <a:ext cx="279370" cy="269970"/>
          </a:xfrm>
          <a:prstGeom prst="rect">
            <a:avLst/>
          </a:prstGeom>
        </p:spPr>
        <p:txBody>
          <a:bodyPr lIns="48577" tIns="48577" rIns="48577" bIns="48577" anchor="ctr"/>
          <a:lstStyle>
            <a:lvl1pPr algn="r" defTabSz="1151465">
              <a:defRPr sz="1200">
                <a:solidFill>
                  <a:srgbClr val="1F497D"/>
                </a:solid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8" name="Shape 18"/>
          <p:cNvSpPr>
            <a:spLocks noGrp="1"/>
          </p:cNvSpPr>
          <p:nvPr>
            <p:ph type="title"/>
          </p:nvPr>
        </p:nvSpPr>
        <p:spPr>
          <a:xfrm>
            <a:off x="683120" y="2007194"/>
            <a:ext cx="8340826" cy="1265040"/>
          </a:xfrm>
          <a:prstGeom prst="rect">
            <a:avLst/>
          </a:prstGeom>
        </p:spPr>
        <p:txBody>
          <a:bodyPr/>
          <a:lstStyle/>
          <a:p>
            <a:r>
              <a:t>Title Text</a:t>
            </a:r>
          </a:p>
        </p:txBody>
      </p:sp>
      <p:sp>
        <p:nvSpPr>
          <p:cNvPr id="19" name="Shape 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r>
              <a:t>Title Text</a:t>
            </a:r>
          </a:p>
        </p:txBody>
      </p:sp>
      <p:sp>
        <p:nvSpPr>
          <p:cNvPr id="27" name="Shape 2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hape 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728663" y="2012078"/>
            <a:ext cx="8258175" cy="1388360"/>
          </a:xfrm>
          <a:prstGeom prst="rect">
            <a:avLst/>
          </a:prstGeom>
        </p:spPr>
        <p:txBody>
          <a:bodyPr/>
          <a:lstStyle/>
          <a:p>
            <a:r>
              <a:t>Title Text</a:t>
            </a:r>
          </a:p>
        </p:txBody>
      </p:sp>
      <p:sp>
        <p:nvSpPr>
          <p:cNvPr id="12" name="Shape 12"/>
          <p:cNvSpPr>
            <a:spLocks noGrp="1"/>
          </p:cNvSpPr>
          <p:nvPr>
            <p:ph type="body" sz="quarter" idx="1"/>
          </p:nvPr>
        </p:nvSpPr>
        <p:spPr>
          <a:xfrm>
            <a:off x="1457325" y="3670300"/>
            <a:ext cx="6800850" cy="1655233"/>
          </a:xfrm>
          <a:prstGeom prst="rect">
            <a:avLst/>
          </a:prstGeom>
        </p:spPr>
        <p:txBody>
          <a:bodyPr/>
          <a:lstStyle>
            <a:lvl1pPr marL="0" indent="0" algn="ctr">
              <a:buSzTx/>
              <a:buFontTx/>
              <a:buNone/>
              <a:defRPr>
                <a:solidFill>
                  <a:srgbClr val="888888"/>
                </a:solidFill>
              </a:defRPr>
            </a:lvl1pPr>
            <a:lvl2pPr marL="0" indent="518145" algn="ctr">
              <a:buSzTx/>
              <a:buFontTx/>
              <a:buNone/>
              <a:defRPr>
                <a:solidFill>
                  <a:srgbClr val="888888"/>
                </a:solidFill>
              </a:defRPr>
            </a:lvl2pPr>
            <a:lvl3pPr marL="0" indent="1036290" algn="ctr">
              <a:buSzTx/>
              <a:buFontTx/>
              <a:buNone/>
              <a:defRPr>
                <a:solidFill>
                  <a:srgbClr val="888888"/>
                </a:solidFill>
              </a:defRPr>
            </a:lvl3pPr>
            <a:lvl4pPr marL="0" indent="1554434" algn="ctr">
              <a:buSzTx/>
              <a:buFontTx/>
              <a:buNone/>
              <a:defRPr>
                <a:solidFill>
                  <a:srgbClr val="888888"/>
                </a:solidFill>
              </a:defRPr>
            </a:lvl4pPr>
            <a:lvl5pPr marL="0" indent="207257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4730030" y="6122789"/>
            <a:ext cx="247004" cy="23740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2331837"/>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61937" y="168671"/>
            <a:ext cx="9191626" cy="927697"/>
          </a:xfrm>
          <a:prstGeom prst="rect">
            <a:avLst/>
          </a:prstGeom>
          <a:solidFill>
            <a:schemeClr val="accent2"/>
          </a:solidFill>
          <a:ln w="25400">
            <a:solidFill>
              <a:srgbClr val="2B5E22"/>
            </a:solidFill>
          </a:ln>
          <a:extLst>
            <a:ext uri="{C572A759-6A51-4108-AA02-DFA0A04FC94B}">
              <ma14:wrappingTextBoxFlag xmlns:ma14="http://schemas.microsoft.com/office/mac/drawingml/2011/main" val="1"/>
            </a:ext>
          </a:extLst>
        </p:spPr>
        <p:txBody>
          <a:bodyPr lIns="60710" tIns="60710" rIns="60710" bIns="60710" anchor="ctr">
            <a:normAutofit/>
          </a:bodyPr>
          <a:lstStyle/>
          <a:p>
            <a:r>
              <a:t>Title Text</a:t>
            </a:r>
          </a:p>
        </p:txBody>
      </p:sp>
      <p:sp>
        <p:nvSpPr>
          <p:cNvPr id="3" name="Shape 3"/>
          <p:cNvSpPr>
            <a:spLocks noGrp="1"/>
          </p:cNvSpPr>
          <p:nvPr>
            <p:ph type="body" idx="1"/>
          </p:nvPr>
        </p:nvSpPr>
        <p:spPr>
          <a:xfrm>
            <a:off x="271888" y="1262748"/>
            <a:ext cx="9171724" cy="469366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743597" y="6122789"/>
            <a:ext cx="219869" cy="245269"/>
          </a:xfrm>
          <a:prstGeom prst="rect">
            <a:avLst/>
          </a:prstGeom>
          <a:ln w="12700">
            <a:miter lim="400000"/>
          </a:ln>
        </p:spPr>
        <p:txBody>
          <a:bodyPr wrap="none" lIns="33733" tIns="33733" rIns="33733" bIns="33733">
            <a:spAutoFit/>
          </a:bodyPr>
          <a:lstStyle>
            <a:lvl1pPr algn="ctr" defTabSz="607218">
              <a:defRPr sz="1100">
                <a:latin typeface="Palatino"/>
                <a:ea typeface="Palatino"/>
                <a:cs typeface="Palatino"/>
                <a:sym typeface="Palatino"/>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1pPr>
      <a:lvl2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2pPr>
      <a:lvl3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3pPr>
      <a:lvl4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4pPr>
      <a:lvl5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5pPr>
      <a:lvl6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6pPr>
      <a:lvl7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7pPr>
      <a:lvl8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8pPr>
      <a:lvl9pPr marL="0" marR="0" indent="0" algn="ctr" defTabSz="457200" rtl="0" latinLnBrk="0">
        <a:lnSpc>
          <a:spcPct val="100000"/>
        </a:lnSpc>
        <a:spcBef>
          <a:spcPts val="0"/>
        </a:spcBef>
        <a:spcAft>
          <a:spcPts val="0"/>
        </a:spcAft>
        <a:buClrTx/>
        <a:buSzTx/>
        <a:buFontTx/>
        <a:buNone/>
        <a:tabLst/>
        <a:defRPr sz="3200" b="0" i="0" u="none" strike="noStrike" cap="none" spc="0" baseline="0">
          <a:ln>
            <a:noFill/>
          </a:ln>
          <a:solidFill>
            <a:srgbClr val="FFFFFF"/>
          </a:solidFill>
          <a:uFillTx/>
          <a:latin typeface="Tahoma"/>
          <a:ea typeface="Tahoma"/>
          <a:cs typeface="Tahoma"/>
          <a:sym typeface="Tahoma"/>
        </a:defRPr>
      </a:lvl9pPr>
    </p:titleStyle>
    <p:bodyStyle>
      <a:lvl1pPr marL="0" marR="0" indent="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1pPr>
      <a:lvl2pPr marL="0" marR="0" indent="116205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2pPr>
      <a:lvl3pPr marL="0" marR="0" indent="1539875"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3pPr>
      <a:lvl4pPr marL="0" marR="0" indent="19177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4pPr>
      <a:lvl5pPr marL="0" marR="0" indent="23622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5pPr>
      <a:lvl6pPr marL="0" marR="0" indent="22860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6pPr>
      <a:lvl7pPr marL="0" marR="0" indent="27432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7pPr>
      <a:lvl8pPr marL="0" marR="0" indent="32004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8pPr>
      <a:lvl9pPr marL="0" marR="0" indent="36576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9pPr>
    </p:bodyStyle>
    <p:otherStyle>
      <a:lvl1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1pPr>
      <a:lvl2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2pPr>
      <a:lvl3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3pPr>
      <a:lvl4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4pPr>
      <a:lvl5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5pPr>
      <a:lvl6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6pPr>
      <a:lvl7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7pPr>
      <a:lvl8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8pPr>
      <a:lvl9pPr marL="0" marR="0" indent="0" algn="ctr" defTabSz="607218"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hyperlink" Target="http://cnerg.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jpeg"/><Relationship Id="rId3" Type="http://schemas.openxmlformats.org/officeDocument/2006/relationships/image" Target="../media/image7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jpeg"/><Relationship Id="rId3" Type="http://schemas.openxmlformats.org/officeDocument/2006/relationships/image" Target="../media/image7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7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8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8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8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8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8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witter-app.mpi-sws.org/who-makes-trends" TargetMode="External"/><Relationship Id="rId3"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5.png"/><Relationship Id="rId5"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hyperlink" Target="http://cnerg.org"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3.png"/></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3.xml"/><Relationship Id="rId2" Type="http://schemas.openxmlformats.org/officeDocument/2006/relationships/image" Target="../media/image9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6.png"/><Relationship Id="rId3" Type="http://schemas.openxmlformats.org/officeDocument/2006/relationships/image" Target="../media/image9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jpeg"/></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5.png"/><Relationship Id="rId5"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hyperlink" Target="http://cnerg.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nytimes.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jpeg"/><Relationship Id="rId3"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3.xml"/><Relationship Id="rId2"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 Id="rId3" Type="http://schemas.openxmlformats.org/officeDocument/2006/relationships/image" Target="../media/image5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 Id="rId3" Type="http://schemas.openxmlformats.org/officeDocument/2006/relationships/image" Target="../media/image5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jpeg"/><Relationship Id="rId3"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jpeg"/><Relationship Id="rId3" Type="http://schemas.openxmlformats.org/officeDocument/2006/relationships/image" Target="../media/image5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 Id="rId3" Type="http://schemas.openxmlformats.org/officeDocument/2006/relationships/image" Target="../media/image6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jpeg"/><Relationship Id="rId3" Type="http://schemas.openxmlformats.org/officeDocument/2006/relationships/image" Target="../media/image6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p:cNvSpPr>
          <p:nvPr>
            <p:ph type="title"/>
          </p:nvPr>
        </p:nvSpPr>
        <p:spPr>
          <a:xfrm>
            <a:off x="858581" y="751917"/>
            <a:ext cx="8208413" cy="2206946"/>
          </a:xfrm>
          <a:prstGeom prst="rect">
            <a:avLst/>
          </a:prstGeom>
          <a:noFill/>
        </p:spPr>
        <p:txBody>
          <a:bodyPr lIns="33733" tIns="33733" rIns="33733" bIns="33733"/>
          <a:lstStyle>
            <a:lvl1pPr>
              <a:defRPr sz="3400" b="1">
                <a:solidFill>
                  <a:srgbClr val="00882B"/>
                </a:solidFill>
                <a:latin typeface="Helvetica Neue"/>
                <a:ea typeface="Helvetica Neue"/>
                <a:cs typeface="Helvetica Neue"/>
                <a:sym typeface="Helvetica Neue"/>
              </a:defRPr>
            </a:lvl1pPr>
          </a:lstStyle>
          <a:p>
            <a:r>
              <a:t>Computational Journalism – Some Aspects</a:t>
            </a:r>
          </a:p>
        </p:txBody>
      </p:sp>
      <p:sp>
        <p:nvSpPr>
          <p:cNvPr id="38" name="Shape 38"/>
          <p:cNvSpPr/>
          <p:nvPr/>
        </p:nvSpPr>
        <p:spPr>
          <a:xfrm>
            <a:off x="3143649" y="3144116"/>
            <a:ext cx="3428202" cy="427234"/>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400">
                <a:solidFill>
                  <a:srgbClr val="C82506"/>
                </a:solidFill>
                <a:latin typeface="Helvetica Neue"/>
                <a:ea typeface="Helvetica Neue"/>
                <a:cs typeface="Helvetica Neue"/>
                <a:sym typeface="Helvetica Neue"/>
              </a:defRPr>
            </a:lvl1pPr>
          </a:lstStyle>
          <a:p>
            <a:r>
              <a:t>Niloy Ganguly</a:t>
            </a:r>
          </a:p>
        </p:txBody>
      </p:sp>
      <p:sp>
        <p:nvSpPr>
          <p:cNvPr id="39" name="Shape 39"/>
          <p:cNvSpPr/>
          <p:nvPr/>
        </p:nvSpPr>
        <p:spPr>
          <a:xfrm>
            <a:off x="498960" y="3542180"/>
            <a:ext cx="8527641" cy="1083787"/>
          </a:xfrm>
          <a:prstGeom prst="rect">
            <a:avLst/>
          </a:prstGeom>
          <a:ln w="12700">
            <a:miter lim="400000"/>
          </a:ln>
          <a:extLst>
            <a:ext uri="{C572A759-6A51-4108-AA02-DFA0A04FC94B}">
              <ma14:wrappingTextBoxFlag xmlns:ma14="http://schemas.microsoft.com/office/mac/drawingml/2011/main" val="1"/>
            </a:ext>
          </a:extLst>
        </p:spPr>
        <p:txBody>
          <a:bodyPr wrap="square" lIns="33733" tIns="33733" rIns="33733" bIns="33733" anchor="ctr">
            <a:spAutoFit/>
          </a:bodyPr>
          <a:lstStyle>
            <a:lvl1pPr algn="ctr" defTabSz="607218">
              <a:defRPr sz="2200" i="1">
                <a:solidFill>
                  <a:srgbClr val="53585F"/>
                </a:solidFill>
                <a:latin typeface="Palatino"/>
                <a:ea typeface="Palatino"/>
                <a:cs typeface="Palatino"/>
                <a:sym typeface="Palatino"/>
              </a:defRPr>
            </a:lvl1pPr>
          </a:lstStyle>
          <a:p>
            <a:r>
              <a:rPr dirty="0"/>
              <a:t>IIT Kharagpur, </a:t>
            </a:r>
            <a:r>
              <a:rPr dirty="0" smtClean="0"/>
              <a:t>India</a:t>
            </a:r>
            <a:endParaRPr lang="x-none" dirty="0" smtClean="0"/>
          </a:p>
          <a:p>
            <a:r>
              <a:rPr lang="en-US" dirty="0"/>
              <a:t>Complex Network Research Group (</a:t>
            </a:r>
            <a:r>
              <a:rPr lang="en-US" dirty="0" err="1"/>
              <a:t>CNeRG</a:t>
            </a:r>
            <a:r>
              <a:rPr lang="en-US" dirty="0"/>
              <a:t>)</a:t>
            </a:r>
            <a:br>
              <a:rPr lang="en-US" dirty="0"/>
            </a:br>
            <a:endParaRPr dirty="0"/>
          </a:p>
        </p:txBody>
      </p:sp>
      <p:sp>
        <p:nvSpPr>
          <p:cNvPr id="40" name="Shape 40"/>
          <p:cNvSpPr/>
          <p:nvPr/>
        </p:nvSpPr>
        <p:spPr>
          <a:xfrm>
            <a:off x="539748" y="-14095"/>
            <a:ext cx="8692714" cy="667605"/>
          </a:xfrm>
          <a:prstGeom prst="rect">
            <a:avLst/>
          </a:prstGeom>
          <a:solidFill>
            <a:srgbClr val="00882B"/>
          </a:solidFill>
          <a:ln w="12700">
            <a:miter lim="400000"/>
          </a:ln>
        </p:spPr>
        <p:txBody>
          <a:bodyPr lIns="45718" tIns="45718" rIns="45718" bIns="45718" anchor="ctr"/>
          <a:lstStyle/>
          <a:p>
            <a:pPr algn="ctr" defTabSz="607218">
              <a:defRPr sz="3400">
                <a:solidFill>
                  <a:srgbClr val="FFFFFF"/>
                </a:solidFill>
                <a:latin typeface="Carme"/>
                <a:ea typeface="Carme"/>
                <a:cs typeface="Carme"/>
                <a:sym typeface="Carme"/>
              </a:defRPr>
            </a:pPr>
            <a:endParaRPr/>
          </a:p>
        </p:txBody>
      </p:sp>
      <p:sp>
        <p:nvSpPr>
          <p:cNvPr id="9" name="Shape 588"/>
          <p:cNvSpPr txBox="1">
            <a:spLocks/>
          </p:cNvSpPr>
          <p:nvPr/>
        </p:nvSpPr>
        <p:spPr>
          <a:xfrm>
            <a:off x="662383" y="4817657"/>
            <a:ext cx="7781974" cy="1252490"/>
          </a:xfrm>
          <a:prstGeom prst="rect">
            <a:avLst/>
          </a:prstGeom>
        </p:spPr>
        <p:txBody>
          <a:bodyPr/>
          <a:lstStyle>
            <a:lvl1pPr marL="0" marR="0" indent="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1pPr>
            <a:lvl2pPr marL="0" marR="0" indent="116205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2pPr>
            <a:lvl3pPr marL="0" marR="0" indent="1539875"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3pPr>
            <a:lvl4pPr marL="0" marR="0" indent="19177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4pPr>
            <a:lvl5pPr marL="0" marR="0" indent="23622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5pPr>
            <a:lvl6pPr marL="0" marR="0" indent="22860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6pPr>
            <a:lvl7pPr marL="0" marR="0" indent="27432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7pPr>
            <a:lvl8pPr marL="0" marR="0" indent="32004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8pPr>
            <a:lvl9pPr marL="0" marR="0" indent="3657600" algn="l" defTabSz="607218" rtl="0" latinLnBrk="0">
              <a:lnSpc>
                <a:spcPct val="100000"/>
              </a:lnSpc>
              <a:spcBef>
                <a:spcPts val="1500"/>
              </a:spcBef>
              <a:spcAft>
                <a:spcPts val="0"/>
              </a:spcAft>
              <a:buClrTx/>
              <a:buSzTx/>
              <a:buFontTx/>
              <a:buNone/>
              <a:tabLst/>
              <a:defRPr sz="2600" b="0" i="0" u="none" strike="noStrike" cap="none" spc="0" baseline="0">
                <a:ln>
                  <a:noFill/>
                </a:ln>
                <a:solidFill>
                  <a:srgbClr val="53585F"/>
                </a:solidFill>
                <a:uFillTx/>
                <a:latin typeface="Helvetica Neue"/>
                <a:ea typeface="Helvetica Neue"/>
                <a:cs typeface="Helvetica Neue"/>
                <a:sym typeface="Helvetica Neue"/>
              </a:defRPr>
            </a:lvl9pPr>
          </a:lstStyle>
          <a:p>
            <a:pPr indent="791846" defTabSz="565077">
              <a:lnSpc>
                <a:spcPct val="80000"/>
              </a:lnSpc>
              <a:spcBef>
                <a:spcPts val="700"/>
              </a:spcBef>
              <a:defRPr sz="3762" u="sng">
                <a:solidFill>
                  <a:srgbClr val="996600"/>
                </a:solidFill>
                <a:uFill>
                  <a:solidFill>
                    <a:srgbClr val="996600"/>
                  </a:solidFill>
                </a:uFill>
              </a:defRPr>
            </a:pPr>
            <a:r>
              <a:rPr lang="en-US" sz="3762" u="sng" dirty="0" smtClean="0">
                <a:solidFill>
                  <a:srgbClr val="0000FF"/>
                </a:solidFill>
                <a:uFill>
                  <a:solidFill>
                    <a:srgbClr val="0000FF"/>
                  </a:solidFill>
                </a:uFill>
                <a:hlinkClick r:id="rId2"/>
              </a:rPr>
              <a:t>http://</a:t>
            </a:r>
            <a:r>
              <a:rPr lang="en-US" sz="3762" dirty="0" smtClean="0">
                <a:solidFill>
                  <a:srgbClr val="0000FF"/>
                </a:solidFill>
                <a:uFill>
                  <a:solidFill>
                    <a:srgbClr val="0000FF"/>
                  </a:solidFill>
                </a:uFill>
                <a:hlinkClick r:id="rId2"/>
              </a:rPr>
              <a:t>cnerg.org</a:t>
            </a:r>
            <a:r>
              <a:rPr lang="en-US" sz="3762" dirty="0" smtClean="0"/>
              <a:t>          @</a:t>
            </a:r>
            <a:r>
              <a:rPr lang="en-US" sz="3762" dirty="0" err="1" smtClean="0"/>
              <a:t>cnerg</a:t>
            </a:r>
            <a:r>
              <a:rPr lang="en-US" sz="3762" dirty="0" smtClean="0"/>
              <a:t>        </a:t>
            </a:r>
          </a:p>
          <a:p>
            <a:pPr indent="791846" defTabSz="565077">
              <a:lnSpc>
                <a:spcPct val="80000"/>
              </a:lnSpc>
              <a:spcBef>
                <a:spcPts val="700"/>
              </a:spcBef>
              <a:defRPr sz="3762"/>
            </a:pPr>
            <a:r>
              <a:rPr lang="en-US" sz="3762" dirty="0" smtClean="0"/>
              <a:t>     </a:t>
            </a:r>
            <a:r>
              <a:rPr lang="en-US" sz="3762" dirty="0" err="1" smtClean="0"/>
              <a:t>facebook.com</a:t>
            </a:r>
            <a:r>
              <a:rPr lang="en-US" sz="3762" dirty="0" smtClean="0"/>
              <a:t>/</a:t>
            </a:r>
            <a:r>
              <a:rPr lang="en-US" sz="3762" dirty="0" err="1" smtClean="0"/>
              <a:t>iitkgpcnerg</a:t>
            </a:r>
            <a:r>
              <a:rPr lang="en-US" sz="3762" dirty="0" smtClean="0"/>
              <a:t>/</a:t>
            </a:r>
            <a:endParaRPr lang="en-US" sz="3762" dirty="0"/>
          </a:p>
        </p:txBody>
      </p:sp>
      <p:pic>
        <p:nvPicPr>
          <p:cNvPr id="10" name="image86.png"/>
          <p:cNvPicPr>
            <a:picLocks noChangeAspect="1"/>
          </p:cNvPicPr>
          <p:nvPr/>
        </p:nvPicPr>
        <p:blipFill>
          <a:blip r:embed="rId3">
            <a:extLst/>
          </a:blip>
          <a:stretch>
            <a:fillRect/>
          </a:stretch>
        </p:blipFill>
        <p:spPr>
          <a:xfrm>
            <a:off x="5507571" y="4726189"/>
            <a:ext cx="867737" cy="867737"/>
          </a:xfrm>
          <a:prstGeom prst="rect">
            <a:avLst/>
          </a:prstGeom>
          <a:ln w="12700">
            <a:miter lim="400000"/>
          </a:ln>
        </p:spPr>
      </p:pic>
      <p:pic>
        <p:nvPicPr>
          <p:cNvPr id="11" name="image88.png"/>
          <p:cNvPicPr>
            <a:picLocks noChangeAspect="1"/>
          </p:cNvPicPr>
          <p:nvPr/>
        </p:nvPicPr>
        <p:blipFill>
          <a:blip r:embed="rId4">
            <a:extLst/>
          </a:blip>
          <a:stretch>
            <a:fillRect/>
          </a:stretch>
        </p:blipFill>
        <p:spPr>
          <a:xfrm>
            <a:off x="1574559" y="5531587"/>
            <a:ext cx="578369" cy="57836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p:nvPr>
        </p:nvSpPr>
        <p:spPr>
          <a:prstGeom prst="rect">
            <a:avLst/>
          </a:prstGeom>
        </p:spPr>
        <p:txBody>
          <a:bodyPr/>
          <a:lstStyle/>
          <a:p>
            <a:r>
              <a:t>Recommendations on nytimes.com</a:t>
            </a:r>
          </a:p>
        </p:txBody>
      </p:sp>
      <p:sp>
        <p:nvSpPr>
          <p:cNvPr id="76" name="Shape 76"/>
          <p:cNvSpPr>
            <a:spLocks noGrp="1"/>
          </p:cNvSpPr>
          <p:nvPr>
            <p:ph type="body" sz="quarter" idx="1"/>
          </p:nvPr>
        </p:nvSpPr>
        <p:spPr>
          <a:xfrm>
            <a:off x="986710" y="5036160"/>
            <a:ext cx="7733646" cy="1041732"/>
          </a:xfrm>
          <a:prstGeom prst="rect">
            <a:avLst/>
          </a:prstGeom>
        </p:spPr>
        <p:txBody>
          <a:bodyPr/>
          <a:lstStyle>
            <a:lvl1pPr indent="850900">
              <a:defRPr>
                <a:solidFill>
                  <a:schemeClr val="accent2"/>
                </a:solidFill>
              </a:defRPr>
            </a:lvl1pPr>
          </a:lstStyle>
          <a:p>
            <a:r>
              <a:t>From a variety of sources: individuals, experts, crowds, personalization algorithms </a:t>
            </a:r>
          </a:p>
        </p:txBody>
      </p:sp>
      <p:pic>
        <p:nvPicPr>
          <p:cNvPr id="77" name="image6.png" descr="Screen Shot 2015-10-02 at 5.52.57 AM.png"/>
          <p:cNvPicPr>
            <a:picLocks noChangeAspect="1"/>
          </p:cNvPicPr>
          <p:nvPr/>
        </p:nvPicPr>
        <p:blipFill>
          <a:blip r:embed="rId2">
            <a:extLst/>
          </a:blip>
          <a:stretch>
            <a:fillRect/>
          </a:stretch>
        </p:blipFill>
        <p:spPr>
          <a:xfrm>
            <a:off x="287336" y="1182687"/>
            <a:ext cx="2003427" cy="3630613"/>
          </a:xfrm>
          <a:prstGeom prst="rect">
            <a:avLst/>
          </a:prstGeom>
          <a:ln w="12700">
            <a:miter lim="400000"/>
          </a:ln>
        </p:spPr>
      </p:pic>
      <p:pic>
        <p:nvPicPr>
          <p:cNvPr id="78" name="image7.png" descr="Screen Shot 2015-10-02 at 5.27.52 AM.png"/>
          <p:cNvPicPr>
            <a:picLocks noChangeAspect="1"/>
          </p:cNvPicPr>
          <p:nvPr/>
        </p:nvPicPr>
        <p:blipFill>
          <a:blip r:embed="rId3">
            <a:extLst/>
          </a:blip>
          <a:stretch>
            <a:fillRect/>
          </a:stretch>
        </p:blipFill>
        <p:spPr>
          <a:xfrm>
            <a:off x="5237162" y="1171575"/>
            <a:ext cx="1984377" cy="3668713"/>
          </a:xfrm>
          <a:prstGeom prst="rect">
            <a:avLst/>
          </a:prstGeom>
          <a:ln w="12700">
            <a:miter lim="400000"/>
          </a:ln>
        </p:spPr>
      </p:pic>
      <p:pic>
        <p:nvPicPr>
          <p:cNvPr id="79" name="image8.png" descr="Screen Shot 2015-10-02 at 8.00.24 AM.png"/>
          <p:cNvPicPr>
            <a:picLocks noChangeAspect="1"/>
          </p:cNvPicPr>
          <p:nvPr/>
        </p:nvPicPr>
        <p:blipFill>
          <a:blip r:embed="rId4">
            <a:extLst/>
          </a:blip>
          <a:stretch>
            <a:fillRect/>
          </a:stretch>
        </p:blipFill>
        <p:spPr>
          <a:xfrm>
            <a:off x="7373936" y="1106487"/>
            <a:ext cx="1828802" cy="3959227"/>
          </a:xfrm>
          <a:prstGeom prst="rect">
            <a:avLst/>
          </a:prstGeom>
          <a:ln w="12700">
            <a:miter lim="400000"/>
          </a:ln>
        </p:spPr>
      </p:pic>
      <p:pic>
        <p:nvPicPr>
          <p:cNvPr id="80" name="image9.png" descr="NYTimes_TopStory"/>
          <p:cNvPicPr>
            <a:picLocks noChangeAspect="1"/>
          </p:cNvPicPr>
          <p:nvPr/>
        </p:nvPicPr>
        <p:blipFill>
          <a:blip r:embed="rId5">
            <a:extLst/>
          </a:blip>
          <a:stretch>
            <a:fillRect/>
          </a:stretch>
        </p:blipFill>
        <p:spPr>
          <a:xfrm>
            <a:off x="2420936" y="1233487"/>
            <a:ext cx="2678114" cy="337820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p:cNvSpPr>
          <p:nvPr>
            <p:ph type="title"/>
          </p:nvPr>
        </p:nvSpPr>
        <p:spPr>
          <a:prstGeom prst="rect">
            <a:avLst/>
          </a:prstGeom>
          <a:solidFill>
            <a:srgbClr val="00882B"/>
          </a:solidFill>
        </p:spPr>
        <p:txBody>
          <a:bodyPr lIns="168671" tIns="168671" rIns="168671" bIns="168671"/>
          <a:lstStyle/>
          <a:p>
            <a:pPr defTabSz="434340">
              <a:defRPr sz="3000">
                <a:solidFill>
                  <a:srgbClr val="FFD966"/>
                </a:solidFill>
              </a:defRPr>
            </a:pPr>
            <a:r>
              <a:t>Under-representation</a:t>
            </a:r>
            <a:r>
              <a:rPr>
                <a:solidFill>
                  <a:srgbClr val="FFFFFF"/>
                </a:solidFill>
              </a:rPr>
              <a:t> of socially salient groups</a:t>
            </a:r>
          </a:p>
        </p:txBody>
      </p:sp>
      <p:sp>
        <p:nvSpPr>
          <p:cNvPr id="505" name="Shape 505"/>
          <p:cNvSpPr>
            <a:spLocks noGrp="1"/>
          </p:cNvSpPr>
          <p:nvPr>
            <p:ph type="body" sz="quarter" idx="1"/>
          </p:nvPr>
        </p:nvSpPr>
        <p:spPr>
          <a:xfrm>
            <a:off x="1482387" y="5458941"/>
            <a:ext cx="6742360" cy="927765"/>
          </a:xfrm>
          <a:prstGeom prst="rect">
            <a:avLst/>
          </a:prstGeom>
        </p:spPr>
        <p:txBody>
          <a:bodyPr lIns="33733" tIns="33733" rIns="33733" bIns="33733"/>
          <a:lstStyle>
            <a:lvl1pPr>
              <a:spcBef>
                <a:spcPts val="0"/>
              </a:spcBef>
              <a:defRPr>
                <a:solidFill>
                  <a:srgbClr val="C82506"/>
                </a:solidFill>
              </a:defRPr>
            </a:lvl1pPr>
          </a:lstStyle>
          <a:p>
            <a:r>
              <a:t>Women, Blacks and Mid-aged people are under-represented most.</a:t>
            </a:r>
          </a:p>
        </p:txBody>
      </p:sp>
      <p:pic>
        <p:nvPicPr>
          <p:cNvPr id="506" name="image70.png"/>
          <p:cNvPicPr>
            <a:picLocks noChangeAspect="1"/>
          </p:cNvPicPr>
          <p:nvPr/>
        </p:nvPicPr>
        <p:blipFill>
          <a:blip r:embed="rId2">
            <a:extLst/>
          </a:blip>
          <a:stretch>
            <a:fillRect/>
          </a:stretch>
        </p:blipFill>
        <p:spPr>
          <a:xfrm>
            <a:off x="2012698" y="1197636"/>
            <a:ext cx="5681744" cy="4261307"/>
          </a:xfrm>
          <a:prstGeom prst="rect">
            <a:avLst/>
          </a:prstGeom>
          <a:ln w="12700">
            <a:miter lim="400000"/>
          </a:ln>
        </p:spPr>
      </p:pic>
      <p:sp>
        <p:nvSpPr>
          <p:cNvPr id="507" name="Shape 507"/>
          <p:cNvSpPr/>
          <p:nvPr/>
        </p:nvSpPr>
        <p:spPr>
          <a:xfrm>
            <a:off x="3045306" y="3994767"/>
            <a:ext cx="439081" cy="1127381"/>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
        <p:nvSpPr>
          <p:cNvPr id="508" name="Shape 508"/>
          <p:cNvSpPr/>
          <p:nvPr/>
        </p:nvSpPr>
        <p:spPr>
          <a:xfrm>
            <a:off x="4517068" y="3919113"/>
            <a:ext cx="439081" cy="1127381"/>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
        <p:nvSpPr>
          <p:cNvPr id="509" name="Shape 509"/>
          <p:cNvSpPr/>
          <p:nvPr/>
        </p:nvSpPr>
        <p:spPr>
          <a:xfrm>
            <a:off x="4956147" y="3919113"/>
            <a:ext cx="439081" cy="1127381"/>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
        <p:nvSpPr>
          <p:cNvPr id="510" name="Shape 510"/>
          <p:cNvSpPr/>
          <p:nvPr/>
        </p:nvSpPr>
        <p:spPr>
          <a:xfrm>
            <a:off x="6288987" y="3994766"/>
            <a:ext cx="439081" cy="1464262"/>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
        <p:nvSpPr>
          <p:cNvPr id="511" name="Shape 511"/>
          <p:cNvSpPr/>
          <p:nvPr/>
        </p:nvSpPr>
        <p:spPr>
          <a:xfrm>
            <a:off x="7127282" y="3944165"/>
            <a:ext cx="486693" cy="1354889"/>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image71.png"/>
          <p:cNvPicPr>
            <a:picLocks noChangeAspect="1"/>
          </p:cNvPicPr>
          <p:nvPr/>
        </p:nvPicPr>
        <p:blipFill>
          <a:blip r:embed="rId2">
            <a:extLst/>
          </a:blip>
          <a:stretch>
            <a:fillRect/>
          </a:stretch>
        </p:blipFill>
        <p:spPr>
          <a:xfrm>
            <a:off x="1912591" y="1159676"/>
            <a:ext cx="5648036" cy="4236028"/>
          </a:xfrm>
          <a:prstGeom prst="rect">
            <a:avLst/>
          </a:prstGeom>
          <a:ln w="12700">
            <a:miter lim="400000"/>
          </a:ln>
        </p:spPr>
      </p:pic>
      <p:sp>
        <p:nvSpPr>
          <p:cNvPr id="514" name="Shape 514"/>
          <p:cNvSpPr>
            <a:spLocks noGrp="1"/>
          </p:cNvSpPr>
          <p:nvPr>
            <p:ph type="title"/>
          </p:nvPr>
        </p:nvSpPr>
        <p:spPr>
          <a:prstGeom prst="rect">
            <a:avLst/>
          </a:prstGeom>
          <a:solidFill>
            <a:srgbClr val="00882B"/>
          </a:solidFill>
        </p:spPr>
        <p:txBody>
          <a:bodyPr lIns="168671" tIns="168671" rIns="168671" bIns="168671"/>
          <a:lstStyle/>
          <a:p>
            <a:pPr defTabSz="434340">
              <a:defRPr sz="3000">
                <a:solidFill>
                  <a:srgbClr val="FFD966"/>
                </a:solidFill>
              </a:defRPr>
            </a:pPr>
            <a:r>
              <a:t>Under-representation</a:t>
            </a:r>
            <a:r>
              <a:rPr>
                <a:solidFill>
                  <a:srgbClr val="FFFFFF"/>
                </a:solidFill>
              </a:rPr>
              <a:t> of socially salient groups</a:t>
            </a:r>
          </a:p>
        </p:txBody>
      </p:sp>
      <p:sp>
        <p:nvSpPr>
          <p:cNvPr id="515" name="Shape 515"/>
          <p:cNvSpPr>
            <a:spLocks noGrp="1"/>
          </p:cNvSpPr>
          <p:nvPr>
            <p:ph type="body" sz="quarter" idx="1"/>
          </p:nvPr>
        </p:nvSpPr>
        <p:spPr>
          <a:xfrm>
            <a:off x="1384668" y="5395707"/>
            <a:ext cx="6946163" cy="927763"/>
          </a:xfrm>
          <a:prstGeom prst="rect">
            <a:avLst/>
          </a:prstGeom>
        </p:spPr>
        <p:txBody>
          <a:bodyPr lIns="33733" tIns="33733" rIns="33733" bIns="33733"/>
          <a:lstStyle/>
          <a:p>
            <a:pPr>
              <a:spcBef>
                <a:spcPts val="0"/>
              </a:spcBef>
              <a:defRPr>
                <a:solidFill>
                  <a:srgbClr val="00882B"/>
                </a:solidFill>
              </a:defRPr>
            </a:pPr>
            <a:r>
              <a:t>Considering race and gender together, </a:t>
            </a:r>
          </a:p>
          <a:p>
            <a:pPr>
              <a:spcBef>
                <a:spcPts val="0"/>
              </a:spcBef>
              <a:defRPr>
                <a:solidFill>
                  <a:srgbClr val="C82506"/>
                </a:solidFill>
              </a:defRPr>
            </a:pPr>
            <a:r>
              <a:t>Black women are most under-represented.</a:t>
            </a:r>
          </a:p>
        </p:txBody>
      </p:sp>
      <p:sp>
        <p:nvSpPr>
          <p:cNvPr id="516" name="Shape 516"/>
          <p:cNvSpPr/>
          <p:nvPr/>
        </p:nvSpPr>
        <p:spPr>
          <a:xfrm>
            <a:off x="5188270" y="3919113"/>
            <a:ext cx="439081" cy="1464259"/>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p:cNvSpPr>
          <p:nvPr>
            <p:ph type="title"/>
          </p:nvPr>
        </p:nvSpPr>
        <p:spPr>
          <a:prstGeom prst="rect">
            <a:avLst/>
          </a:prstGeom>
          <a:solidFill>
            <a:srgbClr val="00882B"/>
          </a:solidFill>
        </p:spPr>
        <p:txBody>
          <a:bodyPr lIns="168671" tIns="168671" rIns="168671" bIns="168671"/>
          <a:lstStyle/>
          <a:p>
            <a:r>
              <a:t>Research Questions</a:t>
            </a:r>
          </a:p>
        </p:txBody>
      </p:sp>
      <p:sp>
        <p:nvSpPr>
          <p:cNvPr id="519" name="Shape 519"/>
          <p:cNvSpPr/>
          <p:nvPr/>
        </p:nvSpPr>
        <p:spPr>
          <a:xfrm>
            <a:off x="921684" y="1290339"/>
            <a:ext cx="8032458" cy="43219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marL="401052" indent="-401052" defTabSz="607218">
              <a:buSzPct val="100000"/>
              <a:buAutoNum type="arabicPeriod"/>
              <a:defRPr sz="3000">
                <a:solidFill>
                  <a:srgbClr val="80C495"/>
                </a:solidFill>
                <a:latin typeface="Palatino"/>
                <a:ea typeface="Palatino"/>
                <a:cs typeface="Palatino"/>
                <a:sym typeface="Palatino"/>
              </a:defRPr>
            </a:pPr>
            <a:r>
              <a:t>How different are the trend promoters from Twitter’s overall population?</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2"/>
              <a:defRPr sz="3000">
                <a:solidFill>
                  <a:srgbClr val="80C495"/>
                </a:solidFill>
                <a:latin typeface="Palatino"/>
                <a:ea typeface="Palatino"/>
                <a:cs typeface="Palatino"/>
                <a:sym typeface="Palatino"/>
              </a:defRPr>
            </a:pPr>
            <a:r>
              <a:t>Are certain socially salient groups under-represented among the promoters?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3"/>
              <a:defRPr sz="3000">
                <a:solidFill>
                  <a:srgbClr val="C82506"/>
                </a:solidFill>
                <a:latin typeface="Palatino"/>
                <a:ea typeface="Palatino"/>
                <a:cs typeface="Palatino"/>
                <a:sym typeface="Palatino"/>
              </a:defRPr>
            </a:pPr>
            <a:r>
              <a:t>Do promoters and adopters of a trend have different demographics?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4"/>
              <a:defRPr sz="3000">
                <a:solidFill>
                  <a:srgbClr val="80C495"/>
                </a:solidFill>
                <a:latin typeface="Palatino"/>
                <a:ea typeface="Palatino"/>
                <a:cs typeface="Palatino"/>
                <a:sym typeface="Palatino"/>
              </a:defRPr>
            </a:pPr>
            <a:r>
              <a:t>What can promoter demographics tell about the trend content?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p:cNvSpPr>
          <p:nvPr>
            <p:ph type="title"/>
          </p:nvPr>
        </p:nvSpPr>
        <p:spPr>
          <a:prstGeom prst="rect">
            <a:avLst/>
          </a:prstGeom>
          <a:solidFill>
            <a:srgbClr val="00882B"/>
          </a:solidFill>
        </p:spPr>
        <p:txBody>
          <a:bodyPr lIns="168671" tIns="168671" rIns="168671" bIns="168671"/>
          <a:lstStyle/>
          <a:p>
            <a:r>
              <a:t>Importance of being trending</a:t>
            </a:r>
          </a:p>
        </p:txBody>
      </p:sp>
      <p:pic>
        <p:nvPicPr>
          <p:cNvPr id="522" name="image72.png"/>
          <p:cNvPicPr>
            <a:picLocks noChangeAspect="1"/>
          </p:cNvPicPr>
          <p:nvPr/>
        </p:nvPicPr>
        <p:blipFill>
          <a:blip r:embed="rId2">
            <a:extLst/>
          </a:blip>
          <a:stretch>
            <a:fillRect/>
          </a:stretch>
        </p:blipFill>
        <p:spPr>
          <a:xfrm>
            <a:off x="2244207" y="1141789"/>
            <a:ext cx="5227086" cy="3920315"/>
          </a:xfrm>
          <a:prstGeom prst="rect">
            <a:avLst/>
          </a:prstGeom>
          <a:ln w="12700">
            <a:miter lim="400000"/>
          </a:ln>
        </p:spPr>
      </p:pic>
      <p:sp>
        <p:nvSpPr>
          <p:cNvPr id="523" name="Shape 523"/>
          <p:cNvSpPr/>
          <p:nvPr/>
        </p:nvSpPr>
        <p:spPr>
          <a:xfrm>
            <a:off x="1486008" y="5211643"/>
            <a:ext cx="6743484" cy="9243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p>
            <a:pPr defTabSz="607218">
              <a:spcBef>
                <a:spcPts val="2700"/>
              </a:spcBef>
              <a:defRPr sz="2600">
                <a:solidFill>
                  <a:srgbClr val="00882B"/>
                </a:solidFill>
                <a:latin typeface="Palatino"/>
                <a:ea typeface="Palatino"/>
                <a:cs typeface="Palatino"/>
                <a:sym typeface="Palatino"/>
              </a:defRPr>
            </a:pPr>
            <a:r>
              <a:t>Topics get adopted by </a:t>
            </a:r>
            <a:r>
              <a:rPr>
                <a:solidFill>
                  <a:srgbClr val="C82506"/>
                </a:solidFill>
              </a:rPr>
              <a:t>wider population</a:t>
            </a:r>
            <a:r>
              <a:t> after becoming trending</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p:cNvSpPr>
          <p:nvPr>
            <p:ph type="title"/>
          </p:nvPr>
        </p:nvSpPr>
        <p:spPr>
          <a:prstGeom prst="rect">
            <a:avLst/>
          </a:prstGeom>
          <a:solidFill>
            <a:srgbClr val="00882B"/>
          </a:solidFill>
        </p:spPr>
        <p:txBody>
          <a:bodyPr lIns="168671" tIns="168671" rIns="168671" bIns="168671"/>
          <a:lstStyle/>
          <a:p>
            <a:r>
              <a:t>Research Questions</a:t>
            </a:r>
          </a:p>
        </p:txBody>
      </p:sp>
      <p:sp>
        <p:nvSpPr>
          <p:cNvPr id="526" name="Shape 526"/>
          <p:cNvSpPr/>
          <p:nvPr/>
        </p:nvSpPr>
        <p:spPr>
          <a:xfrm>
            <a:off x="921684" y="1290339"/>
            <a:ext cx="8032458" cy="43219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marL="401052" indent="-401052" defTabSz="607218">
              <a:buSzPct val="100000"/>
              <a:buAutoNum type="arabicPeriod"/>
              <a:defRPr sz="3000">
                <a:solidFill>
                  <a:srgbClr val="80C495"/>
                </a:solidFill>
                <a:latin typeface="Palatino"/>
                <a:ea typeface="Palatino"/>
                <a:cs typeface="Palatino"/>
                <a:sym typeface="Palatino"/>
              </a:defRPr>
            </a:pPr>
            <a:r>
              <a:t>How different are the trend promoters from Twitter’s overall population?</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2"/>
              <a:defRPr sz="3000">
                <a:solidFill>
                  <a:srgbClr val="80C495"/>
                </a:solidFill>
                <a:latin typeface="Palatino"/>
                <a:ea typeface="Palatino"/>
                <a:cs typeface="Palatino"/>
                <a:sym typeface="Palatino"/>
              </a:defRPr>
            </a:pPr>
            <a:r>
              <a:t>Are certain socially salient groups under-represented among the promoters?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3"/>
              <a:defRPr sz="3000">
                <a:solidFill>
                  <a:srgbClr val="80C495"/>
                </a:solidFill>
                <a:latin typeface="Palatino"/>
                <a:ea typeface="Palatino"/>
                <a:cs typeface="Palatino"/>
                <a:sym typeface="Palatino"/>
              </a:defRPr>
            </a:pPr>
            <a:r>
              <a:t>Do promoters and adopters of a trend have different demographics?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4"/>
              <a:defRPr sz="3000">
                <a:solidFill>
                  <a:srgbClr val="C82506"/>
                </a:solidFill>
                <a:latin typeface="Palatino"/>
                <a:ea typeface="Palatino"/>
                <a:cs typeface="Palatino"/>
                <a:sym typeface="Palatino"/>
              </a:defRPr>
            </a:pPr>
            <a:r>
              <a:t>What can promoter demographics tell about the trend content?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p:cNvSpPr>
          <p:nvPr>
            <p:ph type="title"/>
          </p:nvPr>
        </p:nvSpPr>
        <p:spPr>
          <a:prstGeom prst="rect">
            <a:avLst/>
          </a:prstGeom>
          <a:solidFill>
            <a:srgbClr val="00882B"/>
          </a:solidFill>
        </p:spPr>
        <p:txBody>
          <a:bodyPr lIns="168671" tIns="168671" rIns="168671" bIns="168671"/>
          <a:lstStyle/>
          <a:p>
            <a:r>
              <a:t>Promoters and Trends</a:t>
            </a:r>
          </a:p>
        </p:txBody>
      </p:sp>
      <p:sp>
        <p:nvSpPr>
          <p:cNvPr id="529" name="Shape 529"/>
          <p:cNvSpPr/>
          <p:nvPr/>
        </p:nvSpPr>
        <p:spPr>
          <a:xfrm>
            <a:off x="921684" y="1631927"/>
            <a:ext cx="7872132" cy="26074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marL="257175" indent="-333375" defTabSz="607218">
              <a:buClr>
                <a:srgbClr val="009051"/>
              </a:buClr>
              <a:buSzPct val="100000"/>
              <a:buAutoNum type="arabicPeriod"/>
              <a:defRPr sz="3000">
                <a:solidFill>
                  <a:srgbClr val="00882B"/>
                </a:solidFill>
                <a:latin typeface="Palatino"/>
                <a:ea typeface="Palatino"/>
                <a:cs typeface="Palatino"/>
                <a:sym typeface="Palatino"/>
              </a:defRPr>
            </a:pPr>
            <a:r>
              <a:t> Trends express </a:t>
            </a:r>
            <a:r>
              <a:rPr>
                <a:solidFill>
                  <a:srgbClr val="C82506"/>
                </a:solidFill>
              </a:rPr>
              <a:t>niche interest</a:t>
            </a:r>
            <a:r>
              <a:t> of the promoter groups.</a:t>
            </a:r>
          </a:p>
          <a:p>
            <a:pPr defTabSz="607218">
              <a:defRPr sz="3000">
                <a:solidFill>
                  <a:srgbClr val="00882B"/>
                </a:solidFill>
                <a:latin typeface="Palatino"/>
                <a:ea typeface="Palatino"/>
                <a:cs typeface="Palatino"/>
                <a:sym typeface="Palatino"/>
              </a:defRPr>
            </a:pPr>
            <a:endParaRPr/>
          </a:p>
          <a:p>
            <a:pPr marL="257175" indent="-333375" defTabSz="607218">
              <a:buClr>
                <a:srgbClr val="009051"/>
              </a:buClr>
              <a:buSzPct val="100000"/>
              <a:buAutoNum type="arabicPeriod" startAt="2"/>
              <a:defRPr sz="3000">
                <a:solidFill>
                  <a:srgbClr val="00882B"/>
                </a:solidFill>
                <a:latin typeface="Palatino"/>
                <a:ea typeface="Palatino"/>
                <a:cs typeface="Palatino"/>
                <a:sym typeface="Palatino"/>
              </a:defRPr>
            </a:pPr>
            <a:r>
              <a:t> Trends represent </a:t>
            </a:r>
            <a:r>
              <a:rPr>
                <a:solidFill>
                  <a:srgbClr val="C82506"/>
                </a:solidFill>
              </a:rPr>
              <a:t>different perspectives</a:t>
            </a:r>
            <a:r>
              <a:t> during different events.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p:cNvSpPr>
          <p:nvPr>
            <p:ph type="title"/>
          </p:nvPr>
        </p:nvSpPr>
        <p:spPr>
          <a:prstGeom prst="rect">
            <a:avLst/>
          </a:prstGeom>
          <a:solidFill>
            <a:srgbClr val="00882B"/>
          </a:solidFill>
        </p:spPr>
        <p:txBody>
          <a:bodyPr lIns="168671" tIns="168671" rIns="168671" bIns="168671"/>
          <a:lstStyle/>
          <a:p>
            <a:r>
              <a:t>Trends expressing niche interest</a:t>
            </a:r>
          </a:p>
        </p:txBody>
      </p:sp>
      <p:pic>
        <p:nvPicPr>
          <p:cNvPr id="532" name="image66.jpeg" descr="Untitled design.jpg"/>
          <p:cNvPicPr>
            <a:picLocks noChangeAspect="1"/>
          </p:cNvPicPr>
          <p:nvPr/>
        </p:nvPicPr>
        <p:blipFill>
          <a:blip r:embed="rId2">
            <a:extLst/>
          </a:blip>
          <a:stretch>
            <a:fillRect/>
          </a:stretch>
        </p:blipFill>
        <p:spPr>
          <a:xfrm>
            <a:off x="4589147" y="1629741"/>
            <a:ext cx="4386165" cy="3289626"/>
          </a:xfrm>
          <a:prstGeom prst="rect">
            <a:avLst/>
          </a:prstGeom>
          <a:ln w="12700">
            <a:miter lim="400000"/>
          </a:ln>
        </p:spPr>
      </p:pic>
      <p:pic>
        <p:nvPicPr>
          <p:cNvPr id="533" name="image73.jpeg"/>
          <p:cNvPicPr>
            <a:picLocks noChangeAspect="1"/>
          </p:cNvPicPr>
          <p:nvPr/>
        </p:nvPicPr>
        <p:blipFill>
          <a:blip r:embed="rId3">
            <a:extLst/>
          </a:blip>
          <a:stretch>
            <a:fillRect/>
          </a:stretch>
        </p:blipFill>
        <p:spPr>
          <a:xfrm>
            <a:off x="770969" y="1255076"/>
            <a:ext cx="3782516" cy="4038956"/>
          </a:xfrm>
          <a:prstGeom prst="rect">
            <a:avLst/>
          </a:prstGeom>
          <a:ln w="12700">
            <a:miter lim="400000"/>
          </a:ln>
        </p:spPr>
      </p:pic>
      <p:sp>
        <p:nvSpPr>
          <p:cNvPr id="534" name="Shape 534"/>
          <p:cNvSpPr/>
          <p:nvPr/>
        </p:nvSpPr>
        <p:spPr>
          <a:xfrm>
            <a:off x="1177918" y="5180312"/>
            <a:ext cx="3574021" cy="9243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lvl1pPr algn="ctr" defTabSz="607218">
              <a:spcBef>
                <a:spcPts val="2700"/>
              </a:spcBef>
              <a:defRPr sz="2600">
                <a:solidFill>
                  <a:srgbClr val="C82506"/>
                </a:solidFill>
                <a:latin typeface="Palatino"/>
                <a:ea typeface="Palatino"/>
                <a:cs typeface="Palatino"/>
                <a:sym typeface="Palatino"/>
              </a:defRPr>
            </a:lvl1pPr>
          </a:lstStyle>
          <a:p>
            <a:r>
              <a:t>Promoters of #BlackWomenAtWork</a:t>
            </a:r>
          </a:p>
        </p:txBody>
      </p:sp>
      <p:sp>
        <p:nvSpPr>
          <p:cNvPr id="535" name="Shape 535"/>
          <p:cNvSpPr/>
          <p:nvPr/>
        </p:nvSpPr>
        <p:spPr>
          <a:xfrm>
            <a:off x="5310380" y="5416453"/>
            <a:ext cx="3574020" cy="4925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lvl1pPr algn="ctr" defTabSz="607218">
              <a:spcBef>
                <a:spcPts val="2700"/>
              </a:spcBef>
              <a:defRPr sz="2600">
                <a:solidFill>
                  <a:srgbClr val="C82506"/>
                </a:solidFill>
                <a:latin typeface="Palatino"/>
                <a:ea typeface="Palatino"/>
                <a:cs typeface="Palatino"/>
                <a:sym typeface="Palatino"/>
              </a:defRPr>
            </a:lvl1pPr>
          </a:lstStyle>
          <a:p>
            <a:r>
              <a:t>Overall population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image74.jpeg"/>
          <p:cNvPicPr>
            <a:picLocks noChangeAspect="1"/>
          </p:cNvPicPr>
          <p:nvPr/>
        </p:nvPicPr>
        <p:blipFill>
          <a:blip r:embed="rId2">
            <a:extLst/>
          </a:blip>
          <a:stretch>
            <a:fillRect/>
          </a:stretch>
        </p:blipFill>
        <p:spPr>
          <a:xfrm>
            <a:off x="4735136" y="1804115"/>
            <a:ext cx="4344332" cy="3753414"/>
          </a:xfrm>
          <a:prstGeom prst="rect">
            <a:avLst/>
          </a:prstGeom>
          <a:ln w="12700">
            <a:miter lim="400000"/>
          </a:ln>
        </p:spPr>
      </p:pic>
      <p:sp>
        <p:nvSpPr>
          <p:cNvPr id="538" name="Shape 538"/>
          <p:cNvSpPr>
            <a:spLocks noGrp="1"/>
          </p:cNvSpPr>
          <p:nvPr>
            <p:ph type="title"/>
          </p:nvPr>
        </p:nvSpPr>
        <p:spPr>
          <a:prstGeom prst="rect">
            <a:avLst/>
          </a:prstGeom>
          <a:solidFill>
            <a:srgbClr val="00882B"/>
          </a:solidFill>
        </p:spPr>
        <p:txBody>
          <a:bodyPr lIns="168671" tIns="168671" rIns="168671" bIns="168671"/>
          <a:lstStyle/>
          <a:p>
            <a:r>
              <a:t>Trends expressing different perspectives</a:t>
            </a:r>
          </a:p>
        </p:txBody>
      </p:sp>
      <p:sp>
        <p:nvSpPr>
          <p:cNvPr id="539" name="Shape 539"/>
          <p:cNvSpPr>
            <a:spLocks noGrp="1"/>
          </p:cNvSpPr>
          <p:nvPr>
            <p:ph type="body" sz="quarter" idx="1"/>
          </p:nvPr>
        </p:nvSpPr>
        <p:spPr>
          <a:xfrm>
            <a:off x="1230502" y="1202460"/>
            <a:ext cx="7254496" cy="574343"/>
          </a:xfrm>
          <a:prstGeom prst="rect">
            <a:avLst/>
          </a:prstGeom>
        </p:spPr>
        <p:txBody>
          <a:bodyPr lIns="33733" tIns="33733" rIns="33733" bIns="33733"/>
          <a:lstStyle>
            <a:lvl1pPr>
              <a:spcBef>
                <a:spcPts val="1400"/>
              </a:spcBef>
              <a:defRPr>
                <a:solidFill>
                  <a:srgbClr val="666666"/>
                </a:solidFill>
              </a:defRPr>
            </a:lvl1pPr>
          </a:lstStyle>
          <a:p>
            <a:r>
              <a:t>During Dallas Shooting (7th and 8th July, 2016)</a:t>
            </a:r>
          </a:p>
        </p:txBody>
      </p:sp>
      <p:pic>
        <p:nvPicPr>
          <p:cNvPr id="540" name="image75.jpeg"/>
          <p:cNvPicPr>
            <a:picLocks noChangeAspect="1"/>
          </p:cNvPicPr>
          <p:nvPr/>
        </p:nvPicPr>
        <p:blipFill>
          <a:blip r:embed="rId3">
            <a:extLst/>
          </a:blip>
          <a:stretch>
            <a:fillRect/>
          </a:stretch>
        </p:blipFill>
        <p:spPr>
          <a:xfrm>
            <a:off x="913046" y="1806925"/>
            <a:ext cx="3670616" cy="4073747"/>
          </a:xfrm>
          <a:prstGeom prst="rect">
            <a:avLst/>
          </a:prstGeom>
          <a:ln w="12700">
            <a:miter lim="400000"/>
          </a:ln>
        </p:spPr>
      </p:pic>
      <p:sp>
        <p:nvSpPr>
          <p:cNvPr id="541" name="Shape 541"/>
          <p:cNvSpPr/>
          <p:nvPr/>
        </p:nvSpPr>
        <p:spPr>
          <a:xfrm>
            <a:off x="1683935" y="5371474"/>
            <a:ext cx="3670614" cy="9243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lvl1pPr algn="ctr" defTabSz="607218">
              <a:spcBef>
                <a:spcPts val="2700"/>
              </a:spcBef>
              <a:defRPr sz="2600">
                <a:solidFill>
                  <a:srgbClr val="C82506"/>
                </a:solidFill>
                <a:latin typeface="Palatino"/>
                <a:ea typeface="Palatino"/>
                <a:cs typeface="Palatino"/>
                <a:sym typeface="Palatino"/>
              </a:defRPr>
            </a:lvl1pPr>
          </a:lstStyle>
          <a:p>
            <a:r>
              <a:t>Promoters of #BlackLivesMatter</a:t>
            </a:r>
          </a:p>
        </p:txBody>
      </p:sp>
      <p:sp>
        <p:nvSpPr>
          <p:cNvPr id="542" name="Shape 542"/>
          <p:cNvSpPr/>
          <p:nvPr/>
        </p:nvSpPr>
        <p:spPr>
          <a:xfrm>
            <a:off x="5389093" y="5343361"/>
            <a:ext cx="3670615" cy="9243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lvl1pPr algn="ctr" defTabSz="607218">
              <a:spcBef>
                <a:spcPts val="2700"/>
              </a:spcBef>
              <a:defRPr sz="2600">
                <a:solidFill>
                  <a:srgbClr val="C82506"/>
                </a:solidFill>
                <a:latin typeface="Palatino"/>
                <a:ea typeface="Palatino"/>
                <a:cs typeface="Palatino"/>
                <a:sym typeface="Palatino"/>
              </a:defRPr>
            </a:lvl1pPr>
          </a:lstStyle>
          <a:p>
            <a:r>
              <a:t>Promoters of #PoliceLivesMatter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p:cNvSpPr>
          <p:nvPr>
            <p:ph type="title"/>
          </p:nvPr>
        </p:nvSpPr>
        <p:spPr>
          <a:xfrm>
            <a:off x="683120" y="2007194"/>
            <a:ext cx="8340826" cy="1265040"/>
          </a:xfrm>
          <a:prstGeom prst="rect">
            <a:avLst/>
          </a:prstGeom>
          <a:solidFill>
            <a:srgbClr val="00882B"/>
          </a:solidFill>
        </p:spPr>
        <p:txBody>
          <a:bodyPr lIns="33733" tIns="33733" rIns="33733" bIns="33733"/>
          <a:lstStyle>
            <a:lvl1pPr>
              <a:defRPr sz="3800"/>
            </a:lvl1pPr>
          </a:lstStyle>
          <a:p>
            <a:r>
              <a:t>Need to know the promoters to understand the context for trends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p:cNvSpPr>
          <p:nvPr>
            <p:ph type="title"/>
          </p:nvPr>
        </p:nvSpPr>
        <p:spPr>
          <a:prstGeom prst="rect">
            <a:avLst/>
          </a:prstGeom>
          <a:solidFill>
            <a:srgbClr val="00882B"/>
          </a:solidFill>
        </p:spPr>
        <p:txBody>
          <a:bodyPr lIns="168671" tIns="168671" rIns="168671" bIns="168671"/>
          <a:lstStyle/>
          <a:p>
            <a:r>
              <a:t>Demo</a:t>
            </a:r>
          </a:p>
        </p:txBody>
      </p:sp>
      <p:sp>
        <p:nvSpPr>
          <p:cNvPr id="547" name="Shape 547"/>
          <p:cNvSpPr>
            <a:spLocks noGrp="1"/>
          </p:cNvSpPr>
          <p:nvPr>
            <p:ph type="body" sz="quarter" idx="1"/>
          </p:nvPr>
        </p:nvSpPr>
        <p:spPr>
          <a:xfrm>
            <a:off x="904502" y="1273222"/>
            <a:ext cx="8101525" cy="1458837"/>
          </a:xfrm>
          <a:prstGeom prst="rect">
            <a:avLst/>
          </a:prstGeom>
        </p:spPr>
        <p:txBody>
          <a:bodyPr lIns="33733" tIns="33733" rIns="33733" bIns="33733"/>
          <a:lstStyle/>
          <a:p>
            <a:pPr defTabSz="540423">
              <a:lnSpc>
                <a:spcPct val="90000"/>
              </a:lnSpc>
              <a:spcBef>
                <a:spcPts val="1300"/>
              </a:spcBef>
              <a:defRPr sz="2800" b="1">
                <a:solidFill>
                  <a:srgbClr val="C82506"/>
                </a:solidFill>
              </a:defRPr>
            </a:pPr>
            <a:r>
              <a:t>Who-Makes-Trends:</a:t>
            </a:r>
            <a:r>
              <a:rPr b="0"/>
              <a:t> A public web service</a:t>
            </a:r>
          </a:p>
          <a:p>
            <a:pPr defTabSz="540423">
              <a:lnSpc>
                <a:spcPct val="90000"/>
              </a:lnSpc>
              <a:spcBef>
                <a:spcPts val="1300"/>
              </a:spcBef>
              <a:defRPr sz="2800" u="sng">
                <a:solidFill>
                  <a:srgbClr val="0000FF"/>
                </a:solidFill>
                <a:uFill>
                  <a:solidFill>
                    <a:srgbClr val="0000FF"/>
                  </a:solidFill>
                </a:uFill>
              </a:defRPr>
            </a:pPr>
            <a:r>
              <a:rPr>
                <a:hlinkClick r:id="rId2"/>
              </a:rPr>
              <a:t>http://twitter-app.mpi-sws.org/who-makes-trends</a:t>
            </a:r>
          </a:p>
        </p:txBody>
      </p:sp>
      <p:pic>
        <p:nvPicPr>
          <p:cNvPr id="548" name="image76.png"/>
          <p:cNvPicPr>
            <a:picLocks noChangeAspect="1"/>
          </p:cNvPicPr>
          <p:nvPr/>
        </p:nvPicPr>
        <p:blipFill>
          <a:blip r:embed="rId3">
            <a:extLst/>
          </a:blip>
          <a:stretch>
            <a:fillRect/>
          </a:stretch>
        </p:blipFill>
        <p:spPr>
          <a:xfrm>
            <a:off x="858690" y="3058997"/>
            <a:ext cx="8193150" cy="2655569"/>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prstGeom prst="rect">
            <a:avLst/>
          </a:prstGeom>
        </p:spPr>
        <p:txBody>
          <a:bodyPr/>
          <a:lstStyle/>
          <a:p>
            <a:r>
              <a:t>Recommendations over time-scales</a:t>
            </a:r>
          </a:p>
        </p:txBody>
      </p:sp>
      <p:pic>
        <p:nvPicPr>
          <p:cNvPr id="83" name="image10.jpeg"/>
          <p:cNvPicPr>
            <a:picLocks noChangeAspect="1"/>
          </p:cNvPicPr>
          <p:nvPr/>
        </p:nvPicPr>
        <p:blipFill>
          <a:blip r:embed="rId2">
            <a:extLst/>
          </a:blip>
          <a:stretch>
            <a:fillRect/>
          </a:stretch>
        </p:blipFill>
        <p:spPr>
          <a:xfrm>
            <a:off x="1281112" y="1270000"/>
            <a:ext cx="5099052" cy="4913313"/>
          </a:xfrm>
          <a:prstGeom prst="rect">
            <a:avLst/>
          </a:prstGeom>
          <a:ln w="12700">
            <a:miter lim="400000"/>
          </a:ln>
        </p:spPr>
      </p:pic>
      <p:sp>
        <p:nvSpPr>
          <p:cNvPr id="84" name="Shape 84"/>
          <p:cNvSpPr/>
          <p:nvPr/>
        </p:nvSpPr>
        <p:spPr>
          <a:xfrm flipV="1">
            <a:off x="820737" y="2173286"/>
            <a:ext cx="609602" cy="609602"/>
          </a:xfrm>
          <a:prstGeom prst="line">
            <a:avLst/>
          </a:prstGeom>
          <a:ln w="28575">
            <a:solidFill>
              <a:srgbClr val="006633"/>
            </a:solidFill>
            <a:tailEnd type="triangle"/>
          </a:ln>
        </p:spPr>
        <p:txBody>
          <a:bodyPr lIns="45718" tIns="45718" rIns="45718" bIns="45718"/>
          <a:lstStyle/>
          <a:p>
            <a:endParaRPr/>
          </a:p>
        </p:txBody>
      </p:sp>
      <p:sp>
        <p:nvSpPr>
          <p:cNvPr id="85" name="Shape 85"/>
          <p:cNvSpPr/>
          <p:nvPr/>
        </p:nvSpPr>
        <p:spPr>
          <a:xfrm>
            <a:off x="58737" y="2630486"/>
            <a:ext cx="1143001" cy="6173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b="1">
                <a:latin typeface="Arial"/>
                <a:ea typeface="Arial"/>
                <a:cs typeface="Arial"/>
                <a:sym typeface="Arial"/>
              </a:defRPr>
            </a:lvl1pPr>
          </a:lstStyle>
          <a:p>
            <a:r>
              <a:t>Daily Popular</a:t>
            </a:r>
          </a:p>
        </p:txBody>
      </p:sp>
      <p:sp>
        <p:nvSpPr>
          <p:cNvPr id="86" name="Shape 86"/>
          <p:cNvSpPr/>
          <p:nvPr/>
        </p:nvSpPr>
        <p:spPr>
          <a:xfrm flipH="1" flipV="1">
            <a:off x="2497136" y="2173286"/>
            <a:ext cx="609602" cy="649289"/>
          </a:xfrm>
          <a:prstGeom prst="line">
            <a:avLst/>
          </a:prstGeom>
          <a:ln w="28575">
            <a:solidFill>
              <a:srgbClr val="006633"/>
            </a:solidFill>
            <a:tailEnd type="triangle"/>
          </a:ln>
        </p:spPr>
        <p:txBody>
          <a:bodyPr lIns="45718" tIns="45718" rIns="45718" bIns="45718"/>
          <a:lstStyle/>
          <a:p>
            <a:endParaRPr/>
          </a:p>
        </p:txBody>
      </p:sp>
      <p:sp>
        <p:nvSpPr>
          <p:cNvPr id="87" name="Shape 87"/>
          <p:cNvSpPr/>
          <p:nvPr/>
        </p:nvSpPr>
        <p:spPr>
          <a:xfrm>
            <a:off x="2649536" y="2822575"/>
            <a:ext cx="1143002"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b="1">
                <a:latin typeface="Arial"/>
                <a:ea typeface="Arial"/>
                <a:cs typeface="Arial"/>
                <a:sym typeface="Arial"/>
              </a:defRPr>
            </a:lvl1pPr>
          </a:lstStyle>
          <a:p>
            <a:r>
              <a:t>Weekly Popular</a:t>
            </a:r>
          </a:p>
        </p:txBody>
      </p:sp>
      <p:sp>
        <p:nvSpPr>
          <p:cNvPr id="88" name="Shape 88"/>
          <p:cNvSpPr/>
          <p:nvPr/>
        </p:nvSpPr>
        <p:spPr>
          <a:xfrm>
            <a:off x="3944937" y="2825750"/>
            <a:ext cx="1676402"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defRPr b="1">
                <a:latin typeface="Arial"/>
                <a:ea typeface="Arial"/>
                <a:cs typeface="Arial"/>
                <a:sym typeface="Arial"/>
              </a:defRPr>
            </a:pPr>
            <a:r>
              <a:t>Popular</a:t>
            </a:r>
          </a:p>
          <a:p>
            <a:pPr defTabSz="914400">
              <a:defRPr b="1">
                <a:latin typeface="Arial"/>
                <a:ea typeface="Arial"/>
                <a:cs typeface="Arial"/>
                <a:sym typeface="Arial"/>
              </a:defRPr>
            </a:pPr>
            <a:r>
              <a:t>Over a Month</a:t>
            </a:r>
          </a:p>
        </p:txBody>
      </p:sp>
      <p:sp>
        <p:nvSpPr>
          <p:cNvPr id="89" name="Shape 89"/>
          <p:cNvSpPr/>
          <p:nvPr/>
        </p:nvSpPr>
        <p:spPr>
          <a:xfrm flipH="1" flipV="1">
            <a:off x="3259137" y="2173286"/>
            <a:ext cx="1143002" cy="652464"/>
          </a:xfrm>
          <a:prstGeom prst="line">
            <a:avLst/>
          </a:prstGeom>
          <a:ln w="28575">
            <a:solidFill>
              <a:srgbClr val="006633"/>
            </a:solidFill>
            <a:tailEnd type="triangle"/>
          </a:ln>
        </p:spPr>
        <p:txBody>
          <a:bodyPr lIns="45718" tIns="45718" rIns="45718" bIns="45718"/>
          <a:lstStyle/>
          <a:p>
            <a:endParaRPr/>
          </a:p>
        </p:txBody>
      </p:sp>
      <p:pic>
        <p:nvPicPr>
          <p:cNvPr id="90" name="image11.png" descr="Screen Shot 2015-10-02 at 5.33.11 AM.png"/>
          <p:cNvPicPr>
            <a:picLocks noChangeAspect="1"/>
          </p:cNvPicPr>
          <p:nvPr/>
        </p:nvPicPr>
        <p:blipFill>
          <a:blip r:embed="rId3">
            <a:extLst/>
          </a:blip>
          <a:stretch>
            <a:fillRect/>
          </a:stretch>
        </p:blipFill>
        <p:spPr>
          <a:xfrm>
            <a:off x="6611936" y="1317625"/>
            <a:ext cx="2693989" cy="476408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p:cNvSpPr>
          <p:nvPr>
            <p:ph type="title"/>
          </p:nvPr>
        </p:nvSpPr>
        <p:spPr>
          <a:prstGeom prst="rect">
            <a:avLst/>
          </a:prstGeom>
          <a:solidFill>
            <a:srgbClr val="00882B"/>
          </a:solidFill>
        </p:spPr>
        <p:txBody>
          <a:bodyPr lIns="168671" tIns="168671" rIns="168671" bIns="168671"/>
          <a:lstStyle/>
          <a:p>
            <a:r>
              <a:t>Who-Makes-Trends: Search Trends by Date</a:t>
            </a:r>
          </a:p>
        </p:txBody>
      </p:sp>
      <p:sp>
        <p:nvSpPr>
          <p:cNvPr id="551" name="Shape 551"/>
          <p:cNvSpPr>
            <a:spLocks noGrp="1"/>
          </p:cNvSpPr>
          <p:nvPr>
            <p:ph type="body" sz="quarter" idx="1"/>
          </p:nvPr>
        </p:nvSpPr>
        <p:spPr>
          <a:xfrm>
            <a:off x="806987" y="5546244"/>
            <a:ext cx="8101525" cy="658874"/>
          </a:xfrm>
          <a:prstGeom prst="rect">
            <a:avLst/>
          </a:prstGeom>
        </p:spPr>
        <p:txBody>
          <a:bodyPr lIns="33733" tIns="33733" rIns="33733" bIns="33733"/>
          <a:lstStyle>
            <a:lvl1pPr>
              <a:spcBef>
                <a:spcPts val="1400"/>
              </a:spcBef>
              <a:defRPr u="sng">
                <a:solidFill>
                  <a:srgbClr val="0000FF"/>
                </a:solidFill>
                <a:uFill>
                  <a:solidFill>
                    <a:srgbClr val="0000FF"/>
                  </a:solidFill>
                </a:uFill>
                <a:hlinkClick r:id="rId2"/>
              </a:defRPr>
            </a:lvl1pPr>
          </a:lstStyle>
          <a:p>
            <a:r>
              <a:rPr>
                <a:hlinkClick r:id="rId2"/>
              </a:rPr>
              <a:t>http://twitter-app.mpi-sws.org/who-makes-trends</a:t>
            </a:r>
          </a:p>
        </p:txBody>
      </p:sp>
      <p:pic>
        <p:nvPicPr>
          <p:cNvPr id="552" name="image77.png"/>
          <p:cNvPicPr>
            <a:picLocks noChangeAspect="1"/>
          </p:cNvPicPr>
          <p:nvPr/>
        </p:nvPicPr>
        <p:blipFill>
          <a:blip r:embed="rId3">
            <a:extLst/>
          </a:blip>
          <a:stretch>
            <a:fillRect/>
          </a:stretch>
        </p:blipFill>
        <p:spPr>
          <a:xfrm>
            <a:off x="2169629" y="1413005"/>
            <a:ext cx="4484859" cy="365099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p:cNvSpPr>
          <p:nvPr>
            <p:ph type="title"/>
          </p:nvPr>
        </p:nvSpPr>
        <p:spPr>
          <a:prstGeom prst="rect">
            <a:avLst/>
          </a:prstGeom>
          <a:solidFill>
            <a:srgbClr val="00882B"/>
          </a:solidFill>
        </p:spPr>
        <p:txBody>
          <a:bodyPr lIns="168671" tIns="168671" rIns="168671" bIns="168671"/>
          <a:lstStyle/>
          <a:p>
            <a:r>
              <a:t>Who-Makes-Trends: Search Trends by Date</a:t>
            </a:r>
          </a:p>
        </p:txBody>
      </p:sp>
      <p:sp>
        <p:nvSpPr>
          <p:cNvPr id="555" name="Shape 555"/>
          <p:cNvSpPr>
            <a:spLocks noGrp="1"/>
          </p:cNvSpPr>
          <p:nvPr>
            <p:ph type="body" sz="quarter" idx="1"/>
          </p:nvPr>
        </p:nvSpPr>
        <p:spPr>
          <a:xfrm>
            <a:off x="806987" y="5546244"/>
            <a:ext cx="8101525" cy="658874"/>
          </a:xfrm>
          <a:prstGeom prst="rect">
            <a:avLst/>
          </a:prstGeom>
        </p:spPr>
        <p:txBody>
          <a:bodyPr lIns="33733" tIns="33733" rIns="33733" bIns="33733"/>
          <a:lstStyle>
            <a:lvl1pPr>
              <a:spcBef>
                <a:spcPts val="1400"/>
              </a:spcBef>
              <a:defRPr u="sng">
                <a:solidFill>
                  <a:srgbClr val="0000FF"/>
                </a:solidFill>
                <a:uFill>
                  <a:solidFill>
                    <a:srgbClr val="0000FF"/>
                  </a:solidFill>
                </a:uFill>
                <a:hlinkClick r:id="rId2"/>
              </a:defRPr>
            </a:lvl1pPr>
          </a:lstStyle>
          <a:p>
            <a:r>
              <a:rPr>
                <a:hlinkClick r:id="rId2"/>
              </a:rPr>
              <a:t>http://twitter-app.mpi-sws.org/who-makes-trends</a:t>
            </a:r>
          </a:p>
        </p:txBody>
      </p:sp>
      <p:pic>
        <p:nvPicPr>
          <p:cNvPr id="556" name="image78.png"/>
          <p:cNvPicPr>
            <a:picLocks noChangeAspect="1"/>
          </p:cNvPicPr>
          <p:nvPr/>
        </p:nvPicPr>
        <p:blipFill>
          <a:blip r:embed="rId3">
            <a:extLst/>
          </a:blip>
          <a:stretch>
            <a:fillRect/>
          </a:stretch>
        </p:blipFill>
        <p:spPr>
          <a:xfrm>
            <a:off x="2323234" y="1391541"/>
            <a:ext cx="3336037" cy="395985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p:cNvSpPr>
          <p:nvPr>
            <p:ph type="title"/>
          </p:nvPr>
        </p:nvSpPr>
        <p:spPr>
          <a:prstGeom prst="rect">
            <a:avLst/>
          </a:prstGeom>
          <a:solidFill>
            <a:srgbClr val="00882B"/>
          </a:solidFill>
        </p:spPr>
        <p:txBody>
          <a:bodyPr lIns="168671" tIns="168671" rIns="168671" bIns="168671"/>
          <a:lstStyle/>
          <a:p>
            <a:r>
              <a:t>Who-Makes-Trends</a:t>
            </a:r>
          </a:p>
        </p:txBody>
      </p:sp>
      <p:sp>
        <p:nvSpPr>
          <p:cNvPr id="559" name="Shape 559"/>
          <p:cNvSpPr>
            <a:spLocks noGrp="1"/>
          </p:cNvSpPr>
          <p:nvPr>
            <p:ph type="body" sz="quarter" idx="1"/>
          </p:nvPr>
        </p:nvSpPr>
        <p:spPr>
          <a:xfrm>
            <a:off x="806987" y="5546244"/>
            <a:ext cx="8101525" cy="658874"/>
          </a:xfrm>
          <a:prstGeom prst="rect">
            <a:avLst/>
          </a:prstGeom>
        </p:spPr>
        <p:txBody>
          <a:bodyPr lIns="33733" tIns="33733" rIns="33733" bIns="33733"/>
          <a:lstStyle>
            <a:lvl1pPr>
              <a:spcBef>
                <a:spcPts val="1400"/>
              </a:spcBef>
              <a:defRPr u="sng">
                <a:solidFill>
                  <a:srgbClr val="0000FF"/>
                </a:solidFill>
                <a:uFill>
                  <a:solidFill>
                    <a:srgbClr val="0000FF"/>
                  </a:solidFill>
                </a:uFill>
                <a:hlinkClick r:id="rId2"/>
              </a:defRPr>
            </a:lvl1pPr>
          </a:lstStyle>
          <a:p>
            <a:r>
              <a:rPr>
                <a:hlinkClick r:id="rId2"/>
              </a:rPr>
              <a:t>http://twitter-app.mpi-sws.org/who-makes-trends</a:t>
            </a:r>
          </a:p>
        </p:txBody>
      </p:sp>
      <p:pic>
        <p:nvPicPr>
          <p:cNvPr id="560" name="image79.png"/>
          <p:cNvPicPr>
            <a:picLocks noChangeAspect="1"/>
          </p:cNvPicPr>
          <p:nvPr/>
        </p:nvPicPr>
        <p:blipFill>
          <a:blip r:embed="rId3">
            <a:extLst/>
          </a:blip>
          <a:stretch>
            <a:fillRect/>
          </a:stretch>
        </p:blipFill>
        <p:spPr>
          <a:xfrm>
            <a:off x="603137" y="1268197"/>
            <a:ext cx="8509226" cy="3521555"/>
          </a:xfrm>
          <a:prstGeom prst="rect">
            <a:avLst/>
          </a:prstGeom>
          <a:ln w="12700">
            <a:miter lim="400000"/>
          </a:ln>
        </p:spPr>
      </p:pic>
      <p:sp>
        <p:nvSpPr>
          <p:cNvPr id="561" name="Shape 561"/>
          <p:cNvSpPr/>
          <p:nvPr/>
        </p:nvSpPr>
        <p:spPr>
          <a:xfrm>
            <a:off x="3635051" y="4879919"/>
            <a:ext cx="5399352" cy="511273"/>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p>
            <a:pPr defTabSz="607218">
              <a:defRPr sz="1600">
                <a:solidFill>
                  <a:srgbClr val="535353"/>
                </a:solidFill>
                <a:latin typeface="Arial"/>
                <a:ea typeface="Arial"/>
                <a:cs typeface="Arial"/>
                <a:sym typeface="Arial"/>
              </a:defRPr>
            </a:pPr>
            <a:r>
              <a:t>#dubnation: used by fans of Golden State Warriors,</a:t>
            </a:r>
          </a:p>
          <a:p>
            <a:pPr defTabSz="607218">
              <a:defRPr sz="1600">
                <a:solidFill>
                  <a:srgbClr val="535353"/>
                </a:solidFill>
                <a:latin typeface="Arial"/>
                <a:ea typeface="Arial"/>
                <a:cs typeface="Arial"/>
                <a:sym typeface="Arial"/>
              </a:defRPr>
            </a:pPr>
            <a:r>
              <a:t>Basketball Team based in Oakland, California</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p:cNvSpPr>
          <p:nvPr>
            <p:ph type="title"/>
          </p:nvPr>
        </p:nvSpPr>
        <p:spPr>
          <a:prstGeom prst="rect">
            <a:avLst/>
          </a:prstGeom>
          <a:solidFill>
            <a:srgbClr val="00882B"/>
          </a:solidFill>
        </p:spPr>
        <p:txBody>
          <a:bodyPr lIns="168671" tIns="168671" rIns="168671" bIns="168671"/>
          <a:lstStyle/>
          <a:p>
            <a:r>
              <a:t>Who-Makes-Trends</a:t>
            </a:r>
          </a:p>
        </p:txBody>
      </p:sp>
      <p:sp>
        <p:nvSpPr>
          <p:cNvPr id="564" name="Shape 564"/>
          <p:cNvSpPr>
            <a:spLocks noGrp="1"/>
          </p:cNvSpPr>
          <p:nvPr>
            <p:ph type="body" sz="quarter" idx="1"/>
          </p:nvPr>
        </p:nvSpPr>
        <p:spPr>
          <a:xfrm>
            <a:off x="806987" y="5546244"/>
            <a:ext cx="8101525" cy="658874"/>
          </a:xfrm>
          <a:prstGeom prst="rect">
            <a:avLst/>
          </a:prstGeom>
        </p:spPr>
        <p:txBody>
          <a:bodyPr lIns="33733" tIns="33733" rIns="33733" bIns="33733"/>
          <a:lstStyle>
            <a:lvl1pPr>
              <a:spcBef>
                <a:spcPts val="1400"/>
              </a:spcBef>
              <a:defRPr u="sng">
                <a:solidFill>
                  <a:srgbClr val="0000FF"/>
                </a:solidFill>
                <a:uFill>
                  <a:solidFill>
                    <a:srgbClr val="0000FF"/>
                  </a:solidFill>
                </a:uFill>
                <a:hlinkClick r:id="rId2"/>
              </a:defRPr>
            </a:lvl1pPr>
          </a:lstStyle>
          <a:p>
            <a:r>
              <a:rPr>
                <a:hlinkClick r:id="rId2"/>
              </a:rPr>
              <a:t>http://twitter-app.mpi-sws.org/who-makes-trends</a:t>
            </a:r>
          </a:p>
        </p:txBody>
      </p:sp>
      <p:sp>
        <p:nvSpPr>
          <p:cNvPr id="565" name="Shape 565"/>
          <p:cNvSpPr/>
          <p:nvPr/>
        </p:nvSpPr>
        <p:spPr>
          <a:xfrm>
            <a:off x="3635051" y="4879919"/>
            <a:ext cx="5399352" cy="511273"/>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p>
            <a:pPr defTabSz="607218">
              <a:defRPr sz="1600">
                <a:solidFill>
                  <a:srgbClr val="535353"/>
                </a:solidFill>
                <a:latin typeface="Arial"/>
                <a:ea typeface="Arial"/>
                <a:cs typeface="Arial"/>
                <a:sym typeface="Arial"/>
              </a:defRPr>
            </a:pPr>
            <a:r>
              <a:t>#dubnation: used by fans of Golden State Warriors,</a:t>
            </a:r>
          </a:p>
          <a:p>
            <a:pPr defTabSz="607218">
              <a:defRPr sz="1600">
                <a:solidFill>
                  <a:srgbClr val="535353"/>
                </a:solidFill>
                <a:latin typeface="Arial"/>
                <a:ea typeface="Arial"/>
                <a:cs typeface="Arial"/>
                <a:sym typeface="Arial"/>
              </a:defRPr>
            </a:pPr>
            <a:r>
              <a:t>Basketball Team based in Oakland, California</a:t>
            </a:r>
          </a:p>
        </p:txBody>
      </p:sp>
      <p:pic>
        <p:nvPicPr>
          <p:cNvPr id="566" name="image80.png"/>
          <p:cNvPicPr>
            <a:picLocks noChangeAspect="1"/>
          </p:cNvPicPr>
          <p:nvPr/>
        </p:nvPicPr>
        <p:blipFill>
          <a:blip r:embed="rId3">
            <a:extLst/>
          </a:blip>
          <a:stretch>
            <a:fillRect/>
          </a:stretch>
        </p:blipFill>
        <p:spPr>
          <a:xfrm>
            <a:off x="629000" y="1223079"/>
            <a:ext cx="8457498" cy="356667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p:cNvSpPr>
          <p:nvPr>
            <p:ph type="title"/>
          </p:nvPr>
        </p:nvSpPr>
        <p:spPr>
          <a:prstGeom prst="rect">
            <a:avLst/>
          </a:prstGeom>
          <a:solidFill>
            <a:srgbClr val="00882B"/>
          </a:solidFill>
        </p:spPr>
        <p:txBody>
          <a:bodyPr lIns="168671" tIns="168671" rIns="168671" bIns="168671"/>
          <a:lstStyle/>
          <a:p>
            <a:r>
              <a:t>Who-Makes-Trends</a:t>
            </a:r>
          </a:p>
        </p:txBody>
      </p:sp>
      <p:sp>
        <p:nvSpPr>
          <p:cNvPr id="569" name="Shape 569"/>
          <p:cNvSpPr>
            <a:spLocks noGrp="1"/>
          </p:cNvSpPr>
          <p:nvPr>
            <p:ph type="body" sz="quarter" idx="1"/>
          </p:nvPr>
        </p:nvSpPr>
        <p:spPr>
          <a:xfrm>
            <a:off x="806987" y="5546244"/>
            <a:ext cx="8101525" cy="658874"/>
          </a:xfrm>
          <a:prstGeom prst="rect">
            <a:avLst/>
          </a:prstGeom>
        </p:spPr>
        <p:txBody>
          <a:bodyPr lIns="33733" tIns="33733" rIns="33733" bIns="33733"/>
          <a:lstStyle>
            <a:lvl1pPr>
              <a:spcBef>
                <a:spcPts val="1400"/>
              </a:spcBef>
              <a:defRPr u="sng">
                <a:solidFill>
                  <a:srgbClr val="0000FF"/>
                </a:solidFill>
                <a:uFill>
                  <a:solidFill>
                    <a:srgbClr val="0000FF"/>
                  </a:solidFill>
                </a:uFill>
                <a:hlinkClick r:id="rId2"/>
              </a:defRPr>
            </a:lvl1pPr>
          </a:lstStyle>
          <a:p>
            <a:r>
              <a:rPr>
                <a:hlinkClick r:id="rId2"/>
              </a:rPr>
              <a:t>http://twitter-app.mpi-sws.org/who-makes-trends</a:t>
            </a:r>
          </a:p>
        </p:txBody>
      </p:sp>
      <p:sp>
        <p:nvSpPr>
          <p:cNvPr id="570" name="Shape 570"/>
          <p:cNvSpPr/>
          <p:nvPr/>
        </p:nvSpPr>
        <p:spPr>
          <a:xfrm>
            <a:off x="3635051" y="4879919"/>
            <a:ext cx="5399352" cy="511273"/>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p>
            <a:pPr defTabSz="607218">
              <a:defRPr sz="1600">
                <a:solidFill>
                  <a:srgbClr val="535353"/>
                </a:solidFill>
                <a:latin typeface="Arial"/>
                <a:ea typeface="Arial"/>
                <a:cs typeface="Arial"/>
                <a:sym typeface="Arial"/>
              </a:defRPr>
            </a:pPr>
            <a:r>
              <a:t>#dubnation: used by fans of Golden State Warriors,</a:t>
            </a:r>
          </a:p>
          <a:p>
            <a:pPr defTabSz="607218">
              <a:defRPr sz="1600">
                <a:solidFill>
                  <a:srgbClr val="535353"/>
                </a:solidFill>
                <a:latin typeface="Arial"/>
                <a:ea typeface="Arial"/>
                <a:cs typeface="Arial"/>
                <a:sym typeface="Arial"/>
              </a:defRPr>
            </a:pPr>
            <a:r>
              <a:t>Basketball Team based in Oakland, California</a:t>
            </a:r>
          </a:p>
        </p:txBody>
      </p:sp>
      <p:pic>
        <p:nvPicPr>
          <p:cNvPr id="571" name="image81.png"/>
          <p:cNvPicPr>
            <a:picLocks noChangeAspect="1"/>
          </p:cNvPicPr>
          <p:nvPr/>
        </p:nvPicPr>
        <p:blipFill>
          <a:blip r:embed="rId3">
            <a:extLst/>
          </a:blip>
          <a:stretch>
            <a:fillRect/>
          </a:stretch>
        </p:blipFill>
        <p:spPr>
          <a:xfrm>
            <a:off x="687303" y="1259567"/>
            <a:ext cx="8340893" cy="345722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p:cNvSpPr>
          <p:nvPr>
            <p:ph type="title"/>
          </p:nvPr>
        </p:nvSpPr>
        <p:spPr>
          <a:prstGeom prst="rect">
            <a:avLst/>
          </a:prstGeom>
          <a:solidFill>
            <a:srgbClr val="00882B"/>
          </a:solidFill>
        </p:spPr>
        <p:txBody>
          <a:bodyPr lIns="168671" tIns="168671" rIns="168671" bIns="168671"/>
          <a:lstStyle/>
          <a:p>
            <a:r>
              <a:t>Who-Makes-Trends: Search Trends by Text</a:t>
            </a:r>
          </a:p>
        </p:txBody>
      </p:sp>
      <p:sp>
        <p:nvSpPr>
          <p:cNvPr id="574" name="Shape 574"/>
          <p:cNvSpPr>
            <a:spLocks noGrp="1"/>
          </p:cNvSpPr>
          <p:nvPr>
            <p:ph type="body" sz="quarter" idx="1"/>
          </p:nvPr>
        </p:nvSpPr>
        <p:spPr>
          <a:xfrm>
            <a:off x="806987" y="5546244"/>
            <a:ext cx="8101525" cy="658874"/>
          </a:xfrm>
          <a:prstGeom prst="rect">
            <a:avLst/>
          </a:prstGeom>
        </p:spPr>
        <p:txBody>
          <a:bodyPr lIns="33733" tIns="33733" rIns="33733" bIns="33733"/>
          <a:lstStyle>
            <a:lvl1pPr>
              <a:spcBef>
                <a:spcPts val="1400"/>
              </a:spcBef>
              <a:defRPr u="sng">
                <a:solidFill>
                  <a:srgbClr val="0000FF"/>
                </a:solidFill>
                <a:uFill>
                  <a:solidFill>
                    <a:srgbClr val="0000FF"/>
                  </a:solidFill>
                </a:uFill>
                <a:hlinkClick r:id="rId2"/>
              </a:defRPr>
            </a:lvl1pPr>
          </a:lstStyle>
          <a:p>
            <a:r>
              <a:rPr>
                <a:hlinkClick r:id="rId2"/>
              </a:rPr>
              <a:t>http://twitter-app.mpi-sws.org/who-makes-trends</a:t>
            </a:r>
          </a:p>
        </p:txBody>
      </p:sp>
      <p:pic>
        <p:nvPicPr>
          <p:cNvPr id="575" name="image82.png"/>
          <p:cNvPicPr>
            <a:picLocks noChangeAspect="1"/>
          </p:cNvPicPr>
          <p:nvPr/>
        </p:nvPicPr>
        <p:blipFill>
          <a:blip r:embed="rId3">
            <a:extLst/>
          </a:blip>
          <a:stretch>
            <a:fillRect/>
          </a:stretch>
        </p:blipFill>
        <p:spPr>
          <a:xfrm>
            <a:off x="1282038" y="1748564"/>
            <a:ext cx="6950972" cy="238939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p:cNvSpPr>
          <p:nvPr>
            <p:ph type="title"/>
          </p:nvPr>
        </p:nvSpPr>
        <p:spPr>
          <a:prstGeom prst="rect">
            <a:avLst/>
          </a:prstGeom>
          <a:solidFill>
            <a:srgbClr val="00882B"/>
          </a:solidFill>
        </p:spPr>
        <p:txBody>
          <a:bodyPr lIns="168671" tIns="168671" rIns="168671" bIns="168671"/>
          <a:lstStyle>
            <a:lvl1pPr defTabSz="607218">
              <a:spcBef>
                <a:spcPts val="1400"/>
              </a:spcBef>
              <a:defRPr>
                <a:latin typeface="Helvetica Neue"/>
                <a:ea typeface="Helvetica Neue"/>
                <a:cs typeface="Helvetica Neue"/>
                <a:sym typeface="Helvetica Neue"/>
              </a:defRPr>
            </a:lvl1pPr>
          </a:lstStyle>
          <a:p>
            <a:r>
              <a:t>Who-Makes-Trends</a:t>
            </a:r>
          </a:p>
        </p:txBody>
      </p:sp>
      <p:sp>
        <p:nvSpPr>
          <p:cNvPr id="578" name="Shape 578"/>
          <p:cNvSpPr>
            <a:spLocks noGrp="1"/>
          </p:cNvSpPr>
          <p:nvPr>
            <p:ph type="body" sz="quarter" idx="1"/>
          </p:nvPr>
        </p:nvSpPr>
        <p:spPr>
          <a:xfrm>
            <a:off x="904502" y="1273222"/>
            <a:ext cx="8101525" cy="1458837"/>
          </a:xfrm>
          <a:prstGeom prst="rect">
            <a:avLst/>
          </a:prstGeom>
        </p:spPr>
        <p:txBody>
          <a:bodyPr lIns="33733" tIns="33733" rIns="33733" bIns="33733"/>
          <a:lstStyle/>
          <a:p>
            <a:pPr defTabSz="540423">
              <a:lnSpc>
                <a:spcPct val="90000"/>
              </a:lnSpc>
              <a:spcBef>
                <a:spcPts val="1300"/>
              </a:spcBef>
              <a:defRPr sz="2800">
                <a:solidFill>
                  <a:srgbClr val="C82506"/>
                </a:solidFill>
              </a:defRPr>
            </a:pPr>
            <a:endParaRPr/>
          </a:p>
          <a:p>
            <a:pPr defTabSz="540423">
              <a:lnSpc>
                <a:spcPct val="90000"/>
              </a:lnSpc>
              <a:spcBef>
                <a:spcPts val="1300"/>
              </a:spcBef>
              <a:defRPr sz="2800" u="sng">
                <a:solidFill>
                  <a:srgbClr val="0000FF"/>
                </a:solidFill>
                <a:uFill>
                  <a:solidFill>
                    <a:srgbClr val="0000FF"/>
                  </a:solidFill>
                </a:uFill>
              </a:defRPr>
            </a:pPr>
            <a:r>
              <a:rPr>
                <a:hlinkClick r:id="rId2"/>
              </a:rPr>
              <a:t>http://twitter-app.mpi-sws.org/who-makes-trends</a:t>
            </a:r>
          </a:p>
        </p:txBody>
      </p:sp>
      <p:pic>
        <p:nvPicPr>
          <p:cNvPr id="579" name="image76.png"/>
          <p:cNvPicPr>
            <a:picLocks noChangeAspect="1"/>
          </p:cNvPicPr>
          <p:nvPr/>
        </p:nvPicPr>
        <p:blipFill>
          <a:blip r:embed="rId3">
            <a:extLst/>
          </a:blip>
          <a:stretch>
            <a:fillRect/>
          </a:stretch>
        </p:blipFill>
        <p:spPr>
          <a:xfrm>
            <a:off x="858690" y="3058997"/>
            <a:ext cx="8193150" cy="2655569"/>
          </a:xfrm>
          <a:prstGeom prst="rect">
            <a:avLst/>
          </a:prstGeom>
          <a:ln w="12700">
            <a:miter lim="400000"/>
          </a:ln>
        </p:spPr>
      </p:pic>
    </p:spTree>
    <p:extLst>
      <p:ext uri="{BB962C8B-B14F-4D97-AF65-F5344CB8AC3E}">
        <p14:creationId xmlns:p14="http://schemas.microsoft.com/office/powerpoint/2010/main" val="19768705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pPr defTabSz="374904">
              <a:defRPr sz="2600"/>
            </a:pPr>
            <a:r>
              <a:t>Complex Network Research Group (CNeRG)</a:t>
            </a:r>
            <a:br/>
            <a:r>
              <a:t>IIT Kharagpur</a:t>
            </a:r>
          </a:p>
        </p:txBody>
      </p:sp>
      <p:sp>
        <p:nvSpPr>
          <p:cNvPr id="588" name="Shape 588"/>
          <p:cNvSpPr>
            <a:spLocks noGrp="1"/>
          </p:cNvSpPr>
          <p:nvPr>
            <p:ph type="body" sz="quarter" idx="1"/>
          </p:nvPr>
        </p:nvSpPr>
        <p:spPr>
          <a:xfrm>
            <a:off x="662383" y="4817657"/>
            <a:ext cx="7781974" cy="1252490"/>
          </a:xfrm>
          <a:prstGeom prst="rect">
            <a:avLst/>
          </a:prstGeom>
        </p:spPr>
        <p:txBody>
          <a:bodyPr/>
          <a:lstStyle/>
          <a:p>
            <a:pPr indent="791846" defTabSz="565077">
              <a:lnSpc>
                <a:spcPct val="80000"/>
              </a:lnSpc>
              <a:spcBef>
                <a:spcPts val="700"/>
              </a:spcBef>
              <a:defRPr sz="3762" u="sng">
                <a:solidFill>
                  <a:srgbClr val="996600"/>
                </a:solidFill>
                <a:uFill>
                  <a:solidFill>
                    <a:srgbClr val="996600"/>
                  </a:solidFill>
                </a:uFill>
              </a:defRPr>
            </a:pPr>
            <a:r>
              <a:rPr>
                <a:solidFill>
                  <a:srgbClr val="0000FF"/>
                </a:solidFill>
                <a:uFill>
                  <a:solidFill>
                    <a:srgbClr val="0000FF"/>
                  </a:solidFill>
                </a:uFill>
                <a:hlinkClick r:id="rId2"/>
              </a:rPr>
              <a:t>http://cnerg.org</a:t>
            </a:r>
            <a:r>
              <a:rPr u="none">
                <a:solidFill>
                  <a:srgbClr val="53585F"/>
                </a:solidFill>
                <a:uFillTx/>
              </a:rPr>
              <a:t>          @cnerg        </a:t>
            </a:r>
          </a:p>
          <a:p>
            <a:pPr indent="791846" defTabSz="565077">
              <a:lnSpc>
                <a:spcPct val="80000"/>
              </a:lnSpc>
              <a:spcBef>
                <a:spcPts val="700"/>
              </a:spcBef>
              <a:defRPr sz="3762"/>
            </a:pPr>
            <a:r>
              <a:t>     facebook.com/iitkgpcnerg/</a:t>
            </a:r>
          </a:p>
        </p:txBody>
      </p:sp>
      <p:pic>
        <p:nvPicPr>
          <p:cNvPr id="589" name="image86.png"/>
          <p:cNvPicPr>
            <a:picLocks noChangeAspect="1"/>
          </p:cNvPicPr>
          <p:nvPr/>
        </p:nvPicPr>
        <p:blipFill>
          <a:blip r:embed="rId3">
            <a:extLst/>
          </a:blip>
          <a:stretch>
            <a:fillRect/>
          </a:stretch>
        </p:blipFill>
        <p:spPr>
          <a:xfrm>
            <a:off x="5507571" y="4726189"/>
            <a:ext cx="867737" cy="867737"/>
          </a:xfrm>
          <a:prstGeom prst="rect">
            <a:avLst/>
          </a:prstGeom>
          <a:ln w="12700">
            <a:miter lim="400000"/>
          </a:ln>
        </p:spPr>
      </p:pic>
      <p:pic>
        <p:nvPicPr>
          <p:cNvPr id="590" name="image87.png"/>
          <p:cNvPicPr>
            <a:picLocks noChangeAspect="1"/>
          </p:cNvPicPr>
          <p:nvPr/>
        </p:nvPicPr>
        <p:blipFill>
          <a:blip r:embed="rId4">
            <a:extLst/>
          </a:blip>
          <a:stretch>
            <a:fillRect/>
          </a:stretch>
        </p:blipFill>
        <p:spPr>
          <a:xfrm>
            <a:off x="1500068" y="1185563"/>
            <a:ext cx="6876172" cy="3555599"/>
          </a:xfrm>
          <a:prstGeom prst="rect">
            <a:avLst/>
          </a:prstGeom>
          <a:ln w="12700">
            <a:miter lim="400000"/>
          </a:ln>
        </p:spPr>
      </p:pic>
      <p:pic>
        <p:nvPicPr>
          <p:cNvPr id="591" name="image88.png"/>
          <p:cNvPicPr>
            <a:picLocks noChangeAspect="1"/>
          </p:cNvPicPr>
          <p:nvPr/>
        </p:nvPicPr>
        <p:blipFill>
          <a:blip r:embed="rId5">
            <a:extLst/>
          </a:blip>
          <a:stretch>
            <a:fillRect/>
          </a:stretch>
        </p:blipFill>
        <p:spPr>
          <a:xfrm>
            <a:off x="1574559" y="5531587"/>
            <a:ext cx="578369" cy="578368"/>
          </a:xfrm>
          <a:prstGeom prst="rect">
            <a:avLst/>
          </a:prstGeom>
          <a:ln w="12700">
            <a:miter lim="400000"/>
          </a:ln>
        </p:spPr>
      </p:pic>
    </p:spTree>
    <p:extLst>
      <p:ext uri="{BB962C8B-B14F-4D97-AF65-F5344CB8AC3E}">
        <p14:creationId xmlns:p14="http://schemas.microsoft.com/office/powerpoint/2010/main" val="18670228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xfrm>
            <a:off x="496764" y="880907"/>
            <a:ext cx="8492446" cy="1360152"/>
          </a:xfrm>
          <a:prstGeom prst="rect">
            <a:avLst/>
          </a:prstGeom>
        </p:spPr>
        <p:txBody>
          <a:bodyPr/>
          <a:lstStyle/>
          <a:p>
            <a:pPr>
              <a:defRPr sz="2800" b="1"/>
            </a:pPr>
            <a:r>
              <a:t>Optimizing the Recency-Relevancy </a:t>
            </a:r>
            <a:br/>
            <a:r>
              <a:t>Trade-off in Online News Recommendations</a:t>
            </a:r>
          </a:p>
        </p:txBody>
      </p:sp>
      <p:sp>
        <p:nvSpPr>
          <p:cNvPr id="122" name="Shape 122"/>
          <p:cNvSpPr>
            <a:spLocks noGrp="1"/>
          </p:cNvSpPr>
          <p:nvPr>
            <p:ph type="subTitle" sz="half" idx="1"/>
          </p:nvPr>
        </p:nvSpPr>
        <p:spPr>
          <a:xfrm>
            <a:off x="1457324" y="2875792"/>
            <a:ext cx="7149344" cy="2720305"/>
          </a:xfrm>
          <a:prstGeom prst="rect">
            <a:avLst/>
          </a:prstGeom>
        </p:spPr>
        <p:txBody>
          <a:bodyPr>
            <a:normAutofit/>
          </a:bodyPr>
          <a:lstStyle/>
          <a:p>
            <a:pPr algn="r">
              <a:defRPr sz="2200">
                <a:solidFill>
                  <a:srgbClr val="C00000"/>
                </a:solidFill>
              </a:defRPr>
            </a:pPr>
            <a:r>
              <a:rPr dirty="0"/>
              <a:t>Abhijnan Chakraborty,</a:t>
            </a:r>
            <a:r>
              <a:rPr dirty="0">
                <a:solidFill>
                  <a:srgbClr val="000000"/>
                </a:solidFill>
              </a:rPr>
              <a:t> Saptarshi Ghosh, </a:t>
            </a:r>
          </a:p>
          <a:p>
            <a:pPr algn="r">
              <a:defRPr sz="2200">
                <a:solidFill>
                  <a:srgbClr val="000000"/>
                </a:solidFill>
              </a:defRPr>
            </a:pPr>
            <a:r>
              <a:rPr dirty="0"/>
              <a:t>Niloy Ganguly, Krishna P. Gummadi</a:t>
            </a:r>
          </a:p>
          <a:p>
            <a:pPr algn="r">
              <a:defRPr sz="2200">
                <a:solidFill>
                  <a:srgbClr val="000000"/>
                </a:solidFill>
              </a:defRPr>
            </a:pPr>
            <a:r>
              <a:rPr lang="x-none" dirty="0" smtClean="0"/>
              <a:t>www’2017</a:t>
            </a:r>
            <a:endParaRPr dirty="0"/>
          </a:p>
        </p:txBody>
      </p:sp>
      <p:sp>
        <p:nvSpPr>
          <p:cNvPr id="123" name="Shape 123"/>
          <p:cNvSpPr>
            <a:spLocks noGrp="1"/>
          </p:cNvSpPr>
          <p:nvPr>
            <p:ph type="sldNum" sz="quarter" idx="2"/>
          </p:nvPr>
        </p:nvSpPr>
        <p:spPr>
          <a:xfrm>
            <a:off x="9067549" y="6032725"/>
            <a:ext cx="138657" cy="23740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118</a:t>
            </a:fld>
            <a:endParaRPr/>
          </a:p>
        </p:txBody>
      </p:sp>
    </p:spTree>
    <p:extLst>
      <p:ext uri="{BB962C8B-B14F-4D97-AF65-F5344CB8AC3E}">
        <p14:creationId xmlns:p14="http://schemas.microsoft.com/office/powerpoint/2010/main" val="34503463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p:cNvSpPr>
          <p:nvPr>
            <p:ph type="title"/>
          </p:nvPr>
        </p:nvSpPr>
        <p:spPr>
          <a:xfrm>
            <a:off x="343747" y="155490"/>
            <a:ext cx="9053140" cy="721180"/>
          </a:xfrm>
          <a:prstGeom prst="rect">
            <a:avLst/>
          </a:prstGeom>
        </p:spPr>
        <p:txBody>
          <a:bodyPr/>
          <a:lstStyle>
            <a:lvl1pPr defTabSz="841247">
              <a:defRPr sz="2576"/>
            </a:lvl1pPr>
          </a:lstStyle>
          <a:p>
            <a:r>
              <a:t>Background: News Recommendations</a:t>
            </a:r>
          </a:p>
        </p:txBody>
      </p:sp>
      <p:sp>
        <p:nvSpPr>
          <p:cNvPr id="126" name="Shape 126"/>
          <p:cNvSpPr>
            <a:spLocks noGrp="1"/>
          </p:cNvSpPr>
          <p:nvPr>
            <p:ph type="body" idx="1"/>
          </p:nvPr>
        </p:nvSpPr>
        <p:spPr>
          <a:xfrm>
            <a:off x="331180" y="1062262"/>
            <a:ext cx="5674198" cy="4691142"/>
          </a:xfrm>
          <a:prstGeom prst="rect">
            <a:avLst/>
          </a:prstGeom>
        </p:spPr>
        <p:txBody>
          <a:bodyPr/>
          <a:lstStyle/>
          <a:p>
            <a:r>
              <a:rPr dirty="0"/>
              <a:t>Traditionally news editors used to </a:t>
            </a:r>
            <a:r>
              <a:rPr dirty="0">
                <a:solidFill>
                  <a:srgbClr val="FF0000"/>
                </a:solidFill>
              </a:rPr>
              <a:t>manually</a:t>
            </a:r>
            <a:r>
              <a:rPr dirty="0"/>
              <a:t> select important </a:t>
            </a:r>
            <a:r>
              <a:rPr dirty="0" smtClean="0"/>
              <a:t>storie</a:t>
            </a:r>
            <a:endParaRPr lang="x-none" dirty="0" smtClean="0"/>
          </a:p>
          <a:p>
            <a:r>
              <a:rPr dirty="0" smtClean="0"/>
              <a:t>180 </a:t>
            </a:r>
            <a:r>
              <a:rPr dirty="0"/>
              <a:t>- 200 news stories printed in 	  New York Times daily </a:t>
            </a:r>
            <a:r>
              <a:rPr dirty="0" smtClean="0"/>
              <a:t>paper</a:t>
            </a:r>
            <a:endParaRPr lang="x-none" dirty="0" smtClean="0"/>
          </a:p>
          <a:p>
            <a:r>
              <a:rPr dirty="0" smtClean="0"/>
              <a:t>15 </a:t>
            </a:r>
            <a:r>
              <a:rPr dirty="0"/>
              <a:t>- 20 stories on the front page</a:t>
            </a:r>
          </a:p>
        </p:txBody>
      </p:sp>
      <p:pic>
        <p:nvPicPr>
          <p:cNvPr id="127" name="image1-small.jpg"/>
          <p:cNvPicPr>
            <a:picLocks noChangeAspect="1"/>
          </p:cNvPicPr>
          <p:nvPr/>
        </p:nvPicPr>
        <p:blipFill>
          <a:blip r:embed="rId2">
            <a:extLst/>
          </a:blip>
          <a:stretch>
            <a:fillRect/>
          </a:stretch>
        </p:blipFill>
        <p:spPr>
          <a:xfrm>
            <a:off x="6081887" y="932370"/>
            <a:ext cx="3213358" cy="5389139"/>
          </a:xfrm>
          <a:prstGeom prst="rect">
            <a:avLst/>
          </a:prstGeom>
          <a:ln w="12700">
            <a:miter lim="400000"/>
          </a:ln>
        </p:spPr>
      </p:pic>
      <p:sp>
        <p:nvSpPr>
          <p:cNvPr id="128" name="Shape 128"/>
          <p:cNvSpPr>
            <a:spLocks noGrp="1"/>
          </p:cNvSpPr>
          <p:nvPr>
            <p:ph type="sldNum" sz="quarter" idx="4294967295"/>
          </p:nvPr>
        </p:nvSpPr>
        <p:spPr>
          <a:xfrm>
            <a:off x="9300477" y="5919549"/>
            <a:ext cx="286190"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119</a:t>
            </a:fld>
            <a:endParaRPr/>
          </a:p>
        </p:txBody>
      </p:sp>
    </p:spTree>
    <p:extLst>
      <p:ext uri="{BB962C8B-B14F-4D97-AF65-F5344CB8AC3E}">
        <p14:creationId xmlns:p14="http://schemas.microsoft.com/office/powerpoint/2010/main" val="20187397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Recommendations over time-scales</a:t>
            </a:r>
          </a:p>
        </p:txBody>
      </p:sp>
      <p:pic>
        <p:nvPicPr>
          <p:cNvPr id="93" name="image12.png" descr="Screen Shot 2015-10-02 at 5.31.30 AM.png"/>
          <p:cNvPicPr>
            <a:picLocks noChangeAspect="1"/>
          </p:cNvPicPr>
          <p:nvPr/>
        </p:nvPicPr>
        <p:blipFill>
          <a:blip r:embed="rId2">
            <a:extLst/>
          </a:blip>
          <a:stretch>
            <a:fillRect/>
          </a:stretch>
        </p:blipFill>
        <p:spPr>
          <a:xfrm>
            <a:off x="3166372" y="1659316"/>
            <a:ext cx="6324602" cy="4137028"/>
          </a:xfrm>
          <a:prstGeom prst="rect">
            <a:avLst/>
          </a:prstGeom>
          <a:ln w="12700">
            <a:miter lim="400000"/>
          </a:ln>
        </p:spPr>
      </p:pic>
      <p:pic>
        <p:nvPicPr>
          <p:cNvPr id="94" name="image13.png" descr="Screen Shot 2015-10-02 at 5.29.37 AM.png"/>
          <p:cNvPicPr>
            <a:picLocks noChangeAspect="1"/>
          </p:cNvPicPr>
          <p:nvPr/>
        </p:nvPicPr>
        <p:blipFill>
          <a:blip r:embed="rId3">
            <a:extLst/>
          </a:blip>
          <a:stretch>
            <a:fillRect/>
          </a:stretch>
        </p:blipFill>
        <p:spPr>
          <a:xfrm>
            <a:off x="515937" y="1260060"/>
            <a:ext cx="2251076" cy="493554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343747" y="155490"/>
            <a:ext cx="9053140" cy="721180"/>
          </a:xfrm>
          <a:prstGeom prst="rect">
            <a:avLst/>
          </a:prstGeom>
        </p:spPr>
        <p:txBody>
          <a:bodyPr/>
          <a:lstStyle>
            <a:lvl1pPr defTabSz="841247">
              <a:defRPr sz="2576"/>
            </a:lvl1pPr>
          </a:lstStyle>
          <a:p>
            <a:r>
              <a:t>Background: News Recommendations</a:t>
            </a:r>
          </a:p>
        </p:txBody>
      </p:sp>
      <p:sp>
        <p:nvSpPr>
          <p:cNvPr id="131" name="Shape 131"/>
          <p:cNvSpPr>
            <a:spLocks noGrp="1"/>
          </p:cNvSpPr>
          <p:nvPr>
            <p:ph type="body" idx="1"/>
          </p:nvPr>
        </p:nvSpPr>
        <p:spPr>
          <a:xfrm>
            <a:off x="331180" y="971581"/>
            <a:ext cx="8887555" cy="4691142"/>
          </a:xfrm>
          <a:prstGeom prst="rect">
            <a:avLst/>
          </a:prstGeom>
        </p:spPr>
        <p:txBody>
          <a:bodyPr/>
          <a:lstStyle/>
          <a:p>
            <a:r>
              <a:rPr dirty="0"/>
              <a:t>News organizations today produce way more stories </a:t>
            </a:r>
            <a:r>
              <a:rPr dirty="0" smtClean="0"/>
              <a:t>onlin</a:t>
            </a:r>
            <a:endParaRPr lang="x-none" dirty="0" smtClean="0"/>
          </a:p>
          <a:p>
            <a:r>
              <a:rPr dirty="0" smtClean="0"/>
              <a:t>750 </a:t>
            </a:r>
            <a:r>
              <a:rPr dirty="0"/>
              <a:t>- 800 news stories added every day to </a:t>
            </a:r>
            <a:r>
              <a:rPr dirty="0" smtClean="0"/>
              <a:t>nytimes.com</a:t>
            </a:r>
            <a:endParaRPr lang="x-none" dirty="0" smtClean="0"/>
          </a:p>
          <a:p>
            <a:r>
              <a:rPr dirty="0" smtClean="0"/>
              <a:t>Recommendations </a:t>
            </a:r>
            <a:r>
              <a:rPr dirty="0"/>
              <a:t>need to be updated 24/7</a:t>
            </a:r>
          </a:p>
        </p:txBody>
      </p:sp>
      <p:sp>
        <p:nvSpPr>
          <p:cNvPr id="132" name="Shape 132"/>
          <p:cNvSpPr>
            <a:spLocks noGrp="1"/>
          </p:cNvSpPr>
          <p:nvPr>
            <p:ph type="sldNum" sz="quarter" idx="4294967295"/>
          </p:nvPr>
        </p:nvSpPr>
        <p:spPr>
          <a:xfrm>
            <a:off x="9294065" y="5919549"/>
            <a:ext cx="29901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120</a:t>
            </a:fld>
            <a:endParaRPr/>
          </a:p>
        </p:txBody>
      </p:sp>
    </p:spTree>
    <p:extLst>
      <p:ext uri="{BB962C8B-B14F-4D97-AF65-F5344CB8AC3E}">
        <p14:creationId xmlns:p14="http://schemas.microsoft.com/office/powerpoint/2010/main" val="20622065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343747" y="155490"/>
            <a:ext cx="9053140" cy="721180"/>
          </a:xfrm>
          <a:prstGeom prst="rect">
            <a:avLst/>
          </a:prstGeom>
        </p:spPr>
        <p:txBody>
          <a:bodyPr/>
          <a:lstStyle>
            <a:lvl1pPr defTabSz="841247">
              <a:defRPr sz="2576"/>
            </a:lvl1pPr>
          </a:lstStyle>
          <a:p>
            <a:r>
              <a:t>Background: News Recommendations</a:t>
            </a:r>
          </a:p>
        </p:txBody>
      </p:sp>
      <p:sp>
        <p:nvSpPr>
          <p:cNvPr id="131" name="Shape 131"/>
          <p:cNvSpPr>
            <a:spLocks noGrp="1"/>
          </p:cNvSpPr>
          <p:nvPr>
            <p:ph type="body" idx="1"/>
          </p:nvPr>
        </p:nvSpPr>
        <p:spPr>
          <a:xfrm>
            <a:off x="331180" y="971581"/>
            <a:ext cx="8887555" cy="4691142"/>
          </a:xfrm>
          <a:prstGeom prst="rect">
            <a:avLst/>
          </a:prstGeom>
        </p:spPr>
        <p:txBody>
          <a:bodyPr/>
          <a:lstStyle/>
          <a:p>
            <a:r>
              <a:rPr dirty="0"/>
              <a:t>News organizations today produce way more stories </a:t>
            </a:r>
            <a:r>
              <a:rPr dirty="0" smtClean="0"/>
              <a:t>onlin</a:t>
            </a:r>
            <a:endParaRPr lang="x-none" dirty="0" smtClean="0"/>
          </a:p>
          <a:p>
            <a:r>
              <a:rPr dirty="0" smtClean="0"/>
              <a:t>750 </a:t>
            </a:r>
            <a:r>
              <a:rPr dirty="0"/>
              <a:t>- 800 news stories added every day to </a:t>
            </a:r>
            <a:r>
              <a:rPr dirty="0" smtClean="0"/>
              <a:t>nytimes.com</a:t>
            </a:r>
            <a:endParaRPr lang="x-none" dirty="0" smtClean="0"/>
          </a:p>
          <a:p>
            <a:r>
              <a:rPr dirty="0" smtClean="0"/>
              <a:t>Recommendations </a:t>
            </a:r>
            <a:r>
              <a:rPr dirty="0"/>
              <a:t>need to be updated 24/7</a:t>
            </a:r>
          </a:p>
        </p:txBody>
      </p:sp>
      <p:sp>
        <p:nvSpPr>
          <p:cNvPr id="132" name="Shape 132"/>
          <p:cNvSpPr>
            <a:spLocks noGrp="1"/>
          </p:cNvSpPr>
          <p:nvPr>
            <p:ph type="sldNum" sz="quarter" idx="4294967295"/>
          </p:nvPr>
        </p:nvSpPr>
        <p:spPr>
          <a:xfrm>
            <a:off x="9294065" y="5919549"/>
            <a:ext cx="29901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121</a:t>
            </a:fld>
            <a:endParaRPr/>
          </a:p>
        </p:txBody>
      </p:sp>
      <p:pic>
        <p:nvPicPr>
          <p:cNvPr id="5" name="image2.jpg"/>
          <p:cNvPicPr>
            <a:picLocks noChangeAspect="1"/>
          </p:cNvPicPr>
          <p:nvPr/>
        </p:nvPicPr>
        <p:blipFill>
          <a:blip r:embed="rId2">
            <a:extLst/>
          </a:blip>
          <a:stretch>
            <a:fillRect/>
          </a:stretch>
        </p:blipFill>
        <p:spPr>
          <a:xfrm>
            <a:off x="1720901" y="2513085"/>
            <a:ext cx="5679295" cy="3801889"/>
          </a:xfrm>
          <a:prstGeom prst="rect">
            <a:avLst/>
          </a:prstGeom>
          <a:ln w="12700">
            <a:miter lim="400000"/>
          </a:ln>
        </p:spPr>
      </p:pic>
      <p:sp>
        <p:nvSpPr>
          <p:cNvPr id="6" name="Shape 137"/>
          <p:cNvSpPr/>
          <p:nvPr/>
        </p:nvSpPr>
        <p:spPr>
          <a:xfrm>
            <a:off x="7688565" y="3929365"/>
            <a:ext cx="994612" cy="473972"/>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400"/>
            </a:lvl1pPr>
          </a:lstStyle>
          <a:p>
            <a:r>
              <a:rPr dirty="0">
                <a:solidFill>
                  <a:srgbClr val="FF0000"/>
                </a:solidFill>
              </a:rPr>
              <a:t>7 PM</a:t>
            </a:r>
          </a:p>
        </p:txBody>
      </p:sp>
    </p:spTree>
    <p:extLst>
      <p:ext uri="{BB962C8B-B14F-4D97-AF65-F5344CB8AC3E}">
        <p14:creationId xmlns:p14="http://schemas.microsoft.com/office/powerpoint/2010/main" val="7834811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343747" y="155490"/>
            <a:ext cx="9053140" cy="721180"/>
          </a:xfrm>
          <a:prstGeom prst="rect">
            <a:avLst/>
          </a:prstGeom>
        </p:spPr>
        <p:txBody>
          <a:bodyPr/>
          <a:lstStyle>
            <a:lvl1pPr defTabSz="841247">
              <a:defRPr sz="2576"/>
            </a:lvl1pPr>
          </a:lstStyle>
          <a:p>
            <a:r>
              <a:t>Background: News Recommendations</a:t>
            </a:r>
          </a:p>
        </p:txBody>
      </p:sp>
      <p:sp>
        <p:nvSpPr>
          <p:cNvPr id="131" name="Shape 131"/>
          <p:cNvSpPr>
            <a:spLocks noGrp="1"/>
          </p:cNvSpPr>
          <p:nvPr>
            <p:ph type="body" idx="1"/>
          </p:nvPr>
        </p:nvSpPr>
        <p:spPr>
          <a:xfrm>
            <a:off x="331180" y="971581"/>
            <a:ext cx="8887555" cy="4691142"/>
          </a:xfrm>
          <a:prstGeom prst="rect">
            <a:avLst/>
          </a:prstGeom>
        </p:spPr>
        <p:txBody>
          <a:bodyPr/>
          <a:lstStyle/>
          <a:p>
            <a:r>
              <a:rPr dirty="0"/>
              <a:t>News organizations today produce way more stories </a:t>
            </a:r>
            <a:r>
              <a:rPr dirty="0" smtClean="0"/>
              <a:t>onlin</a:t>
            </a:r>
            <a:endParaRPr lang="x-none" dirty="0" smtClean="0"/>
          </a:p>
          <a:p>
            <a:r>
              <a:rPr dirty="0" smtClean="0"/>
              <a:t>750 </a:t>
            </a:r>
            <a:r>
              <a:rPr dirty="0"/>
              <a:t>- 800 news stories added every day to </a:t>
            </a:r>
            <a:r>
              <a:rPr dirty="0" smtClean="0"/>
              <a:t>nytimes.com</a:t>
            </a:r>
            <a:endParaRPr lang="x-none" dirty="0" smtClean="0"/>
          </a:p>
          <a:p>
            <a:r>
              <a:rPr dirty="0" smtClean="0"/>
              <a:t>Recommendations </a:t>
            </a:r>
            <a:r>
              <a:rPr dirty="0"/>
              <a:t>need to be updated 24/7</a:t>
            </a:r>
          </a:p>
        </p:txBody>
      </p:sp>
      <p:sp>
        <p:nvSpPr>
          <p:cNvPr id="132" name="Shape 132"/>
          <p:cNvSpPr>
            <a:spLocks noGrp="1"/>
          </p:cNvSpPr>
          <p:nvPr>
            <p:ph type="sldNum" sz="quarter" idx="4294967295"/>
          </p:nvPr>
        </p:nvSpPr>
        <p:spPr>
          <a:xfrm>
            <a:off x="9294065" y="5919549"/>
            <a:ext cx="29901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122</a:t>
            </a:fld>
            <a:endParaRPr/>
          </a:p>
        </p:txBody>
      </p:sp>
      <p:pic>
        <p:nvPicPr>
          <p:cNvPr id="5" name="image3.jpg"/>
          <p:cNvPicPr>
            <a:picLocks noChangeAspect="1"/>
          </p:cNvPicPr>
          <p:nvPr/>
        </p:nvPicPr>
        <p:blipFill>
          <a:blip r:embed="rId2">
            <a:extLst/>
          </a:blip>
          <a:stretch>
            <a:fillRect/>
          </a:stretch>
        </p:blipFill>
        <p:spPr>
          <a:xfrm>
            <a:off x="1720901" y="2513085"/>
            <a:ext cx="5724757" cy="3705228"/>
          </a:xfrm>
          <a:prstGeom prst="rect">
            <a:avLst/>
          </a:prstGeom>
          <a:ln w="12700">
            <a:miter lim="400000"/>
          </a:ln>
        </p:spPr>
      </p:pic>
      <p:sp>
        <p:nvSpPr>
          <p:cNvPr id="6" name="Shape 137"/>
          <p:cNvSpPr/>
          <p:nvPr/>
        </p:nvSpPr>
        <p:spPr>
          <a:xfrm>
            <a:off x="7688565" y="3929365"/>
            <a:ext cx="994612" cy="473972"/>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400"/>
            </a:lvl1pPr>
          </a:lstStyle>
          <a:p>
            <a:r>
              <a:rPr lang="x-none" dirty="0" smtClean="0">
                <a:solidFill>
                  <a:srgbClr val="FF0000"/>
                </a:solidFill>
              </a:rPr>
              <a:t>8</a:t>
            </a:r>
            <a:r>
              <a:rPr dirty="0" smtClean="0">
                <a:solidFill>
                  <a:srgbClr val="FF0000"/>
                </a:solidFill>
              </a:rPr>
              <a:t> </a:t>
            </a:r>
            <a:r>
              <a:rPr dirty="0">
                <a:solidFill>
                  <a:srgbClr val="FF0000"/>
                </a:solidFill>
              </a:rPr>
              <a:t>PM</a:t>
            </a:r>
          </a:p>
        </p:txBody>
      </p:sp>
    </p:spTree>
    <p:extLst>
      <p:ext uri="{BB962C8B-B14F-4D97-AF65-F5344CB8AC3E}">
        <p14:creationId xmlns:p14="http://schemas.microsoft.com/office/powerpoint/2010/main" val="387183115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343747" y="155490"/>
            <a:ext cx="9053140" cy="721180"/>
          </a:xfrm>
          <a:prstGeom prst="rect">
            <a:avLst/>
          </a:prstGeom>
        </p:spPr>
        <p:txBody>
          <a:bodyPr/>
          <a:lstStyle>
            <a:lvl1pPr defTabSz="841247">
              <a:defRPr sz="2576"/>
            </a:lvl1pPr>
          </a:lstStyle>
          <a:p>
            <a:r>
              <a:t>Background: News Recommendations</a:t>
            </a:r>
          </a:p>
        </p:txBody>
      </p:sp>
      <p:sp>
        <p:nvSpPr>
          <p:cNvPr id="131" name="Shape 131"/>
          <p:cNvSpPr>
            <a:spLocks noGrp="1"/>
          </p:cNvSpPr>
          <p:nvPr>
            <p:ph type="body" idx="1"/>
          </p:nvPr>
        </p:nvSpPr>
        <p:spPr>
          <a:xfrm>
            <a:off x="331180" y="971581"/>
            <a:ext cx="8887555" cy="4691142"/>
          </a:xfrm>
          <a:prstGeom prst="rect">
            <a:avLst/>
          </a:prstGeom>
        </p:spPr>
        <p:txBody>
          <a:bodyPr/>
          <a:lstStyle/>
          <a:p>
            <a:r>
              <a:rPr dirty="0"/>
              <a:t>News organizations today produce way more stories </a:t>
            </a:r>
            <a:r>
              <a:rPr dirty="0" smtClean="0"/>
              <a:t>onlin</a:t>
            </a:r>
            <a:endParaRPr lang="x-none" dirty="0" smtClean="0"/>
          </a:p>
          <a:p>
            <a:r>
              <a:rPr dirty="0" smtClean="0"/>
              <a:t>750 </a:t>
            </a:r>
            <a:r>
              <a:rPr dirty="0"/>
              <a:t>- 800 news stories added every day to </a:t>
            </a:r>
            <a:r>
              <a:rPr dirty="0" smtClean="0"/>
              <a:t>nytimes.com</a:t>
            </a:r>
            <a:endParaRPr lang="x-none" dirty="0" smtClean="0"/>
          </a:p>
          <a:p>
            <a:r>
              <a:rPr dirty="0" smtClean="0"/>
              <a:t>Recommendations </a:t>
            </a:r>
            <a:r>
              <a:rPr dirty="0"/>
              <a:t>need to be updated 24/7</a:t>
            </a:r>
          </a:p>
        </p:txBody>
      </p:sp>
      <p:sp>
        <p:nvSpPr>
          <p:cNvPr id="132" name="Shape 132"/>
          <p:cNvSpPr>
            <a:spLocks noGrp="1"/>
          </p:cNvSpPr>
          <p:nvPr>
            <p:ph type="sldNum" sz="quarter" idx="4294967295"/>
          </p:nvPr>
        </p:nvSpPr>
        <p:spPr>
          <a:xfrm>
            <a:off x="9294065" y="5919549"/>
            <a:ext cx="29901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123</a:t>
            </a:fld>
            <a:endParaRPr/>
          </a:p>
        </p:txBody>
      </p:sp>
      <p:pic>
        <p:nvPicPr>
          <p:cNvPr id="5" name="image4.jpg"/>
          <p:cNvPicPr>
            <a:picLocks noChangeAspect="1"/>
          </p:cNvPicPr>
          <p:nvPr/>
        </p:nvPicPr>
        <p:blipFill>
          <a:blip r:embed="rId2">
            <a:extLst/>
          </a:blip>
          <a:stretch>
            <a:fillRect/>
          </a:stretch>
        </p:blipFill>
        <p:spPr>
          <a:xfrm>
            <a:off x="1720901" y="2513085"/>
            <a:ext cx="5699884" cy="3705353"/>
          </a:xfrm>
          <a:prstGeom prst="rect">
            <a:avLst/>
          </a:prstGeom>
          <a:ln w="12700">
            <a:miter lim="400000"/>
          </a:ln>
        </p:spPr>
      </p:pic>
      <p:sp>
        <p:nvSpPr>
          <p:cNvPr id="6" name="Shape 137"/>
          <p:cNvSpPr/>
          <p:nvPr/>
        </p:nvSpPr>
        <p:spPr>
          <a:xfrm>
            <a:off x="7688565" y="3929365"/>
            <a:ext cx="994612" cy="473972"/>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400"/>
            </a:lvl1pPr>
          </a:lstStyle>
          <a:p>
            <a:r>
              <a:rPr lang="x-none" dirty="0">
                <a:solidFill>
                  <a:srgbClr val="FF0000"/>
                </a:solidFill>
              </a:rPr>
              <a:t>9</a:t>
            </a:r>
            <a:r>
              <a:rPr dirty="0" smtClean="0">
                <a:solidFill>
                  <a:srgbClr val="FF0000"/>
                </a:solidFill>
              </a:rPr>
              <a:t> </a:t>
            </a:r>
            <a:r>
              <a:rPr dirty="0">
                <a:solidFill>
                  <a:srgbClr val="FF0000"/>
                </a:solidFill>
              </a:rPr>
              <a:t>PM</a:t>
            </a:r>
          </a:p>
        </p:txBody>
      </p:sp>
    </p:spTree>
    <p:extLst>
      <p:ext uri="{BB962C8B-B14F-4D97-AF65-F5344CB8AC3E}">
        <p14:creationId xmlns:p14="http://schemas.microsoft.com/office/powerpoint/2010/main" val="41546023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343747" y="155490"/>
            <a:ext cx="9053140" cy="721180"/>
          </a:xfrm>
          <a:prstGeom prst="rect">
            <a:avLst/>
          </a:prstGeom>
        </p:spPr>
        <p:txBody>
          <a:bodyPr/>
          <a:lstStyle>
            <a:lvl1pPr defTabSz="841247">
              <a:defRPr sz="2576"/>
            </a:lvl1pPr>
          </a:lstStyle>
          <a:p>
            <a:r>
              <a:rPr>
                <a:latin typeface="Helvetica"/>
                <a:cs typeface="Helvetica"/>
              </a:rPr>
              <a:t>Background: News Recommendations</a:t>
            </a:r>
          </a:p>
        </p:txBody>
      </p:sp>
      <p:sp>
        <p:nvSpPr>
          <p:cNvPr id="131" name="Shape 131"/>
          <p:cNvSpPr>
            <a:spLocks noGrp="1"/>
          </p:cNvSpPr>
          <p:nvPr>
            <p:ph type="body" idx="1"/>
          </p:nvPr>
        </p:nvSpPr>
        <p:spPr>
          <a:xfrm>
            <a:off x="331180" y="971581"/>
            <a:ext cx="8887555" cy="2752627"/>
          </a:xfrm>
          <a:prstGeom prst="rect">
            <a:avLst/>
          </a:prstGeom>
        </p:spPr>
        <p:txBody>
          <a:bodyPr/>
          <a:lstStyle/>
          <a:p>
            <a:r>
              <a:rPr dirty="0">
                <a:latin typeface="Helvetica"/>
                <a:cs typeface="Helvetica"/>
              </a:rPr>
              <a:t>News organizations today produce way more stories </a:t>
            </a:r>
            <a:r>
              <a:rPr dirty="0" smtClean="0">
                <a:latin typeface="Helvetica"/>
                <a:cs typeface="Helvetica"/>
              </a:rPr>
              <a:t>onlin</a:t>
            </a:r>
            <a:endParaRPr lang="x-none" dirty="0" smtClean="0">
              <a:latin typeface="Helvetica"/>
              <a:cs typeface="Helvetica"/>
            </a:endParaRPr>
          </a:p>
          <a:p>
            <a:r>
              <a:rPr dirty="0" smtClean="0">
                <a:latin typeface="Helvetica"/>
                <a:cs typeface="Helvetica"/>
              </a:rPr>
              <a:t>750 </a:t>
            </a:r>
            <a:r>
              <a:rPr dirty="0">
                <a:latin typeface="Helvetica"/>
                <a:cs typeface="Helvetica"/>
              </a:rPr>
              <a:t>- 800 news stories added every day to </a:t>
            </a:r>
            <a:r>
              <a:rPr dirty="0" smtClean="0">
                <a:latin typeface="Helvetica"/>
                <a:cs typeface="Helvetica"/>
              </a:rPr>
              <a:t>nytimes.com</a:t>
            </a:r>
            <a:endParaRPr lang="x-none" dirty="0" smtClean="0">
              <a:latin typeface="Helvetica"/>
              <a:cs typeface="Helvetica"/>
            </a:endParaRPr>
          </a:p>
          <a:p>
            <a:r>
              <a:rPr dirty="0" smtClean="0">
                <a:latin typeface="Helvetica"/>
                <a:cs typeface="Helvetica"/>
              </a:rPr>
              <a:t>Recommendations </a:t>
            </a:r>
            <a:r>
              <a:rPr dirty="0">
                <a:latin typeface="Helvetica"/>
                <a:cs typeface="Helvetica"/>
              </a:rPr>
              <a:t>need to be updated 24/</a:t>
            </a:r>
            <a:r>
              <a:rPr dirty="0" smtClean="0">
                <a:latin typeface="Helvetica"/>
                <a:cs typeface="Helvetica"/>
              </a:rPr>
              <a:t>7</a:t>
            </a:r>
            <a:endParaRPr lang="x-none" dirty="0" smtClean="0">
              <a:latin typeface="Helvetica"/>
              <a:cs typeface="Helvetica"/>
            </a:endParaRPr>
          </a:p>
          <a:p>
            <a:pPr lvl="1" indent="0"/>
            <a:r>
              <a:rPr lang="en-US" dirty="0">
                <a:latin typeface="Helvetica"/>
                <a:cs typeface="Helvetica"/>
              </a:rPr>
              <a:t>Hard to manage manually using only human editors.</a:t>
            </a:r>
          </a:p>
          <a:p>
            <a:endParaRPr dirty="0">
              <a:latin typeface="Helvetica"/>
              <a:cs typeface="Helvetica"/>
            </a:endParaRPr>
          </a:p>
        </p:txBody>
      </p:sp>
      <p:sp>
        <p:nvSpPr>
          <p:cNvPr id="132" name="Shape 132"/>
          <p:cNvSpPr>
            <a:spLocks noGrp="1"/>
          </p:cNvSpPr>
          <p:nvPr>
            <p:ph type="sldNum" sz="quarter" idx="4294967295"/>
          </p:nvPr>
        </p:nvSpPr>
        <p:spPr>
          <a:xfrm>
            <a:off x="9221270" y="5919549"/>
            <a:ext cx="444605"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rPr>
                <a:latin typeface="Helvetica"/>
                <a:cs typeface="Helvetica"/>
              </a:rPr>
              <a:t>124</a:t>
            </a:fld>
            <a:endParaRPr>
              <a:latin typeface="Helvetica"/>
              <a:cs typeface="Helvetica"/>
            </a:endParaRPr>
          </a:p>
        </p:txBody>
      </p:sp>
      <p:sp>
        <p:nvSpPr>
          <p:cNvPr id="5" name="Shape 154"/>
          <p:cNvSpPr/>
          <p:nvPr/>
        </p:nvSpPr>
        <p:spPr>
          <a:xfrm>
            <a:off x="774872" y="3873238"/>
            <a:ext cx="6990202" cy="947909"/>
          </a:xfrm>
          <a:prstGeom prst="rect">
            <a:avLst/>
          </a:prstGeom>
          <a:ln w="12700">
            <a:miter lim="400000"/>
          </a:ln>
          <a:extLst>
            <a:ext uri="{C572A759-6A51-4108-AA02-DFA0A04FC94B}">
              <ma14:wrappingTextBoxFlag xmlns:ma14="http://schemas.microsoft.com/office/mac/drawingml/2011/main" val="1"/>
            </a:ext>
          </a:extLst>
        </p:spPr>
        <p:txBody>
          <a:bodyPr wrap="square" lIns="103611" tIns="103611" rIns="103611" bIns="103611">
            <a:spAutoFit/>
          </a:bodyPr>
          <a:lstStyle>
            <a:lvl1pPr algn="ctr">
              <a:defRPr sz="2400">
                <a:solidFill>
                  <a:srgbClr val="C00000"/>
                </a:solidFill>
              </a:defRPr>
            </a:lvl1pPr>
          </a:lstStyle>
          <a:p>
            <a:pPr algn="l"/>
            <a:r>
              <a:rPr dirty="0">
                <a:latin typeface="Helvetica"/>
                <a:cs typeface="Helvetica"/>
              </a:rPr>
              <a:t>Need automated methods for Frontpage news recommendations</a:t>
            </a:r>
          </a:p>
        </p:txBody>
      </p:sp>
    </p:spTree>
    <p:extLst>
      <p:ext uri="{BB962C8B-B14F-4D97-AF65-F5344CB8AC3E}">
        <p14:creationId xmlns:p14="http://schemas.microsoft.com/office/powerpoint/2010/main" val="12082890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xfrm>
            <a:off x="343747" y="155490"/>
            <a:ext cx="9053140" cy="721180"/>
          </a:xfrm>
          <a:prstGeom prst="rect">
            <a:avLst/>
          </a:prstGeom>
        </p:spPr>
        <p:txBody>
          <a:bodyPr/>
          <a:lstStyle>
            <a:lvl1pPr defTabSz="841247">
              <a:defRPr sz="2576"/>
            </a:lvl1pPr>
          </a:lstStyle>
          <a:p>
            <a:r>
              <a:t>Desired Properties of Recommended News</a:t>
            </a:r>
          </a:p>
        </p:txBody>
      </p:sp>
      <p:sp>
        <p:nvSpPr>
          <p:cNvPr id="158" name="Shape 158"/>
          <p:cNvSpPr>
            <a:spLocks noGrp="1"/>
          </p:cNvSpPr>
          <p:nvPr>
            <p:ph type="body" idx="1"/>
          </p:nvPr>
        </p:nvSpPr>
        <p:spPr>
          <a:xfrm>
            <a:off x="331180" y="1062262"/>
            <a:ext cx="9053140" cy="4691142"/>
          </a:xfrm>
          <a:prstGeom prst="rect">
            <a:avLst/>
          </a:prstGeom>
        </p:spPr>
        <p:txBody>
          <a:bodyPr/>
          <a:lstStyle/>
          <a:p>
            <a:r>
              <a:t>Recency: Recommended stories should be fresh.</a:t>
            </a:r>
          </a:p>
          <a:p>
            <a:r>
              <a:t>Relevancy: Stories should be relevant.</a:t>
            </a:r>
          </a:p>
        </p:txBody>
      </p:sp>
      <p:sp>
        <p:nvSpPr>
          <p:cNvPr id="159" name="Shape 159"/>
          <p:cNvSpPr>
            <a:spLocks noGrp="1"/>
          </p:cNvSpPr>
          <p:nvPr>
            <p:ph type="sldNum" sz="quarter" idx="4294967295"/>
          </p:nvPr>
        </p:nvSpPr>
        <p:spPr>
          <a:xfrm>
            <a:off x="9300477" y="5919549"/>
            <a:ext cx="286190"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125</a:t>
            </a:fld>
            <a:endParaRPr/>
          </a:p>
        </p:txBody>
      </p:sp>
    </p:spTree>
    <p:extLst>
      <p:ext uri="{BB962C8B-B14F-4D97-AF65-F5344CB8AC3E}">
        <p14:creationId xmlns:p14="http://schemas.microsoft.com/office/powerpoint/2010/main" val="25369781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343747" y="155490"/>
            <a:ext cx="9053140" cy="721180"/>
          </a:xfrm>
          <a:prstGeom prst="rect">
            <a:avLst/>
          </a:prstGeom>
        </p:spPr>
        <p:txBody>
          <a:bodyPr/>
          <a:lstStyle/>
          <a:p>
            <a:pPr defTabSz="953385">
              <a:defRPr sz="2576"/>
            </a:pPr>
            <a:r>
              <a:t>Relevancy in </a:t>
            </a:r>
            <a:r>
              <a:rPr>
                <a:solidFill>
                  <a:srgbClr val="FF2600"/>
                </a:solidFill>
              </a:rPr>
              <a:t>Non-Personalized</a:t>
            </a:r>
            <a:r>
              <a:t> Recommendations</a:t>
            </a:r>
          </a:p>
        </p:txBody>
      </p:sp>
      <p:pic>
        <p:nvPicPr>
          <p:cNvPr id="167" name="image6.png" descr="Screen Shot 2017-03-22 at 8.12.23 PM.png"/>
          <p:cNvPicPr>
            <a:picLocks noChangeAspect="1"/>
          </p:cNvPicPr>
          <p:nvPr/>
        </p:nvPicPr>
        <p:blipFill>
          <a:blip r:embed="rId2">
            <a:extLst/>
          </a:blip>
          <a:stretch>
            <a:fillRect/>
          </a:stretch>
        </p:blipFill>
        <p:spPr>
          <a:xfrm>
            <a:off x="2025818" y="1768396"/>
            <a:ext cx="6074646" cy="4234915"/>
          </a:xfrm>
          <a:prstGeom prst="rect">
            <a:avLst/>
          </a:prstGeom>
          <a:ln w="12700">
            <a:miter lim="400000"/>
          </a:ln>
        </p:spPr>
      </p:pic>
      <p:sp>
        <p:nvSpPr>
          <p:cNvPr id="168" name="Shape 168"/>
          <p:cNvSpPr>
            <a:spLocks noGrp="1"/>
          </p:cNvSpPr>
          <p:nvPr>
            <p:ph type="body" idx="1"/>
          </p:nvPr>
        </p:nvSpPr>
        <p:spPr>
          <a:xfrm>
            <a:off x="331180" y="1062262"/>
            <a:ext cx="8734538" cy="4691142"/>
          </a:xfrm>
          <a:prstGeom prst="rect">
            <a:avLst/>
          </a:prstGeom>
        </p:spPr>
        <p:txBody>
          <a:bodyPr/>
          <a:lstStyle/>
          <a:p>
            <a:r>
              <a:t>Stories recommended to readers who are not logged in.</a:t>
            </a:r>
          </a:p>
        </p:txBody>
      </p:sp>
      <p:sp>
        <p:nvSpPr>
          <p:cNvPr id="169" name="Shape 169"/>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126</a:t>
            </a:fld>
            <a:endParaRPr/>
          </a:p>
        </p:txBody>
      </p:sp>
    </p:spTree>
    <p:extLst>
      <p:ext uri="{BB962C8B-B14F-4D97-AF65-F5344CB8AC3E}">
        <p14:creationId xmlns:p14="http://schemas.microsoft.com/office/powerpoint/2010/main" val="15841230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xfrm>
            <a:off x="343747" y="155490"/>
            <a:ext cx="9053140" cy="721180"/>
          </a:xfrm>
          <a:prstGeom prst="rect">
            <a:avLst/>
          </a:prstGeom>
        </p:spPr>
        <p:txBody>
          <a:bodyPr/>
          <a:lstStyle/>
          <a:p>
            <a:pPr defTabSz="953385">
              <a:defRPr sz="2576"/>
            </a:pPr>
            <a:r>
              <a:t>Relevancy in </a:t>
            </a:r>
            <a:r>
              <a:rPr>
                <a:solidFill>
                  <a:srgbClr val="FF2600"/>
                </a:solidFill>
              </a:rPr>
              <a:t>Non-Personalized</a:t>
            </a:r>
            <a:r>
              <a:t> Recommendations</a:t>
            </a:r>
          </a:p>
        </p:txBody>
      </p:sp>
      <p:sp>
        <p:nvSpPr>
          <p:cNvPr id="172" name="Shape 172"/>
          <p:cNvSpPr>
            <a:spLocks noGrp="1"/>
          </p:cNvSpPr>
          <p:nvPr>
            <p:ph type="body" idx="1"/>
          </p:nvPr>
        </p:nvSpPr>
        <p:spPr>
          <a:xfrm>
            <a:off x="331180" y="1062262"/>
            <a:ext cx="8734538" cy="4691142"/>
          </a:xfrm>
          <a:prstGeom prst="rect">
            <a:avLst/>
          </a:prstGeom>
        </p:spPr>
        <p:txBody>
          <a:bodyPr/>
          <a:lstStyle/>
          <a:p>
            <a:r>
              <a:rPr dirty="0"/>
              <a:t>Stories recommended to readers who are not logged in.</a:t>
            </a:r>
          </a:p>
          <a:p>
            <a:endParaRPr dirty="0"/>
          </a:p>
          <a:p>
            <a:pPr marL="474966"/>
            <a:r>
              <a:rPr dirty="0"/>
              <a:t>Relevancy is</a:t>
            </a:r>
            <a:r>
              <a:rPr dirty="0">
                <a:solidFill>
                  <a:srgbClr val="FF0000"/>
                </a:solidFill>
              </a:rPr>
              <a:t> </a:t>
            </a:r>
            <a:r>
              <a:rPr dirty="0"/>
              <a:t>the</a:t>
            </a:r>
            <a:r>
              <a:rPr dirty="0">
                <a:solidFill>
                  <a:srgbClr val="FF0000"/>
                </a:solidFill>
              </a:rPr>
              <a:t> impact of a story </a:t>
            </a:r>
            <a:r>
              <a:rPr dirty="0"/>
              <a:t>estimated through its popularity among </a:t>
            </a:r>
            <a:r>
              <a:rPr dirty="0" smtClean="0"/>
              <a:t>crowd</a:t>
            </a:r>
            <a:r>
              <a:rPr lang="x-none" dirty="0" smtClean="0"/>
              <a:t>.</a:t>
            </a:r>
          </a:p>
          <a:p>
            <a:pPr marL="474966"/>
            <a:r>
              <a:rPr dirty="0" smtClean="0"/>
              <a:t>Number </a:t>
            </a:r>
            <a:r>
              <a:rPr dirty="0"/>
              <a:t>of people who read or shared a story.</a:t>
            </a:r>
          </a:p>
        </p:txBody>
      </p:sp>
      <p:sp>
        <p:nvSpPr>
          <p:cNvPr id="173" name="Shape 173"/>
          <p:cNvSpPr>
            <a:spLocks noGrp="1"/>
          </p:cNvSpPr>
          <p:nvPr>
            <p:ph type="sldNum" sz="quarter" idx="4294967295"/>
          </p:nvPr>
        </p:nvSpPr>
        <p:spPr>
          <a:xfrm>
            <a:off x="9235901" y="5919549"/>
            <a:ext cx="350310"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127</a:t>
            </a:fld>
            <a:endParaRPr/>
          </a:p>
        </p:txBody>
      </p:sp>
    </p:spTree>
    <p:extLst>
      <p:ext uri="{BB962C8B-B14F-4D97-AF65-F5344CB8AC3E}">
        <p14:creationId xmlns:p14="http://schemas.microsoft.com/office/powerpoint/2010/main" val="12999483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sldNum" sz="quarter" idx="2"/>
          </p:nvPr>
        </p:nvSpPr>
        <p:spPr>
          <a:xfrm>
            <a:off x="4742525" y="6122789"/>
            <a:ext cx="222013" cy="23740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128</a:t>
            </a:fld>
            <a:endParaRPr/>
          </a:p>
        </p:txBody>
      </p:sp>
      <p:pic>
        <p:nvPicPr>
          <p:cNvPr id="176" name="image7.png"/>
          <p:cNvPicPr>
            <a:picLocks noChangeAspect="1"/>
          </p:cNvPicPr>
          <p:nvPr/>
        </p:nvPicPr>
        <p:blipFill>
          <a:blip r:embed="rId2">
            <a:extLst/>
          </a:blip>
          <a:stretch>
            <a:fillRect/>
          </a:stretch>
        </p:blipFill>
        <p:spPr>
          <a:xfrm>
            <a:off x="1573708" y="1606318"/>
            <a:ext cx="6568084" cy="3646312"/>
          </a:xfrm>
          <a:prstGeom prst="rect">
            <a:avLst/>
          </a:prstGeom>
          <a:ln w="12700">
            <a:miter lim="400000"/>
          </a:ln>
        </p:spPr>
      </p:pic>
      <p:sp>
        <p:nvSpPr>
          <p:cNvPr id="177" name="Shape 177"/>
          <p:cNvSpPr/>
          <p:nvPr/>
        </p:nvSpPr>
        <p:spPr>
          <a:xfrm>
            <a:off x="342954" y="3057146"/>
            <a:ext cx="1301439"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#views</a:t>
            </a:r>
          </a:p>
        </p:txBody>
      </p:sp>
      <p:sp>
        <p:nvSpPr>
          <p:cNvPr id="178" name="Shape 178"/>
          <p:cNvSpPr/>
          <p:nvPr/>
        </p:nvSpPr>
        <p:spPr>
          <a:xfrm>
            <a:off x="343747" y="170639"/>
            <a:ext cx="9053140" cy="690881"/>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nchor="ctr">
            <a:normAutofit/>
          </a:bodyPr>
          <a:lstStyle>
            <a:lvl1pPr algn="ctr">
              <a:defRPr sz="3100">
                <a:latin typeface="Cambria"/>
                <a:ea typeface="Cambria"/>
                <a:cs typeface="Cambria"/>
                <a:sym typeface="Cambria"/>
              </a:defRPr>
            </a:lvl1pPr>
          </a:lstStyle>
          <a:p>
            <a:r>
              <a:t>Impact of a News Story</a:t>
            </a:r>
          </a:p>
        </p:txBody>
      </p:sp>
      <p:sp>
        <p:nvSpPr>
          <p:cNvPr id="179" name="Shape 179"/>
          <p:cNvSpPr/>
          <p:nvPr/>
        </p:nvSpPr>
        <p:spPr>
          <a:xfrm>
            <a:off x="8071108" y="4393166"/>
            <a:ext cx="1021888"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Time</a:t>
            </a:r>
          </a:p>
        </p:txBody>
      </p:sp>
      <p:sp>
        <p:nvSpPr>
          <p:cNvPr id="180" name="Shape 180"/>
          <p:cNvSpPr/>
          <p:nvPr/>
        </p:nvSpPr>
        <p:spPr>
          <a:xfrm>
            <a:off x="7705147" y="5142712"/>
            <a:ext cx="1054538"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defRPr sz="2800" b="1"/>
            </a:pPr>
            <a:r>
              <a:t>t</a:t>
            </a:r>
            <a:r>
              <a:rPr baseline="-25000"/>
              <a:t>death</a:t>
            </a:r>
          </a:p>
        </p:txBody>
      </p:sp>
      <p:sp>
        <p:nvSpPr>
          <p:cNvPr id="181" name="Shape 181"/>
          <p:cNvSpPr/>
          <p:nvPr/>
        </p:nvSpPr>
        <p:spPr>
          <a:xfrm>
            <a:off x="995263" y="5158812"/>
            <a:ext cx="993817"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defRPr sz="2800" b="1"/>
            </a:pPr>
            <a:r>
              <a:t>t</a:t>
            </a:r>
            <a:r>
              <a:rPr baseline="-25000"/>
              <a:t>birth</a:t>
            </a:r>
          </a:p>
        </p:txBody>
      </p:sp>
      <p:sp>
        <p:nvSpPr>
          <p:cNvPr id="182" name="Shape 182"/>
          <p:cNvSpPr/>
          <p:nvPr/>
        </p:nvSpPr>
        <p:spPr>
          <a:xfrm flipV="1">
            <a:off x="1492170" y="4825340"/>
            <a:ext cx="228721" cy="453390"/>
          </a:xfrm>
          <a:prstGeom prst="line">
            <a:avLst/>
          </a:prstGeom>
          <a:ln w="28575">
            <a:solidFill>
              <a:srgbClr val="000000"/>
            </a:solidFill>
            <a:tailEnd type="triangle"/>
          </a:ln>
        </p:spPr>
        <p:txBody>
          <a:bodyPr lIns="51813" tIns="51814" rIns="51813" bIns="51814"/>
          <a:lstStyle/>
          <a:p>
            <a:endParaRPr/>
          </a:p>
        </p:txBody>
      </p:sp>
      <p:sp>
        <p:nvSpPr>
          <p:cNvPr id="183" name="Shape 183"/>
          <p:cNvSpPr/>
          <p:nvPr/>
        </p:nvSpPr>
        <p:spPr>
          <a:xfrm flipH="1" flipV="1">
            <a:off x="7382531" y="4854894"/>
            <a:ext cx="612069" cy="423838"/>
          </a:xfrm>
          <a:prstGeom prst="line">
            <a:avLst/>
          </a:prstGeom>
          <a:ln w="28575">
            <a:solidFill>
              <a:srgbClr val="000000"/>
            </a:solidFill>
            <a:tailEnd type="triangle"/>
          </a:ln>
        </p:spPr>
        <p:txBody>
          <a:bodyPr lIns="51813" tIns="51814" rIns="51813" bIns="51814"/>
          <a:lstStyle/>
          <a:p>
            <a:endParaRPr/>
          </a:p>
        </p:txBody>
      </p:sp>
      <p:sp>
        <p:nvSpPr>
          <p:cNvPr id="11" name="Shape 171"/>
          <p:cNvSpPr>
            <a:spLocks noGrp="1"/>
          </p:cNvSpPr>
          <p:nvPr>
            <p:ph type="title"/>
          </p:nvPr>
        </p:nvSpPr>
        <p:spPr>
          <a:xfrm>
            <a:off x="343747" y="155490"/>
            <a:ext cx="9053140" cy="721180"/>
          </a:xfrm>
          <a:prstGeom prst="rect">
            <a:avLst/>
          </a:prstGeom>
        </p:spPr>
        <p:txBody>
          <a:bodyPr/>
          <a:lstStyle/>
          <a:p>
            <a:pPr defTabSz="953385">
              <a:defRPr sz="2576"/>
            </a:pPr>
            <a:r>
              <a:rPr lang="x-none" dirty="0" smtClean="0"/>
              <a:t>Impact of News Story</a:t>
            </a:r>
            <a:endParaRPr dirty="0"/>
          </a:p>
        </p:txBody>
      </p:sp>
    </p:spTree>
    <p:extLst>
      <p:ext uri="{BB962C8B-B14F-4D97-AF65-F5344CB8AC3E}">
        <p14:creationId xmlns:p14="http://schemas.microsoft.com/office/powerpoint/2010/main" val="16311589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sldNum" sz="quarter" idx="2"/>
          </p:nvPr>
        </p:nvSpPr>
        <p:spPr>
          <a:xfrm>
            <a:off x="4736113" y="6122789"/>
            <a:ext cx="234837" cy="23740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129</a:t>
            </a:fld>
            <a:endParaRPr/>
          </a:p>
        </p:txBody>
      </p:sp>
      <p:pic>
        <p:nvPicPr>
          <p:cNvPr id="186" name="image7.png"/>
          <p:cNvPicPr>
            <a:picLocks noChangeAspect="1"/>
          </p:cNvPicPr>
          <p:nvPr/>
        </p:nvPicPr>
        <p:blipFill>
          <a:blip r:embed="rId2">
            <a:extLst/>
          </a:blip>
          <a:stretch>
            <a:fillRect/>
          </a:stretch>
        </p:blipFill>
        <p:spPr>
          <a:xfrm>
            <a:off x="1573708" y="1606318"/>
            <a:ext cx="6568084" cy="3646312"/>
          </a:xfrm>
          <a:prstGeom prst="rect">
            <a:avLst/>
          </a:prstGeom>
          <a:ln w="12700">
            <a:miter lim="400000"/>
          </a:ln>
        </p:spPr>
      </p:pic>
      <p:sp>
        <p:nvSpPr>
          <p:cNvPr id="187" name="Shape 187"/>
          <p:cNvSpPr/>
          <p:nvPr/>
        </p:nvSpPr>
        <p:spPr>
          <a:xfrm>
            <a:off x="342954" y="3057146"/>
            <a:ext cx="1301439"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#views</a:t>
            </a:r>
          </a:p>
        </p:txBody>
      </p:sp>
      <p:sp>
        <p:nvSpPr>
          <p:cNvPr id="188" name="Shape 188"/>
          <p:cNvSpPr/>
          <p:nvPr/>
        </p:nvSpPr>
        <p:spPr>
          <a:xfrm>
            <a:off x="343747" y="170639"/>
            <a:ext cx="9053140" cy="690881"/>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nchor="ctr">
            <a:normAutofit/>
          </a:bodyPr>
          <a:lstStyle>
            <a:lvl1pPr algn="ctr">
              <a:defRPr sz="3100">
                <a:latin typeface="Cambria"/>
                <a:ea typeface="Cambria"/>
                <a:cs typeface="Cambria"/>
                <a:sym typeface="Cambria"/>
              </a:defRPr>
            </a:lvl1pPr>
          </a:lstStyle>
          <a:p>
            <a:r>
              <a:t>Impact of a News Story</a:t>
            </a:r>
          </a:p>
        </p:txBody>
      </p:sp>
      <p:sp>
        <p:nvSpPr>
          <p:cNvPr id="189" name="Shape 189"/>
          <p:cNvSpPr/>
          <p:nvPr/>
        </p:nvSpPr>
        <p:spPr>
          <a:xfrm>
            <a:off x="8071108" y="4393166"/>
            <a:ext cx="1021888"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Time</a:t>
            </a:r>
          </a:p>
        </p:txBody>
      </p:sp>
      <p:sp>
        <p:nvSpPr>
          <p:cNvPr id="190" name="Shape 190"/>
          <p:cNvSpPr/>
          <p:nvPr/>
        </p:nvSpPr>
        <p:spPr>
          <a:xfrm>
            <a:off x="7705147" y="5142712"/>
            <a:ext cx="1054538"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defRPr sz="2800" b="1"/>
            </a:pPr>
            <a:r>
              <a:t>t</a:t>
            </a:r>
            <a:r>
              <a:rPr baseline="-25000"/>
              <a:t>death</a:t>
            </a:r>
          </a:p>
        </p:txBody>
      </p:sp>
      <p:sp>
        <p:nvSpPr>
          <p:cNvPr id="191" name="Shape 191"/>
          <p:cNvSpPr/>
          <p:nvPr/>
        </p:nvSpPr>
        <p:spPr>
          <a:xfrm>
            <a:off x="995263" y="5158812"/>
            <a:ext cx="993817"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defRPr sz="2800" b="1"/>
            </a:pPr>
            <a:r>
              <a:t>t</a:t>
            </a:r>
            <a:r>
              <a:rPr baseline="-25000"/>
              <a:t>birth</a:t>
            </a:r>
          </a:p>
        </p:txBody>
      </p:sp>
      <p:sp>
        <p:nvSpPr>
          <p:cNvPr id="192" name="Shape 192"/>
          <p:cNvSpPr/>
          <p:nvPr/>
        </p:nvSpPr>
        <p:spPr>
          <a:xfrm flipV="1">
            <a:off x="1492170" y="4825340"/>
            <a:ext cx="228721" cy="453390"/>
          </a:xfrm>
          <a:prstGeom prst="line">
            <a:avLst/>
          </a:prstGeom>
          <a:ln w="28575">
            <a:solidFill>
              <a:srgbClr val="000000"/>
            </a:solidFill>
            <a:tailEnd type="triangle"/>
          </a:ln>
        </p:spPr>
        <p:txBody>
          <a:bodyPr lIns="51813" tIns="51814" rIns="51813" bIns="51814"/>
          <a:lstStyle/>
          <a:p>
            <a:endParaRPr/>
          </a:p>
        </p:txBody>
      </p:sp>
      <p:sp>
        <p:nvSpPr>
          <p:cNvPr id="193" name="Shape 193"/>
          <p:cNvSpPr/>
          <p:nvPr/>
        </p:nvSpPr>
        <p:spPr>
          <a:xfrm flipH="1" flipV="1">
            <a:off x="7382531" y="4854894"/>
            <a:ext cx="612069" cy="423838"/>
          </a:xfrm>
          <a:prstGeom prst="line">
            <a:avLst/>
          </a:prstGeom>
          <a:ln w="28575">
            <a:solidFill>
              <a:srgbClr val="000000"/>
            </a:solidFill>
            <a:tailEnd type="triangle"/>
          </a:ln>
        </p:spPr>
        <p:txBody>
          <a:bodyPr lIns="51813" tIns="51814" rIns="51813" bIns="51814"/>
          <a:lstStyle/>
          <a:p>
            <a:endParaRPr/>
          </a:p>
        </p:txBody>
      </p:sp>
      <p:sp>
        <p:nvSpPr>
          <p:cNvPr id="194" name="Shape 194"/>
          <p:cNvSpPr/>
          <p:nvPr/>
        </p:nvSpPr>
        <p:spPr>
          <a:xfrm rot="5400000">
            <a:off x="4097188" y="2570903"/>
            <a:ext cx="909058" cy="55086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12"/>
                  <a:pt x="10800" y="251"/>
                </a:cubicBezTo>
                <a:lnTo>
                  <a:pt x="10800" y="10593"/>
                </a:lnTo>
                <a:cubicBezTo>
                  <a:pt x="10800" y="10731"/>
                  <a:pt x="15635" y="10843"/>
                  <a:pt x="21600" y="10843"/>
                </a:cubicBezTo>
                <a:cubicBezTo>
                  <a:pt x="15635" y="10843"/>
                  <a:pt x="10800" y="10955"/>
                  <a:pt x="10800" y="11094"/>
                </a:cubicBezTo>
                <a:lnTo>
                  <a:pt x="10800" y="21349"/>
                </a:lnTo>
                <a:cubicBezTo>
                  <a:pt x="10800" y="21488"/>
                  <a:pt x="5965" y="21600"/>
                  <a:pt x="0" y="21600"/>
                </a:cubicBezTo>
              </a:path>
            </a:pathLst>
          </a:custGeom>
          <a:ln w="28575">
            <a:solidFill>
              <a:srgbClr val="000000"/>
            </a:solidFill>
          </a:ln>
        </p:spPr>
        <p:txBody>
          <a:bodyPr lIns="51813" tIns="51814" rIns="51813" bIns="51814" anchor="ctr"/>
          <a:lstStyle/>
          <a:p>
            <a:pPr algn="ctr"/>
            <a:endParaRPr/>
          </a:p>
        </p:txBody>
      </p:sp>
      <p:sp>
        <p:nvSpPr>
          <p:cNvPr id="195" name="Shape 195"/>
          <p:cNvSpPr/>
          <p:nvPr/>
        </p:nvSpPr>
        <p:spPr>
          <a:xfrm>
            <a:off x="3896722" y="5686771"/>
            <a:ext cx="1726115"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Lifetime</a:t>
            </a:r>
          </a:p>
        </p:txBody>
      </p:sp>
      <p:sp>
        <p:nvSpPr>
          <p:cNvPr id="13" name="Shape 171"/>
          <p:cNvSpPr>
            <a:spLocks noGrp="1"/>
          </p:cNvSpPr>
          <p:nvPr>
            <p:ph type="title"/>
          </p:nvPr>
        </p:nvSpPr>
        <p:spPr>
          <a:xfrm>
            <a:off x="343747" y="155490"/>
            <a:ext cx="9053140" cy="721180"/>
          </a:xfrm>
          <a:prstGeom prst="rect">
            <a:avLst/>
          </a:prstGeom>
        </p:spPr>
        <p:txBody>
          <a:bodyPr/>
          <a:lstStyle/>
          <a:p>
            <a:pPr defTabSz="953385">
              <a:defRPr sz="2576"/>
            </a:pPr>
            <a:r>
              <a:rPr lang="x-none" dirty="0" smtClean="0"/>
              <a:t>Impact of News Story</a:t>
            </a:r>
            <a:endParaRPr dirty="0"/>
          </a:p>
        </p:txBody>
      </p:sp>
    </p:spTree>
    <p:extLst>
      <p:ext uri="{BB962C8B-B14F-4D97-AF65-F5344CB8AC3E}">
        <p14:creationId xmlns:p14="http://schemas.microsoft.com/office/powerpoint/2010/main" val="42320985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lvl1pPr>
              <a:defRPr sz="4000"/>
            </a:lvl1pPr>
          </a:lstStyle>
          <a:p>
            <a:r>
              <a:t>High-level Question</a:t>
            </a:r>
          </a:p>
        </p:txBody>
      </p:sp>
      <p:sp>
        <p:nvSpPr>
          <p:cNvPr id="97" name="Shape 97"/>
          <p:cNvSpPr>
            <a:spLocks noGrp="1"/>
          </p:cNvSpPr>
          <p:nvPr>
            <p:ph type="body" sz="half" idx="1"/>
          </p:nvPr>
        </p:nvSpPr>
        <p:spPr>
          <a:xfrm>
            <a:off x="879016" y="2145030"/>
            <a:ext cx="7957468" cy="2186940"/>
          </a:xfrm>
          <a:prstGeom prst="rect">
            <a:avLst/>
          </a:prstGeom>
        </p:spPr>
        <p:txBody>
          <a:bodyPr anchor="ctr"/>
          <a:lstStyle/>
          <a:p>
            <a:pPr indent="850900" algn="ctr">
              <a:spcBef>
                <a:spcPts val="700"/>
              </a:spcBef>
              <a:defRPr sz="3200"/>
            </a:pPr>
            <a:r>
              <a:t>Do the different types of </a:t>
            </a:r>
            <a:r>
              <a:rPr>
                <a:solidFill>
                  <a:srgbClr val="FF0000"/>
                </a:solidFill>
              </a:rPr>
              <a:t>recommendations </a:t>
            </a:r>
            <a:r>
              <a:t>introduce </a:t>
            </a:r>
          </a:p>
          <a:p>
            <a:pPr indent="850900" algn="ctr">
              <a:spcBef>
                <a:spcPts val="700"/>
              </a:spcBef>
              <a:defRPr sz="3200"/>
            </a:pPr>
            <a:r>
              <a:t>different types of </a:t>
            </a:r>
            <a:r>
              <a:rPr>
                <a:solidFill>
                  <a:srgbClr val="FF0000"/>
                </a:solidFill>
              </a:rPr>
              <a:t>coverage biases</a:t>
            </a:r>
            <a: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sldNum" sz="quarter" idx="2"/>
          </p:nvPr>
        </p:nvSpPr>
        <p:spPr>
          <a:xfrm>
            <a:off x="4742525" y="6122789"/>
            <a:ext cx="222013" cy="23740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130</a:t>
            </a:fld>
            <a:endParaRPr/>
          </a:p>
        </p:txBody>
      </p:sp>
      <p:pic>
        <p:nvPicPr>
          <p:cNvPr id="198" name="image7.png"/>
          <p:cNvPicPr>
            <a:picLocks noChangeAspect="1"/>
          </p:cNvPicPr>
          <p:nvPr/>
        </p:nvPicPr>
        <p:blipFill>
          <a:blip r:embed="rId2">
            <a:extLst/>
          </a:blip>
          <a:stretch>
            <a:fillRect/>
          </a:stretch>
        </p:blipFill>
        <p:spPr>
          <a:xfrm>
            <a:off x="1573708" y="1606318"/>
            <a:ext cx="6568084" cy="3646312"/>
          </a:xfrm>
          <a:prstGeom prst="rect">
            <a:avLst/>
          </a:prstGeom>
          <a:ln w="12700">
            <a:miter lim="400000"/>
          </a:ln>
        </p:spPr>
      </p:pic>
      <p:sp>
        <p:nvSpPr>
          <p:cNvPr id="199" name="Shape 199"/>
          <p:cNvSpPr/>
          <p:nvPr/>
        </p:nvSpPr>
        <p:spPr>
          <a:xfrm>
            <a:off x="342954" y="3057146"/>
            <a:ext cx="1301439"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#views</a:t>
            </a:r>
          </a:p>
        </p:txBody>
      </p:sp>
      <p:sp>
        <p:nvSpPr>
          <p:cNvPr id="201" name="Shape 201"/>
          <p:cNvSpPr/>
          <p:nvPr/>
        </p:nvSpPr>
        <p:spPr>
          <a:xfrm>
            <a:off x="8071108" y="4393166"/>
            <a:ext cx="1021888"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Time</a:t>
            </a:r>
          </a:p>
        </p:txBody>
      </p:sp>
      <p:sp>
        <p:nvSpPr>
          <p:cNvPr id="202" name="Shape 202"/>
          <p:cNvSpPr/>
          <p:nvPr/>
        </p:nvSpPr>
        <p:spPr>
          <a:xfrm>
            <a:off x="7705147" y="5142712"/>
            <a:ext cx="1054538"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defRPr sz="2800" b="1"/>
            </a:pPr>
            <a:r>
              <a:t>t</a:t>
            </a:r>
            <a:r>
              <a:rPr baseline="-25000"/>
              <a:t>death</a:t>
            </a:r>
          </a:p>
        </p:txBody>
      </p:sp>
      <p:sp>
        <p:nvSpPr>
          <p:cNvPr id="203" name="Shape 203"/>
          <p:cNvSpPr/>
          <p:nvPr/>
        </p:nvSpPr>
        <p:spPr>
          <a:xfrm>
            <a:off x="995263" y="5158812"/>
            <a:ext cx="993817"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defRPr sz="2800" b="1"/>
            </a:pPr>
            <a:r>
              <a:t>t</a:t>
            </a:r>
            <a:r>
              <a:rPr baseline="-25000"/>
              <a:t>birth</a:t>
            </a:r>
          </a:p>
        </p:txBody>
      </p:sp>
      <p:sp>
        <p:nvSpPr>
          <p:cNvPr id="204" name="Shape 204"/>
          <p:cNvSpPr/>
          <p:nvPr/>
        </p:nvSpPr>
        <p:spPr>
          <a:xfrm flipV="1">
            <a:off x="1492170" y="4825340"/>
            <a:ext cx="228721" cy="453390"/>
          </a:xfrm>
          <a:prstGeom prst="line">
            <a:avLst/>
          </a:prstGeom>
          <a:ln w="28575">
            <a:solidFill>
              <a:srgbClr val="000000"/>
            </a:solidFill>
            <a:tailEnd type="triangle"/>
          </a:ln>
        </p:spPr>
        <p:txBody>
          <a:bodyPr lIns="51813" tIns="51814" rIns="51813" bIns="51814"/>
          <a:lstStyle/>
          <a:p>
            <a:endParaRPr/>
          </a:p>
        </p:txBody>
      </p:sp>
      <p:sp>
        <p:nvSpPr>
          <p:cNvPr id="205" name="Shape 205"/>
          <p:cNvSpPr/>
          <p:nvPr/>
        </p:nvSpPr>
        <p:spPr>
          <a:xfrm flipH="1" flipV="1">
            <a:off x="7382531" y="4854894"/>
            <a:ext cx="612069" cy="423838"/>
          </a:xfrm>
          <a:prstGeom prst="line">
            <a:avLst/>
          </a:prstGeom>
          <a:ln w="28575">
            <a:solidFill>
              <a:srgbClr val="000000"/>
            </a:solidFill>
            <a:tailEnd type="triangle"/>
          </a:ln>
        </p:spPr>
        <p:txBody>
          <a:bodyPr lIns="51813" tIns="51814" rIns="51813" bIns="51814"/>
          <a:lstStyle/>
          <a:p>
            <a:endParaRPr/>
          </a:p>
        </p:txBody>
      </p:sp>
      <p:sp>
        <p:nvSpPr>
          <p:cNvPr id="206" name="Shape 206"/>
          <p:cNvSpPr/>
          <p:nvPr/>
        </p:nvSpPr>
        <p:spPr>
          <a:xfrm rot="5400000">
            <a:off x="4097188" y="2570903"/>
            <a:ext cx="909058" cy="55086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12"/>
                  <a:pt x="10800" y="251"/>
                </a:cubicBezTo>
                <a:lnTo>
                  <a:pt x="10800" y="10593"/>
                </a:lnTo>
                <a:cubicBezTo>
                  <a:pt x="10800" y="10731"/>
                  <a:pt x="15635" y="10843"/>
                  <a:pt x="21600" y="10843"/>
                </a:cubicBezTo>
                <a:cubicBezTo>
                  <a:pt x="15635" y="10843"/>
                  <a:pt x="10800" y="10955"/>
                  <a:pt x="10800" y="11094"/>
                </a:cubicBezTo>
                <a:lnTo>
                  <a:pt x="10800" y="21349"/>
                </a:lnTo>
                <a:cubicBezTo>
                  <a:pt x="10800" y="21488"/>
                  <a:pt x="5965" y="21600"/>
                  <a:pt x="0" y="21600"/>
                </a:cubicBezTo>
              </a:path>
            </a:pathLst>
          </a:custGeom>
          <a:ln w="28575">
            <a:solidFill>
              <a:srgbClr val="000000"/>
            </a:solidFill>
          </a:ln>
        </p:spPr>
        <p:txBody>
          <a:bodyPr lIns="51813" tIns="51814" rIns="51813" bIns="51814" anchor="ctr"/>
          <a:lstStyle/>
          <a:p>
            <a:pPr algn="ctr"/>
            <a:endParaRPr/>
          </a:p>
        </p:txBody>
      </p:sp>
      <p:sp>
        <p:nvSpPr>
          <p:cNvPr id="207" name="Shape 207"/>
          <p:cNvSpPr/>
          <p:nvPr/>
        </p:nvSpPr>
        <p:spPr>
          <a:xfrm>
            <a:off x="3896722" y="5686771"/>
            <a:ext cx="1726115"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Lifetime</a:t>
            </a:r>
          </a:p>
        </p:txBody>
      </p:sp>
      <p:sp>
        <p:nvSpPr>
          <p:cNvPr id="208" name="Shape 208"/>
          <p:cNvSpPr/>
          <p:nvPr/>
        </p:nvSpPr>
        <p:spPr>
          <a:xfrm flipH="1">
            <a:off x="5546326" y="2483539"/>
            <a:ext cx="1530171" cy="1117668"/>
          </a:xfrm>
          <a:prstGeom prst="line">
            <a:avLst/>
          </a:prstGeom>
          <a:ln w="28575">
            <a:solidFill>
              <a:srgbClr val="000000"/>
            </a:solidFill>
            <a:tailEnd type="triangle"/>
          </a:ln>
        </p:spPr>
        <p:txBody>
          <a:bodyPr lIns="51813" tIns="51814" rIns="51813" bIns="51814"/>
          <a:lstStyle/>
          <a:p>
            <a:endParaRPr/>
          </a:p>
        </p:txBody>
      </p:sp>
      <p:sp>
        <p:nvSpPr>
          <p:cNvPr id="209" name="Shape 209"/>
          <p:cNvSpPr/>
          <p:nvPr/>
        </p:nvSpPr>
        <p:spPr>
          <a:xfrm>
            <a:off x="6417558" y="1509400"/>
            <a:ext cx="2792561" cy="1258802"/>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lgn="ctr">
              <a:defRPr sz="2500" b="1"/>
            </a:pPr>
            <a:r>
              <a:t>#views received in lifetime</a:t>
            </a:r>
          </a:p>
          <a:p>
            <a:pPr algn="ctr">
              <a:defRPr sz="2500" b="1"/>
            </a:pPr>
            <a:r>
              <a:rPr>
                <a:solidFill>
                  <a:srgbClr val="C00000"/>
                </a:solidFill>
              </a:rPr>
              <a:t>(Relevancy)</a:t>
            </a:r>
          </a:p>
        </p:txBody>
      </p:sp>
      <p:sp>
        <p:nvSpPr>
          <p:cNvPr id="15" name="Shape 171"/>
          <p:cNvSpPr>
            <a:spLocks noGrp="1"/>
          </p:cNvSpPr>
          <p:nvPr>
            <p:ph type="title"/>
          </p:nvPr>
        </p:nvSpPr>
        <p:spPr>
          <a:xfrm>
            <a:off x="343747" y="155490"/>
            <a:ext cx="9053140" cy="721180"/>
          </a:xfrm>
          <a:prstGeom prst="rect">
            <a:avLst/>
          </a:prstGeom>
        </p:spPr>
        <p:txBody>
          <a:bodyPr/>
          <a:lstStyle/>
          <a:p>
            <a:pPr defTabSz="953385">
              <a:defRPr sz="2576"/>
            </a:pPr>
            <a:r>
              <a:rPr lang="x-none" dirty="0" smtClean="0"/>
              <a:t>Impact of News Story</a:t>
            </a:r>
            <a:endParaRPr dirty="0"/>
          </a:p>
        </p:txBody>
      </p:sp>
    </p:spTree>
    <p:extLst>
      <p:ext uri="{BB962C8B-B14F-4D97-AF65-F5344CB8AC3E}">
        <p14:creationId xmlns:p14="http://schemas.microsoft.com/office/powerpoint/2010/main" val="39032154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xfrm>
            <a:off x="343747" y="155490"/>
            <a:ext cx="9053140" cy="721180"/>
          </a:xfrm>
          <a:prstGeom prst="rect">
            <a:avLst/>
          </a:prstGeom>
        </p:spPr>
        <p:txBody>
          <a:bodyPr/>
          <a:lstStyle>
            <a:lvl1pPr defTabSz="841247">
              <a:defRPr sz="2576"/>
            </a:lvl1pPr>
          </a:lstStyle>
          <a:p>
            <a:r>
              <a:t>Recency-Relevancy Trade-off</a:t>
            </a:r>
          </a:p>
        </p:txBody>
      </p:sp>
      <p:sp>
        <p:nvSpPr>
          <p:cNvPr id="212" name="Shape 212"/>
          <p:cNvSpPr>
            <a:spLocks noGrp="1"/>
          </p:cNvSpPr>
          <p:nvPr>
            <p:ph type="body" idx="1"/>
          </p:nvPr>
        </p:nvSpPr>
        <p:spPr>
          <a:xfrm>
            <a:off x="331180" y="1062262"/>
            <a:ext cx="9053140" cy="4691142"/>
          </a:xfrm>
          <a:prstGeom prst="rect">
            <a:avLst/>
          </a:prstGeom>
        </p:spPr>
        <p:txBody>
          <a:bodyPr/>
          <a:lstStyle>
            <a:lvl1pPr>
              <a:defRPr>
                <a:solidFill>
                  <a:srgbClr val="C00000"/>
                </a:solidFill>
              </a:defRPr>
            </a:lvl1pPr>
          </a:lstStyle>
          <a:p>
            <a:r>
              <a:t>Ideally, most relevant stories should be recommended soon after their publication.</a:t>
            </a:r>
          </a:p>
        </p:txBody>
      </p:sp>
      <p:sp>
        <p:nvSpPr>
          <p:cNvPr id="213" name="Shape 213"/>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131</a:t>
            </a:fld>
            <a:endParaRPr/>
          </a:p>
        </p:txBody>
      </p:sp>
    </p:spTree>
    <p:extLst>
      <p:ext uri="{BB962C8B-B14F-4D97-AF65-F5344CB8AC3E}">
        <p14:creationId xmlns:p14="http://schemas.microsoft.com/office/powerpoint/2010/main" val="25924437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title"/>
          </p:nvPr>
        </p:nvSpPr>
        <p:spPr>
          <a:xfrm>
            <a:off x="343747" y="155490"/>
            <a:ext cx="9053140" cy="721180"/>
          </a:xfrm>
          <a:prstGeom prst="rect">
            <a:avLst/>
          </a:prstGeom>
        </p:spPr>
        <p:txBody>
          <a:bodyPr/>
          <a:lstStyle>
            <a:lvl1pPr defTabSz="841247">
              <a:defRPr sz="2576"/>
            </a:lvl1pPr>
          </a:lstStyle>
          <a:p>
            <a:r>
              <a:t>Recency-Relevancy Trade-off</a:t>
            </a:r>
          </a:p>
        </p:txBody>
      </p:sp>
      <p:sp>
        <p:nvSpPr>
          <p:cNvPr id="216" name="Shape 216"/>
          <p:cNvSpPr>
            <a:spLocks noGrp="1"/>
          </p:cNvSpPr>
          <p:nvPr>
            <p:ph type="body" idx="1"/>
          </p:nvPr>
        </p:nvSpPr>
        <p:spPr>
          <a:xfrm>
            <a:off x="331180" y="1062262"/>
            <a:ext cx="9053140" cy="4691142"/>
          </a:xfrm>
          <a:prstGeom prst="rect">
            <a:avLst/>
          </a:prstGeom>
        </p:spPr>
        <p:txBody>
          <a:bodyPr/>
          <a:lstStyle/>
          <a:p>
            <a:pPr>
              <a:defRPr>
                <a:solidFill>
                  <a:srgbClr val="C00000"/>
                </a:solidFill>
              </a:defRPr>
            </a:pPr>
            <a:r>
              <a:t>Ideally, most relevant stories should be recommended soon after their publication.</a:t>
            </a:r>
          </a:p>
          <a:p>
            <a:endParaRPr/>
          </a:p>
          <a:p>
            <a:r>
              <a:t>Hard to assess a story’s impact right after its publication.</a:t>
            </a:r>
          </a:p>
          <a:p>
            <a:r>
              <a:t>Impact becomes evident as the story ages.</a:t>
            </a:r>
          </a:p>
        </p:txBody>
      </p:sp>
      <p:sp>
        <p:nvSpPr>
          <p:cNvPr id="217" name="Shape 217"/>
          <p:cNvSpPr/>
          <p:nvPr/>
        </p:nvSpPr>
        <p:spPr>
          <a:xfrm>
            <a:off x="4934259" y="3601206"/>
            <a:ext cx="1" cy="2152196"/>
          </a:xfrm>
          <a:prstGeom prst="line">
            <a:avLst/>
          </a:prstGeom>
          <a:ln w="28575">
            <a:solidFill>
              <a:srgbClr val="002060"/>
            </a:solidFill>
            <a:miter lim="400000"/>
            <a:headEnd type="arrow"/>
          </a:ln>
        </p:spPr>
        <p:txBody>
          <a:bodyPr lIns="51813" tIns="51814" rIns="51813" bIns="51814"/>
          <a:lstStyle/>
          <a:p>
            <a:endParaRPr/>
          </a:p>
        </p:txBody>
      </p:sp>
      <p:sp>
        <p:nvSpPr>
          <p:cNvPr id="218" name="Shape 218"/>
          <p:cNvSpPr/>
          <p:nvPr/>
        </p:nvSpPr>
        <p:spPr>
          <a:xfrm>
            <a:off x="4934259" y="5753403"/>
            <a:ext cx="2754307" cy="1"/>
          </a:xfrm>
          <a:prstGeom prst="line">
            <a:avLst/>
          </a:prstGeom>
          <a:ln w="28575">
            <a:solidFill>
              <a:srgbClr val="002060"/>
            </a:solidFill>
            <a:tailEnd type="triangle"/>
          </a:ln>
        </p:spPr>
        <p:txBody>
          <a:bodyPr lIns="51813" tIns="51814" rIns="51813" bIns="51814"/>
          <a:lstStyle/>
          <a:p>
            <a:endParaRPr/>
          </a:p>
        </p:txBody>
      </p:sp>
      <p:sp>
        <p:nvSpPr>
          <p:cNvPr id="219" name="Shape 219"/>
          <p:cNvSpPr/>
          <p:nvPr/>
        </p:nvSpPr>
        <p:spPr>
          <a:xfrm>
            <a:off x="4935391" y="3804113"/>
            <a:ext cx="2390669" cy="19277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414" y="20501"/>
                  <a:pt x="8827" y="19401"/>
                  <a:pt x="12427" y="15801"/>
                </a:cubicBezTo>
                <a:cubicBezTo>
                  <a:pt x="16027" y="12201"/>
                  <a:pt x="18814" y="6101"/>
                  <a:pt x="21600" y="0"/>
                </a:cubicBezTo>
              </a:path>
            </a:pathLst>
          </a:custGeom>
          <a:ln w="38100">
            <a:solidFill>
              <a:srgbClr val="00B0F0"/>
            </a:solidFill>
          </a:ln>
        </p:spPr>
        <p:txBody>
          <a:bodyPr lIns="51813" tIns="51814" rIns="51813" bIns="51814" anchor="ctr"/>
          <a:lstStyle/>
          <a:p>
            <a:pPr algn="ctr"/>
            <a:endParaRPr/>
          </a:p>
        </p:txBody>
      </p:sp>
      <p:sp>
        <p:nvSpPr>
          <p:cNvPr id="220" name="Shape 220"/>
          <p:cNvSpPr/>
          <p:nvPr/>
        </p:nvSpPr>
        <p:spPr>
          <a:xfrm>
            <a:off x="5928867" y="5686771"/>
            <a:ext cx="754155"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a:lvl1pPr>
          </a:lstStyle>
          <a:p>
            <a:r>
              <a:t>Time</a:t>
            </a:r>
          </a:p>
        </p:txBody>
      </p:sp>
      <p:sp>
        <p:nvSpPr>
          <p:cNvPr id="221" name="Shape 221"/>
          <p:cNvSpPr/>
          <p:nvPr/>
        </p:nvSpPr>
        <p:spPr>
          <a:xfrm flipH="1" flipV="1">
            <a:off x="7229514" y="4145268"/>
            <a:ext cx="688578" cy="362708"/>
          </a:xfrm>
          <a:prstGeom prst="line">
            <a:avLst/>
          </a:prstGeom>
          <a:ln w="28575">
            <a:solidFill>
              <a:srgbClr val="4A7EBB"/>
            </a:solidFill>
            <a:tailEnd type="triangle"/>
          </a:ln>
        </p:spPr>
        <p:txBody>
          <a:bodyPr lIns="51813" tIns="51814" rIns="51813" bIns="51814"/>
          <a:lstStyle/>
          <a:p>
            <a:endParaRPr/>
          </a:p>
        </p:txBody>
      </p:sp>
      <p:sp>
        <p:nvSpPr>
          <p:cNvPr id="222" name="Shape 222"/>
          <p:cNvSpPr/>
          <p:nvPr/>
        </p:nvSpPr>
        <p:spPr>
          <a:xfrm>
            <a:off x="7933446" y="4178540"/>
            <a:ext cx="1514816" cy="658638"/>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1800">
                <a:solidFill>
                  <a:srgbClr val="00B0F0"/>
                </a:solidFill>
              </a:defRPr>
            </a:lvl1pPr>
          </a:lstStyle>
          <a:p>
            <a:r>
              <a:t>Confidence about impact</a:t>
            </a:r>
          </a:p>
        </p:txBody>
      </p:sp>
      <p:sp>
        <p:nvSpPr>
          <p:cNvPr id="223" name="Shape 223"/>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132</a:t>
            </a:fld>
            <a:endParaRPr/>
          </a:p>
        </p:txBody>
      </p:sp>
    </p:spTree>
    <p:extLst>
      <p:ext uri="{BB962C8B-B14F-4D97-AF65-F5344CB8AC3E}">
        <p14:creationId xmlns:p14="http://schemas.microsoft.com/office/powerpoint/2010/main" val="19141989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p:cNvSpPr>
          <p:nvPr>
            <p:ph type="title"/>
          </p:nvPr>
        </p:nvSpPr>
        <p:spPr>
          <a:xfrm>
            <a:off x="343747" y="155490"/>
            <a:ext cx="9053140" cy="721180"/>
          </a:xfrm>
          <a:prstGeom prst="rect">
            <a:avLst/>
          </a:prstGeom>
        </p:spPr>
        <p:txBody>
          <a:bodyPr/>
          <a:lstStyle>
            <a:lvl1pPr defTabSz="841247">
              <a:defRPr sz="2576"/>
            </a:lvl1pPr>
          </a:lstStyle>
          <a:p>
            <a:r>
              <a:t>Recency-Relevancy Trade-off</a:t>
            </a:r>
          </a:p>
        </p:txBody>
      </p:sp>
      <p:sp>
        <p:nvSpPr>
          <p:cNvPr id="226" name="Shape 226"/>
          <p:cNvSpPr>
            <a:spLocks noGrp="1"/>
          </p:cNvSpPr>
          <p:nvPr>
            <p:ph type="body" idx="1"/>
          </p:nvPr>
        </p:nvSpPr>
        <p:spPr>
          <a:xfrm>
            <a:off x="331180" y="1062262"/>
            <a:ext cx="9053140" cy="4691142"/>
          </a:xfrm>
          <a:prstGeom prst="rect">
            <a:avLst/>
          </a:prstGeom>
        </p:spPr>
        <p:txBody>
          <a:bodyPr/>
          <a:lstStyle/>
          <a:p>
            <a:pPr>
              <a:defRPr>
                <a:solidFill>
                  <a:srgbClr val="C00000"/>
                </a:solidFill>
              </a:defRPr>
            </a:pPr>
            <a:r>
              <a:t>Ideally, most relevant stories should be recommended soon after their publication.</a:t>
            </a:r>
          </a:p>
          <a:p>
            <a:endParaRPr/>
          </a:p>
          <a:p>
            <a:r>
              <a:t>Hard to assess a story’s impact right after its publication.</a:t>
            </a:r>
          </a:p>
          <a:p>
            <a:r>
              <a:t>Impact becomes evident as the story ages.</a:t>
            </a:r>
          </a:p>
        </p:txBody>
      </p:sp>
      <p:sp>
        <p:nvSpPr>
          <p:cNvPr id="227" name="Shape 227"/>
          <p:cNvSpPr/>
          <p:nvPr/>
        </p:nvSpPr>
        <p:spPr>
          <a:xfrm>
            <a:off x="4934259" y="3601206"/>
            <a:ext cx="1" cy="2152196"/>
          </a:xfrm>
          <a:prstGeom prst="line">
            <a:avLst/>
          </a:prstGeom>
          <a:ln w="28575">
            <a:solidFill>
              <a:srgbClr val="002060"/>
            </a:solidFill>
            <a:miter lim="400000"/>
            <a:headEnd type="arrow"/>
          </a:ln>
        </p:spPr>
        <p:txBody>
          <a:bodyPr lIns="51813" tIns="51814" rIns="51813" bIns="51814"/>
          <a:lstStyle/>
          <a:p>
            <a:endParaRPr/>
          </a:p>
        </p:txBody>
      </p:sp>
      <p:sp>
        <p:nvSpPr>
          <p:cNvPr id="228" name="Shape 228"/>
          <p:cNvSpPr/>
          <p:nvPr/>
        </p:nvSpPr>
        <p:spPr>
          <a:xfrm>
            <a:off x="4934259" y="5753403"/>
            <a:ext cx="2754307" cy="1"/>
          </a:xfrm>
          <a:prstGeom prst="line">
            <a:avLst/>
          </a:prstGeom>
          <a:ln w="28575">
            <a:solidFill>
              <a:srgbClr val="002060"/>
            </a:solidFill>
            <a:tailEnd type="triangle"/>
          </a:ln>
        </p:spPr>
        <p:txBody>
          <a:bodyPr lIns="51813" tIns="51814" rIns="51813" bIns="51814"/>
          <a:lstStyle/>
          <a:p>
            <a:endParaRPr/>
          </a:p>
        </p:txBody>
      </p:sp>
      <p:sp>
        <p:nvSpPr>
          <p:cNvPr id="229" name="Shape 229"/>
          <p:cNvSpPr/>
          <p:nvPr/>
        </p:nvSpPr>
        <p:spPr>
          <a:xfrm>
            <a:off x="4935391" y="3804113"/>
            <a:ext cx="2390669" cy="19277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414" y="20501"/>
                  <a:pt x="8827" y="19401"/>
                  <a:pt x="12427" y="15801"/>
                </a:cubicBezTo>
                <a:cubicBezTo>
                  <a:pt x="16027" y="12201"/>
                  <a:pt x="18814" y="6101"/>
                  <a:pt x="21600" y="0"/>
                </a:cubicBezTo>
              </a:path>
            </a:pathLst>
          </a:custGeom>
          <a:ln w="38100">
            <a:solidFill>
              <a:srgbClr val="00B0F0"/>
            </a:solidFill>
          </a:ln>
        </p:spPr>
        <p:txBody>
          <a:bodyPr lIns="51813" tIns="51814" rIns="51813" bIns="51814" anchor="ctr"/>
          <a:lstStyle/>
          <a:p>
            <a:pPr algn="ctr"/>
            <a:endParaRPr/>
          </a:p>
        </p:txBody>
      </p:sp>
      <p:sp>
        <p:nvSpPr>
          <p:cNvPr id="230" name="Shape 230"/>
          <p:cNvSpPr/>
          <p:nvPr/>
        </p:nvSpPr>
        <p:spPr>
          <a:xfrm>
            <a:off x="5928867" y="5686771"/>
            <a:ext cx="754155"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a:lvl1pPr>
          </a:lstStyle>
          <a:p>
            <a:r>
              <a:t>Time</a:t>
            </a:r>
          </a:p>
        </p:txBody>
      </p:sp>
      <p:sp>
        <p:nvSpPr>
          <p:cNvPr id="231" name="Shape 231"/>
          <p:cNvSpPr/>
          <p:nvPr/>
        </p:nvSpPr>
        <p:spPr>
          <a:xfrm flipH="1" flipV="1">
            <a:off x="7229514" y="4145268"/>
            <a:ext cx="688578" cy="362708"/>
          </a:xfrm>
          <a:prstGeom prst="line">
            <a:avLst/>
          </a:prstGeom>
          <a:ln w="28575">
            <a:solidFill>
              <a:srgbClr val="4A7EBB"/>
            </a:solidFill>
            <a:tailEnd type="triangle"/>
          </a:ln>
        </p:spPr>
        <p:txBody>
          <a:bodyPr lIns="51813" tIns="51814" rIns="51813" bIns="51814"/>
          <a:lstStyle/>
          <a:p>
            <a:endParaRPr/>
          </a:p>
        </p:txBody>
      </p:sp>
      <p:sp>
        <p:nvSpPr>
          <p:cNvPr id="232" name="Shape 232"/>
          <p:cNvSpPr/>
          <p:nvPr/>
        </p:nvSpPr>
        <p:spPr>
          <a:xfrm>
            <a:off x="7933446" y="4178540"/>
            <a:ext cx="1514816" cy="658638"/>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1800">
                <a:solidFill>
                  <a:srgbClr val="00B0F0"/>
                </a:solidFill>
              </a:defRPr>
            </a:lvl1pPr>
          </a:lstStyle>
          <a:p>
            <a:r>
              <a:t>Confidence about impact</a:t>
            </a:r>
          </a:p>
        </p:txBody>
      </p:sp>
      <p:sp>
        <p:nvSpPr>
          <p:cNvPr id="233" name="Shape 233"/>
          <p:cNvSpPr/>
          <p:nvPr/>
        </p:nvSpPr>
        <p:spPr>
          <a:xfrm rot="3913046">
            <a:off x="4802926" y="3908669"/>
            <a:ext cx="2833385" cy="16265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414" y="20501"/>
                  <a:pt x="8827" y="19401"/>
                  <a:pt x="12427" y="15801"/>
                </a:cubicBezTo>
                <a:cubicBezTo>
                  <a:pt x="16027" y="12201"/>
                  <a:pt x="18814" y="6101"/>
                  <a:pt x="21600" y="0"/>
                </a:cubicBezTo>
              </a:path>
            </a:pathLst>
          </a:custGeom>
          <a:ln w="38100">
            <a:solidFill>
              <a:srgbClr val="C00000"/>
            </a:solidFill>
          </a:ln>
        </p:spPr>
        <p:txBody>
          <a:bodyPr lIns="51813" tIns="51814" rIns="51813" bIns="51814" anchor="ctr"/>
          <a:lstStyle/>
          <a:p>
            <a:pPr algn="ctr"/>
            <a:endParaRPr/>
          </a:p>
        </p:txBody>
      </p:sp>
      <p:sp>
        <p:nvSpPr>
          <p:cNvPr id="234" name="Shape 234"/>
          <p:cNvSpPr/>
          <p:nvPr/>
        </p:nvSpPr>
        <p:spPr>
          <a:xfrm flipV="1">
            <a:off x="4169173" y="4507975"/>
            <a:ext cx="1071120" cy="725415"/>
          </a:xfrm>
          <a:prstGeom prst="line">
            <a:avLst/>
          </a:prstGeom>
          <a:ln w="28575">
            <a:solidFill>
              <a:srgbClr val="4A7EBB"/>
            </a:solidFill>
            <a:tailEnd type="triangle"/>
          </a:ln>
        </p:spPr>
        <p:txBody>
          <a:bodyPr lIns="51813" tIns="51814" rIns="51813" bIns="51814"/>
          <a:lstStyle/>
          <a:p>
            <a:endParaRPr/>
          </a:p>
        </p:txBody>
      </p:sp>
      <p:sp>
        <p:nvSpPr>
          <p:cNvPr id="235" name="Shape 235"/>
          <p:cNvSpPr/>
          <p:nvPr/>
        </p:nvSpPr>
        <p:spPr>
          <a:xfrm>
            <a:off x="3404089" y="5124353"/>
            <a:ext cx="1071120" cy="381639"/>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1800">
                <a:solidFill>
                  <a:srgbClr val="C00000"/>
                </a:solidFill>
              </a:defRPr>
            </a:lvl1pPr>
          </a:lstStyle>
          <a:p>
            <a:r>
              <a:t>Recency</a:t>
            </a:r>
          </a:p>
        </p:txBody>
      </p:sp>
      <p:sp>
        <p:nvSpPr>
          <p:cNvPr id="236" name="Shape 236"/>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133</a:t>
            </a:fld>
            <a:endParaRPr/>
          </a:p>
        </p:txBody>
      </p:sp>
    </p:spTree>
    <p:extLst>
      <p:ext uri="{BB962C8B-B14F-4D97-AF65-F5344CB8AC3E}">
        <p14:creationId xmlns:p14="http://schemas.microsoft.com/office/powerpoint/2010/main" val="39651721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ctrTitle"/>
          </p:nvPr>
        </p:nvSpPr>
        <p:spPr>
          <a:xfrm>
            <a:off x="726292" y="971581"/>
            <a:ext cx="8258176" cy="1388360"/>
          </a:xfrm>
          <a:prstGeom prst="rect">
            <a:avLst/>
          </a:prstGeom>
        </p:spPr>
        <p:txBody>
          <a:bodyPr/>
          <a:lstStyle>
            <a:lvl1pPr algn="l"/>
          </a:lstStyle>
          <a:p>
            <a:r>
              <a:t>Goal of this work:</a:t>
            </a:r>
          </a:p>
        </p:txBody>
      </p:sp>
      <p:sp>
        <p:nvSpPr>
          <p:cNvPr id="239" name="Shape 239"/>
          <p:cNvSpPr>
            <a:spLocks noGrp="1"/>
          </p:cNvSpPr>
          <p:nvPr>
            <p:ph type="subTitle" sz="half" idx="1"/>
          </p:nvPr>
        </p:nvSpPr>
        <p:spPr>
          <a:xfrm>
            <a:off x="1720901" y="2875792"/>
            <a:ext cx="7038783" cy="2266920"/>
          </a:xfrm>
          <a:prstGeom prst="rect">
            <a:avLst/>
          </a:prstGeom>
        </p:spPr>
        <p:txBody>
          <a:bodyPr/>
          <a:lstStyle/>
          <a:p>
            <a:pPr algn="r">
              <a:spcBef>
                <a:spcPts val="0"/>
              </a:spcBef>
              <a:defRPr sz="2800">
                <a:solidFill>
                  <a:srgbClr val="000000"/>
                </a:solidFill>
              </a:defRPr>
            </a:pPr>
            <a:r>
              <a:rPr dirty="0">
                <a:solidFill>
                  <a:srgbClr val="FF2600"/>
                </a:solidFill>
              </a:rPr>
              <a:t>Understand and optimize</a:t>
            </a:r>
            <a:r>
              <a:rPr dirty="0"/>
              <a:t> for the </a:t>
            </a:r>
            <a:r>
              <a:rPr dirty="0">
                <a:solidFill>
                  <a:srgbClr val="FF2600"/>
                </a:solidFill>
              </a:rPr>
              <a:t>recency-relevancy trade-off</a:t>
            </a:r>
            <a:r>
              <a:rPr dirty="0"/>
              <a:t> in non-personalized news </a:t>
            </a:r>
            <a:r>
              <a:rPr dirty="0" smtClean="0"/>
              <a:t>recommendations</a:t>
            </a:r>
            <a:r>
              <a:rPr lang="x-none" dirty="0" smtClean="0"/>
              <a:t> </a:t>
            </a:r>
            <a:r>
              <a:rPr lang="en-US" dirty="0" smtClean="0"/>
              <a:t>in </a:t>
            </a:r>
            <a:r>
              <a:rPr lang="en-US" dirty="0">
                <a:solidFill>
                  <a:srgbClr val="FF0000"/>
                </a:solidFill>
              </a:rPr>
              <a:t>online setting</a:t>
            </a:r>
            <a:r>
              <a:rPr dirty="0" smtClean="0"/>
              <a:t>.</a:t>
            </a:r>
            <a:endParaRPr dirty="0"/>
          </a:p>
        </p:txBody>
      </p:sp>
      <p:sp>
        <p:nvSpPr>
          <p:cNvPr id="240" name="Shape 240"/>
          <p:cNvSpPr>
            <a:spLocks noGrp="1"/>
          </p:cNvSpPr>
          <p:nvPr>
            <p:ph type="sldNum" sz="quarter" idx="2"/>
          </p:nvPr>
        </p:nvSpPr>
        <p:spPr>
          <a:xfrm>
            <a:off x="4742525" y="6122789"/>
            <a:ext cx="222013" cy="237402"/>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134</a:t>
            </a:fld>
            <a:endParaRPr/>
          </a:p>
        </p:txBody>
      </p:sp>
    </p:spTree>
    <p:extLst>
      <p:ext uri="{BB962C8B-B14F-4D97-AF65-F5344CB8AC3E}">
        <p14:creationId xmlns:p14="http://schemas.microsoft.com/office/powerpoint/2010/main" val="29843786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lvl1pPr defTabSz="905255">
              <a:defRPr sz="2772"/>
            </a:lvl1pPr>
          </a:lstStyle>
          <a:p>
            <a:r>
              <a:t>Categorizing Existing Recommendations</a:t>
            </a:r>
          </a:p>
        </p:txBody>
      </p:sp>
      <p:sp>
        <p:nvSpPr>
          <p:cNvPr id="246" name="Shape 246"/>
          <p:cNvSpPr>
            <a:spLocks noGrp="1"/>
          </p:cNvSpPr>
          <p:nvPr>
            <p:ph type="body" idx="1"/>
          </p:nvPr>
        </p:nvSpPr>
        <p:spPr>
          <a:xfrm>
            <a:off x="485775" y="971580"/>
            <a:ext cx="8743950" cy="4814241"/>
          </a:xfrm>
          <a:prstGeom prst="rect">
            <a:avLst/>
          </a:prstGeom>
        </p:spPr>
        <p:txBody>
          <a:bodyPr/>
          <a:lstStyle/>
          <a:p>
            <a:pPr marL="518145" indent="-518145">
              <a:buFontTx/>
              <a:buAutoNum type="arabicPeriod"/>
            </a:pPr>
            <a:endParaRPr/>
          </a:p>
          <a:p>
            <a:pPr marL="518145" indent="-518145">
              <a:buFontTx/>
              <a:buAutoNum type="arabicPeriod"/>
            </a:pPr>
            <a:r>
              <a:t>Latest Stories</a:t>
            </a:r>
          </a:p>
          <a:p>
            <a:pPr marL="518145" indent="-518145">
              <a:buFontTx/>
              <a:buAutoNum type="arabicPeriod"/>
            </a:pPr>
            <a:r>
              <a:t>Highest Recent-Impact Stories</a:t>
            </a:r>
          </a:p>
          <a:p>
            <a:pPr marL="518145" indent="-518145">
              <a:buFontTx/>
              <a:buAutoNum type="arabicPeriod"/>
            </a:pPr>
            <a:r>
              <a:t>Highest Rising-Impact Stories</a:t>
            </a:r>
          </a:p>
        </p:txBody>
      </p:sp>
      <p:sp>
        <p:nvSpPr>
          <p:cNvPr id="247" name="Shape 247"/>
          <p:cNvSpPr>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135</a:t>
            </a:fld>
            <a:endParaRPr/>
          </a:p>
        </p:txBody>
      </p:sp>
    </p:spTree>
    <p:extLst>
      <p:ext uri="{BB962C8B-B14F-4D97-AF65-F5344CB8AC3E}">
        <p14:creationId xmlns:p14="http://schemas.microsoft.com/office/powerpoint/2010/main" val="14778829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xfrm>
            <a:off x="343747" y="155490"/>
            <a:ext cx="9053140" cy="721180"/>
          </a:xfrm>
          <a:prstGeom prst="rect">
            <a:avLst/>
          </a:prstGeom>
        </p:spPr>
        <p:txBody>
          <a:bodyPr/>
          <a:lstStyle>
            <a:lvl1pPr defTabSz="841247">
              <a:defRPr sz="2576"/>
            </a:lvl1pPr>
          </a:lstStyle>
          <a:p>
            <a:r>
              <a:t>Latest Stories</a:t>
            </a:r>
          </a:p>
        </p:txBody>
      </p:sp>
      <p:sp>
        <p:nvSpPr>
          <p:cNvPr id="250" name="Shape 250"/>
          <p:cNvSpPr>
            <a:spLocks noGrp="1"/>
          </p:cNvSpPr>
          <p:nvPr>
            <p:ph type="body" idx="1"/>
          </p:nvPr>
        </p:nvSpPr>
        <p:spPr>
          <a:xfrm>
            <a:off x="331180" y="1062262"/>
            <a:ext cx="6209758" cy="4691142"/>
          </a:xfrm>
          <a:prstGeom prst="rect">
            <a:avLst/>
          </a:prstGeom>
        </p:spPr>
        <p:txBody>
          <a:bodyPr/>
          <a:lstStyle/>
          <a:p>
            <a:r>
              <a:t>Recommend stories most recently published.</a:t>
            </a:r>
          </a:p>
          <a:p>
            <a:endParaRPr/>
          </a:p>
          <a:p>
            <a:endParaRPr/>
          </a:p>
          <a:p>
            <a:r>
              <a:t>Maximizes recency but doesn’t take relevancy into account.</a:t>
            </a:r>
          </a:p>
        </p:txBody>
      </p:sp>
      <p:pic>
        <p:nvPicPr>
          <p:cNvPr id="251" name="image8.png" descr="Screen Shot 2017-03-22 at 8.25.03 PM.png"/>
          <p:cNvPicPr>
            <a:picLocks noChangeAspect="1"/>
          </p:cNvPicPr>
          <p:nvPr/>
        </p:nvPicPr>
        <p:blipFill>
          <a:blip r:embed="rId2">
            <a:extLst/>
          </a:blip>
          <a:stretch>
            <a:fillRect/>
          </a:stretch>
        </p:blipFill>
        <p:spPr>
          <a:xfrm>
            <a:off x="6693954" y="882392"/>
            <a:ext cx="2626721" cy="5468240"/>
          </a:xfrm>
          <a:prstGeom prst="rect">
            <a:avLst/>
          </a:prstGeom>
          <a:ln w="12700">
            <a:miter lim="400000"/>
          </a:ln>
        </p:spPr>
      </p:pic>
      <p:sp>
        <p:nvSpPr>
          <p:cNvPr id="252" name="Shape 252"/>
          <p:cNvSpPr>
            <a:spLocks noGrp="1"/>
          </p:cNvSpPr>
          <p:nvPr>
            <p:ph type="sldNum" sz="quarter" idx="4294967295"/>
          </p:nvPr>
        </p:nvSpPr>
        <p:spPr>
          <a:xfrm>
            <a:off x="9230892" y="5919549"/>
            <a:ext cx="350310"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136</a:t>
            </a:fld>
            <a:endParaRPr/>
          </a:p>
        </p:txBody>
      </p:sp>
      <p:sp>
        <p:nvSpPr>
          <p:cNvPr id="253" name="Shape 253"/>
          <p:cNvSpPr/>
          <p:nvPr/>
        </p:nvSpPr>
        <p:spPr>
          <a:xfrm>
            <a:off x="6698296" y="1351375"/>
            <a:ext cx="1048382" cy="689194"/>
          </a:xfrm>
          <a:prstGeom prst="ellipse">
            <a:avLst/>
          </a:prstGeom>
          <a:ln w="25400">
            <a:solidFill>
              <a:srgbClr val="8C3A38"/>
            </a:solidFill>
          </a:ln>
          <a:effectLst>
            <a:outerShdw blurRad="38100" dist="23000" dir="5400000" rotWithShape="0">
              <a:srgbClr val="000000">
                <a:alpha val="35000"/>
              </a:srgbClr>
            </a:outerShdw>
          </a:effectLst>
        </p:spPr>
        <p:txBody>
          <a:bodyPr lIns="51813" tIns="51814" rIns="51813" bIns="51814" anchor="ctr"/>
          <a:lstStyle/>
          <a:p>
            <a:pPr>
              <a:defRPr>
                <a:solidFill>
                  <a:srgbClr val="FFFFFF"/>
                </a:solidFill>
              </a:defRPr>
            </a:pPr>
            <a:endParaRPr/>
          </a:p>
        </p:txBody>
      </p:sp>
    </p:spTree>
    <p:extLst>
      <p:ext uri="{BB962C8B-B14F-4D97-AF65-F5344CB8AC3E}">
        <p14:creationId xmlns:p14="http://schemas.microsoft.com/office/powerpoint/2010/main" val="16903620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9.png"/>
          <p:cNvPicPr>
            <a:picLocks noChangeAspect="1"/>
          </p:cNvPicPr>
          <p:nvPr/>
        </p:nvPicPr>
        <p:blipFill>
          <a:blip r:embed="rId2">
            <a:extLst/>
          </a:blip>
          <a:stretch>
            <a:fillRect/>
          </a:stretch>
        </p:blipFill>
        <p:spPr>
          <a:xfrm>
            <a:off x="802800" y="2966469"/>
            <a:ext cx="5198077" cy="3173688"/>
          </a:xfrm>
          <a:prstGeom prst="rect">
            <a:avLst/>
          </a:prstGeom>
          <a:ln w="12700">
            <a:miter lim="400000"/>
          </a:ln>
        </p:spPr>
      </p:pic>
      <p:sp>
        <p:nvSpPr>
          <p:cNvPr id="256" name="Shape 256"/>
          <p:cNvSpPr>
            <a:spLocks noGrp="1"/>
          </p:cNvSpPr>
          <p:nvPr>
            <p:ph type="title"/>
          </p:nvPr>
        </p:nvSpPr>
        <p:spPr>
          <a:xfrm>
            <a:off x="343747" y="155490"/>
            <a:ext cx="9053140" cy="721180"/>
          </a:xfrm>
          <a:prstGeom prst="rect">
            <a:avLst/>
          </a:prstGeom>
        </p:spPr>
        <p:txBody>
          <a:bodyPr/>
          <a:lstStyle>
            <a:lvl1pPr defTabSz="841247">
              <a:defRPr sz="2576"/>
            </a:lvl1pPr>
          </a:lstStyle>
          <a:p>
            <a:r>
              <a:t>Highest Recent-Impact Stories</a:t>
            </a:r>
          </a:p>
        </p:txBody>
      </p:sp>
      <p:sp>
        <p:nvSpPr>
          <p:cNvPr id="257" name="Shape 257"/>
          <p:cNvSpPr>
            <a:spLocks noGrp="1"/>
          </p:cNvSpPr>
          <p:nvPr>
            <p:ph type="body" idx="1"/>
          </p:nvPr>
        </p:nvSpPr>
        <p:spPr>
          <a:xfrm>
            <a:off x="331180" y="1062262"/>
            <a:ext cx="5368164" cy="4691142"/>
          </a:xfrm>
          <a:prstGeom prst="rect">
            <a:avLst/>
          </a:prstGeom>
        </p:spPr>
        <p:txBody>
          <a:bodyPr/>
          <a:lstStyle/>
          <a:p>
            <a:r>
              <a:t>Recommend stories having highest popularity over a certain time duration ∆t immediately preceding recommendation time t’.</a:t>
            </a:r>
          </a:p>
        </p:txBody>
      </p:sp>
      <p:sp>
        <p:nvSpPr>
          <p:cNvPr id="258" name="Shape 258"/>
          <p:cNvSpPr/>
          <p:nvPr/>
        </p:nvSpPr>
        <p:spPr>
          <a:xfrm flipH="1" flipV="1">
            <a:off x="3251072" y="5596095"/>
            <a:ext cx="459052" cy="420112"/>
          </a:xfrm>
          <a:prstGeom prst="line">
            <a:avLst/>
          </a:prstGeom>
          <a:ln w="28575">
            <a:solidFill>
              <a:srgbClr val="000000"/>
            </a:solidFill>
            <a:tailEnd type="triangle"/>
          </a:ln>
        </p:spPr>
        <p:txBody>
          <a:bodyPr lIns="51813" tIns="51814" rIns="51813" bIns="51814"/>
          <a:lstStyle/>
          <a:p>
            <a:endParaRPr/>
          </a:p>
        </p:txBody>
      </p:sp>
      <p:sp>
        <p:nvSpPr>
          <p:cNvPr id="259" name="Shape 259"/>
          <p:cNvSpPr/>
          <p:nvPr/>
        </p:nvSpPr>
        <p:spPr>
          <a:xfrm>
            <a:off x="3710122" y="5686771"/>
            <a:ext cx="535561"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a:t>
            </a:r>
          </a:p>
        </p:txBody>
      </p:sp>
      <p:sp>
        <p:nvSpPr>
          <p:cNvPr id="260" name="Shape 260"/>
          <p:cNvSpPr/>
          <p:nvPr/>
        </p:nvSpPr>
        <p:spPr>
          <a:xfrm>
            <a:off x="2792020" y="5868125"/>
            <a:ext cx="399591"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b="1"/>
            </a:lvl1pPr>
          </a:lstStyle>
          <a:p>
            <a:r>
              <a:t>∆t</a:t>
            </a:r>
          </a:p>
        </p:txBody>
      </p:sp>
      <p:sp>
        <p:nvSpPr>
          <p:cNvPr id="261" name="Shape 261"/>
          <p:cNvSpPr/>
          <p:nvPr/>
        </p:nvSpPr>
        <p:spPr>
          <a:xfrm>
            <a:off x="5952593" y="5283952"/>
            <a:ext cx="681719"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Time</a:t>
            </a:r>
          </a:p>
        </p:txBody>
      </p:sp>
      <p:sp>
        <p:nvSpPr>
          <p:cNvPr id="262" name="Shape 262"/>
          <p:cNvSpPr/>
          <p:nvPr/>
        </p:nvSpPr>
        <p:spPr>
          <a:xfrm>
            <a:off x="79690" y="3934178"/>
            <a:ext cx="931813" cy="41241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000" b="1"/>
            </a:lvl1pPr>
          </a:lstStyle>
          <a:p>
            <a:r>
              <a:t>#Views</a:t>
            </a:r>
          </a:p>
        </p:txBody>
      </p:sp>
      <p:sp>
        <p:nvSpPr>
          <p:cNvPr id="263" name="Shape 263"/>
          <p:cNvSpPr/>
          <p:nvPr/>
        </p:nvSpPr>
        <p:spPr>
          <a:xfrm flipH="1">
            <a:off x="2973100" y="3868542"/>
            <a:ext cx="1662483" cy="1068660"/>
          </a:xfrm>
          <a:prstGeom prst="line">
            <a:avLst/>
          </a:prstGeom>
          <a:ln w="28575">
            <a:solidFill>
              <a:srgbClr val="000000"/>
            </a:solidFill>
            <a:tailEnd type="triangle"/>
          </a:ln>
        </p:spPr>
        <p:txBody>
          <a:bodyPr lIns="51813" tIns="51814" rIns="51813" bIns="51814"/>
          <a:lstStyle/>
          <a:p>
            <a:endParaRPr/>
          </a:p>
        </p:txBody>
      </p:sp>
      <p:sp>
        <p:nvSpPr>
          <p:cNvPr id="264" name="Shape 264"/>
          <p:cNvSpPr/>
          <p:nvPr/>
        </p:nvSpPr>
        <p:spPr>
          <a:xfrm>
            <a:off x="4071564" y="3406422"/>
            <a:ext cx="1707641"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Recent Impact</a:t>
            </a:r>
          </a:p>
        </p:txBody>
      </p:sp>
      <p:sp>
        <p:nvSpPr>
          <p:cNvPr id="265" name="Shape 265"/>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137</a:t>
            </a:fld>
            <a:endParaRPr/>
          </a:p>
        </p:txBody>
      </p:sp>
    </p:spTree>
    <p:extLst>
      <p:ext uri="{BB962C8B-B14F-4D97-AF65-F5344CB8AC3E}">
        <p14:creationId xmlns:p14="http://schemas.microsoft.com/office/powerpoint/2010/main" val="14844942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image9.png"/>
          <p:cNvPicPr>
            <a:picLocks noChangeAspect="1"/>
          </p:cNvPicPr>
          <p:nvPr/>
        </p:nvPicPr>
        <p:blipFill>
          <a:blip r:embed="rId2">
            <a:extLst/>
          </a:blip>
          <a:stretch>
            <a:fillRect/>
          </a:stretch>
        </p:blipFill>
        <p:spPr>
          <a:xfrm>
            <a:off x="802800" y="2966469"/>
            <a:ext cx="5198077" cy="3173688"/>
          </a:xfrm>
          <a:prstGeom prst="rect">
            <a:avLst/>
          </a:prstGeom>
          <a:ln w="12700">
            <a:miter lim="400000"/>
          </a:ln>
        </p:spPr>
      </p:pic>
      <p:sp>
        <p:nvSpPr>
          <p:cNvPr id="268" name="Shape 268"/>
          <p:cNvSpPr>
            <a:spLocks noGrp="1"/>
          </p:cNvSpPr>
          <p:nvPr>
            <p:ph type="title"/>
          </p:nvPr>
        </p:nvSpPr>
        <p:spPr>
          <a:xfrm>
            <a:off x="343747" y="155490"/>
            <a:ext cx="9053140" cy="721180"/>
          </a:xfrm>
          <a:prstGeom prst="rect">
            <a:avLst/>
          </a:prstGeom>
        </p:spPr>
        <p:txBody>
          <a:bodyPr/>
          <a:lstStyle>
            <a:lvl1pPr defTabSz="841247">
              <a:defRPr sz="2576"/>
            </a:lvl1pPr>
          </a:lstStyle>
          <a:p>
            <a:r>
              <a:t>Highest Recent-Impact Stories</a:t>
            </a:r>
          </a:p>
        </p:txBody>
      </p:sp>
      <p:sp>
        <p:nvSpPr>
          <p:cNvPr id="269" name="Shape 269"/>
          <p:cNvSpPr>
            <a:spLocks noGrp="1"/>
          </p:cNvSpPr>
          <p:nvPr>
            <p:ph type="body" idx="1"/>
          </p:nvPr>
        </p:nvSpPr>
        <p:spPr>
          <a:xfrm>
            <a:off x="331180" y="1062262"/>
            <a:ext cx="5368164" cy="4691142"/>
          </a:xfrm>
          <a:prstGeom prst="rect">
            <a:avLst/>
          </a:prstGeom>
        </p:spPr>
        <p:txBody>
          <a:bodyPr/>
          <a:lstStyle/>
          <a:p>
            <a:r>
              <a:t>Recommend stories having highest popularity over a certain time duration ∆t immediately preceding recommendation time t’.</a:t>
            </a:r>
          </a:p>
        </p:txBody>
      </p:sp>
      <p:sp>
        <p:nvSpPr>
          <p:cNvPr id="270" name="Shape 270"/>
          <p:cNvSpPr/>
          <p:nvPr/>
        </p:nvSpPr>
        <p:spPr>
          <a:xfrm flipH="1" flipV="1">
            <a:off x="3251072" y="5596095"/>
            <a:ext cx="459052" cy="420112"/>
          </a:xfrm>
          <a:prstGeom prst="line">
            <a:avLst/>
          </a:prstGeom>
          <a:ln w="28575">
            <a:solidFill>
              <a:srgbClr val="000000"/>
            </a:solidFill>
            <a:tailEnd type="triangle"/>
          </a:ln>
        </p:spPr>
        <p:txBody>
          <a:bodyPr lIns="51813" tIns="51814" rIns="51813" bIns="51814"/>
          <a:lstStyle/>
          <a:p>
            <a:endParaRPr/>
          </a:p>
        </p:txBody>
      </p:sp>
      <p:sp>
        <p:nvSpPr>
          <p:cNvPr id="271" name="Shape 271"/>
          <p:cNvSpPr/>
          <p:nvPr/>
        </p:nvSpPr>
        <p:spPr>
          <a:xfrm>
            <a:off x="3710122" y="5686771"/>
            <a:ext cx="535561"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a:t>
            </a:r>
          </a:p>
        </p:txBody>
      </p:sp>
      <p:sp>
        <p:nvSpPr>
          <p:cNvPr id="272" name="Shape 272"/>
          <p:cNvSpPr/>
          <p:nvPr/>
        </p:nvSpPr>
        <p:spPr>
          <a:xfrm>
            <a:off x="2792020" y="5868125"/>
            <a:ext cx="399591"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b="1"/>
            </a:lvl1pPr>
          </a:lstStyle>
          <a:p>
            <a:r>
              <a:t>∆t</a:t>
            </a:r>
          </a:p>
        </p:txBody>
      </p:sp>
      <p:pic>
        <p:nvPicPr>
          <p:cNvPr id="273" name="image11.png" descr="Screen Shot 2017-03-22 at 8.29.36 PM.png"/>
          <p:cNvPicPr>
            <a:picLocks noChangeAspect="1"/>
          </p:cNvPicPr>
          <p:nvPr/>
        </p:nvPicPr>
        <p:blipFill>
          <a:blip r:embed="rId3">
            <a:extLst/>
          </a:blip>
          <a:stretch>
            <a:fillRect/>
          </a:stretch>
        </p:blipFill>
        <p:spPr>
          <a:xfrm>
            <a:off x="6065656" y="1326921"/>
            <a:ext cx="2956882" cy="550232"/>
          </a:xfrm>
          <a:prstGeom prst="rect">
            <a:avLst/>
          </a:prstGeom>
          <a:ln w="12700">
            <a:miter lim="400000"/>
          </a:ln>
        </p:spPr>
      </p:pic>
      <p:sp>
        <p:nvSpPr>
          <p:cNvPr id="274" name="Shape 274"/>
          <p:cNvSpPr/>
          <p:nvPr/>
        </p:nvSpPr>
        <p:spPr>
          <a:xfrm>
            <a:off x="5952593" y="5283952"/>
            <a:ext cx="681719"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Time</a:t>
            </a:r>
          </a:p>
        </p:txBody>
      </p:sp>
      <p:sp>
        <p:nvSpPr>
          <p:cNvPr id="275" name="Shape 275"/>
          <p:cNvSpPr/>
          <p:nvPr/>
        </p:nvSpPr>
        <p:spPr>
          <a:xfrm>
            <a:off x="79690" y="3934178"/>
            <a:ext cx="931813" cy="41241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000" b="1"/>
            </a:lvl1pPr>
          </a:lstStyle>
          <a:p>
            <a:r>
              <a:t>#Views</a:t>
            </a:r>
          </a:p>
        </p:txBody>
      </p:sp>
      <p:sp>
        <p:nvSpPr>
          <p:cNvPr id="276" name="Shape 276"/>
          <p:cNvSpPr/>
          <p:nvPr/>
        </p:nvSpPr>
        <p:spPr>
          <a:xfrm flipH="1">
            <a:off x="2973100" y="3868542"/>
            <a:ext cx="1662483" cy="1068660"/>
          </a:xfrm>
          <a:prstGeom prst="line">
            <a:avLst/>
          </a:prstGeom>
          <a:ln w="28575">
            <a:solidFill>
              <a:srgbClr val="000000"/>
            </a:solidFill>
            <a:tailEnd type="triangle"/>
          </a:ln>
        </p:spPr>
        <p:txBody>
          <a:bodyPr lIns="51813" tIns="51814" rIns="51813" bIns="51814"/>
          <a:lstStyle/>
          <a:p>
            <a:endParaRPr/>
          </a:p>
        </p:txBody>
      </p:sp>
      <p:sp>
        <p:nvSpPr>
          <p:cNvPr id="277" name="Shape 277"/>
          <p:cNvSpPr/>
          <p:nvPr/>
        </p:nvSpPr>
        <p:spPr>
          <a:xfrm>
            <a:off x="4071564" y="3406422"/>
            <a:ext cx="1707641"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Recent Impact</a:t>
            </a:r>
          </a:p>
        </p:txBody>
      </p:sp>
      <p:pic>
        <p:nvPicPr>
          <p:cNvPr id="278" name="Screen Shot 2017-04-05 at 10.59.10 PM.png"/>
          <p:cNvPicPr>
            <a:picLocks noChangeAspect="1"/>
          </p:cNvPicPr>
          <p:nvPr/>
        </p:nvPicPr>
        <p:blipFill>
          <a:blip r:embed="rId4">
            <a:extLst/>
          </a:blip>
          <a:stretch>
            <a:fillRect/>
          </a:stretch>
        </p:blipFill>
        <p:spPr>
          <a:xfrm>
            <a:off x="5929699" y="1970850"/>
            <a:ext cx="3699442" cy="2740328"/>
          </a:xfrm>
          <a:prstGeom prst="rect">
            <a:avLst/>
          </a:prstGeom>
          <a:ln w="12700">
            <a:miter lim="400000"/>
          </a:ln>
        </p:spPr>
      </p:pic>
      <p:sp>
        <p:nvSpPr>
          <p:cNvPr id="279" name="Shape 279"/>
          <p:cNvSpPr>
            <a:spLocks noGrp="1"/>
          </p:cNvSpPr>
          <p:nvPr>
            <p:ph type="sldNum" sz="quarter" idx="4294967295"/>
          </p:nvPr>
        </p:nvSpPr>
        <p:spPr>
          <a:xfrm>
            <a:off x="9218069" y="5919549"/>
            <a:ext cx="375958"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138</a:t>
            </a:fld>
            <a:endParaRPr/>
          </a:p>
        </p:txBody>
      </p:sp>
      <p:sp>
        <p:nvSpPr>
          <p:cNvPr id="280" name="Shape 280"/>
          <p:cNvSpPr/>
          <p:nvPr/>
        </p:nvSpPr>
        <p:spPr>
          <a:xfrm>
            <a:off x="5951202" y="1863138"/>
            <a:ext cx="1048380" cy="689194"/>
          </a:xfrm>
          <a:prstGeom prst="ellipse">
            <a:avLst/>
          </a:prstGeom>
          <a:ln w="25400">
            <a:solidFill>
              <a:srgbClr val="8C3A38"/>
            </a:solidFill>
          </a:ln>
          <a:effectLst>
            <a:outerShdw blurRad="38100" dist="23000" dir="5400000" rotWithShape="0">
              <a:srgbClr val="000000">
                <a:alpha val="35000"/>
              </a:srgbClr>
            </a:outerShdw>
          </a:effectLst>
        </p:spPr>
        <p:txBody>
          <a:bodyPr lIns="51813" tIns="51814" rIns="51813" bIns="51814" anchor="ctr"/>
          <a:lstStyle/>
          <a:p>
            <a:pPr>
              <a:defRPr>
                <a:solidFill>
                  <a:srgbClr val="FFFFFF"/>
                </a:solidFill>
              </a:defRPr>
            </a:pPr>
            <a:endParaRPr/>
          </a:p>
        </p:txBody>
      </p:sp>
      <p:sp>
        <p:nvSpPr>
          <p:cNvPr id="281" name="Shape 281"/>
          <p:cNvSpPr/>
          <p:nvPr/>
        </p:nvSpPr>
        <p:spPr>
          <a:xfrm>
            <a:off x="7019907" y="1863138"/>
            <a:ext cx="1048380" cy="689194"/>
          </a:xfrm>
          <a:prstGeom prst="ellipse">
            <a:avLst/>
          </a:prstGeom>
          <a:ln w="25400">
            <a:solidFill>
              <a:srgbClr val="8C3A38"/>
            </a:solidFill>
          </a:ln>
          <a:effectLst>
            <a:outerShdw blurRad="38100" dist="23000" dir="5400000" rotWithShape="0">
              <a:srgbClr val="000000">
                <a:alpha val="35000"/>
              </a:srgbClr>
            </a:outerShdw>
          </a:effectLst>
        </p:spPr>
        <p:txBody>
          <a:bodyPr lIns="51813" tIns="51814" rIns="51813" bIns="51814" anchor="ctr"/>
          <a:lstStyle/>
          <a:p>
            <a:pPr>
              <a:defRPr>
                <a:solidFill>
                  <a:srgbClr val="FFFFFF"/>
                </a:solidFill>
              </a:defRPr>
            </a:pPr>
            <a:endParaRPr/>
          </a:p>
        </p:txBody>
      </p:sp>
    </p:spTree>
    <p:extLst>
      <p:ext uri="{BB962C8B-B14F-4D97-AF65-F5344CB8AC3E}">
        <p14:creationId xmlns:p14="http://schemas.microsoft.com/office/powerpoint/2010/main" val="36554813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age12.png"/>
          <p:cNvPicPr>
            <a:picLocks noChangeAspect="1"/>
          </p:cNvPicPr>
          <p:nvPr/>
        </p:nvPicPr>
        <p:blipFill>
          <a:blip r:embed="rId2">
            <a:extLst/>
          </a:blip>
          <a:stretch>
            <a:fillRect/>
          </a:stretch>
        </p:blipFill>
        <p:spPr>
          <a:xfrm>
            <a:off x="836280" y="3023826"/>
            <a:ext cx="5097234" cy="3170929"/>
          </a:xfrm>
          <a:prstGeom prst="rect">
            <a:avLst/>
          </a:prstGeom>
          <a:ln w="12700">
            <a:miter lim="400000"/>
          </a:ln>
        </p:spPr>
      </p:pic>
      <p:sp>
        <p:nvSpPr>
          <p:cNvPr id="284" name="Shape 284"/>
          <p:cNvSpPr>
            <a:spLocks noGrp="1"/>
          </p:cNvSpPr>
          <p:nvPr>
            <p:ph type="title"/>
          </p:nvPr>
        </p:nvSpPr>
        <p:spPr>
          <a:xfrm>
            <a:off x="343747" y="155490"/>
            <a:ext cx="9053140" cy="721180"/>
          </a:xfrm>
          <a:prstGeom prst="rect">
            <a:avLst/>
          </a:prstGeom>
        </p:spPr>
        <p:txBody>
          <a:bodyPr/>
          <a:lstStyle>
            <a:lvl1pPr defTabSz="841247">
              <a:defRPr sz="2576"/>
            </a:lvl1pPr>
          </a:lstStyle>
          <a:p>
            <a:r>
              <a:t>Highest Rising-Impact Stories</a:t>
            </a:r>
          </a:p>
        </p:txBody>
      </p:sp>
      <p:sp>
        <p:nvSpPr>
          <p:cNvPr id="285" name="Shape 285"/>
          <p:cNvSpPr>
            <a:spLocks noGrp="1"/>
          </p:cNvSpPr>
          <p:nvPr>
            <p:ph type="body" idx="1"/>
          </p:nvPr>
        </p:nvSpPr>
        <p:spPr>
          <a:xfrm>
            <a:off x="331181" y="1062262"/>
            <a:ext cx="5368163" cy="4691142"/>
          </a:xfrm>
          <a:prstGeom prst="rect">
            <a:avLst/>
          </a:prstGeom>
        </p:spPr>
        <p:txBody>
          <a:bodyPr/>
          <a:lstStyle/>
          <a:p>
            <a:r>
              <a:t>Recommend stories having highest rise in popularity during ∆t immediately preceding t’, compared to its earlier ∆t interval.</a:t>
            </a:r>
          </a:p>
        </p:txBody>
      </p:sp>
      <p:sp>
        <p:nvSpPr>
          <p:cNvPr id="286" name="Shape 286"/>
          <p:cNvSpPr/>
          <p:nvPr/>
        </p:nvSpPr>
        <p:spPr>
          <a:xfrm flipH="1" flipV="1">
            <a:off x="3251072" y="5596095"/>
            <a:ext cx="459052" cy="420112"/>
          </a:xfrm>
          <a:prstGeom prst="line">
            <a:avLst/>
          </a:prstGeom>
          <a:ln w="28575">
            <a:solidFill>
              <a:srgbClr val="000000"/>
            </a:solidFill>
            <a:tailEnd type="triangle"/>
          </a:ln>
        </p:spPr>
        <p:txBody>
          <a:bodyPr lIns="51813" tIns="51814" rIns="51813" bIns="51814"/>
          <a:lstStyle/>
          <a:p>
            <a:endParaRPr/>
          </a:p>
        </p:txBody>
      </p:sp>
      <p:sp>
        <p:nvSpPr>
          <p:cNvPr id="287" name="Shape 287"/>
          <p:cNvSpPr/>
          <p:nvPr/>
        </p:nvSpPr>
        <p:spPr>
          <a:xfrm>
            <a:off x="3710122" y="5686771"/>
            <a:ext cx="535561"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a:t>
            </a:r>
          </a:p>
        </p:txBody>
      </p:sp>
      <p:sp>
        <p:nvSpPr>
          <p:cNvPr id="288" name="Shape 288"/>
          <p:cNvSpPr/>
          <p:nvPr/>
        </p:nvSpPr>
        <p:spPr>
          <a:xfrm>
            <a:off x="2792020" y="5868125"/>
            <a:ext cx="399591"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b="1"/>
            </a:lvl1pPr>
          </a:lstStyle>
          <a:p>
            <a:r>
              <a:t>∆t</a:t>
            </a:r>
          </a:p>
        </p:txBody>
      </p:sp>
      <p:sp>
        <p:nvSpPr>
          <p:cNvPr id="289" name="Shape 289"/>
          <p:cNvSpPr/>
          <p:nvPr/>
        </p:nvSpPr>
        <p:spPr>
          <a:xfrm>
            <a:off x="5952593" y="5283952"/>
            <a:ext cx="681719"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Time</a:t>
            </a:r>
          </a:p>
        </p:txBody>
      </p:sp>
      <p:sp>
        <p:nvSpPr>
          <p:cNvPr id="290" name="Shape 290"/>
          <p:cNvSpPr/>
          <p:nvPr/>
        </p:nvSpPr>
        <p:spPr>
          <a:xfrm>
            <a:off x="79690" y="3934178"/>
            <a:ext cx="931813" cy="41241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000" b="1"/>
            </a:lvl1pPr>
          </a:lstStyle>
          <a:p>
            <a:r>
              <a:t>#Views</a:t>
            </a:r>
          </a:p>
        </p:txBody>
      </p:sp>
      <p:sp>
        <p:nvSpPr>
          <p:cNvPr id="291" name="Shape 291"/>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139</a:t>
            </a:fld>
            <a:endParaRPr/>
          </a:p>
        </p:txBody>
      </p:sp>
    </p:spTree>
    <p:extLst>
      <p:ext uri="{BB962C8B-B14F-4D97-AF65-F5344CB8AC3E}">
        <p14:creationId xmlns:p14="http://schemas.microsoft.com/office/powerpoint/2010/main" val="26535735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prstGeom prst="rect">
            <a:avLst/>
          </a:prstGeom>
        </p:spPr>
        <p:txBody>
          <a:bodyPr/>
          <a:lstStyle/>
          <a:p>
            <a:r>
              <a:t>Media Bias</a:t>
            </a:r>
          </a:p>
        </p:txBody>
      </p:sp>
      <p:sp>
        <p:nvSpPr>
          <p:cNvPr id="100" name="Shape 100"/>
          <p:cNvSpPr/>
          <p:nvPr/>
        </p:nvSpPr>
        <p:spPr>
          <a:xfrm>
            <a:off x="744748" y="1360665"/>
            <a:ext cx="8601483" cy="4409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spcBef>
                <a:spcPts val="600"/>
              </a:spcBef>
              <a:defRPr sz="2500">
                <a:latin typeface="Tahoma"/>
                <a:ea typeface="Tahoma"/>
                <a:cs typeface="Tahoma"/>
                <a:sym typeface="Tahoma"/>
              </a:defRPr>
            </a:pPr>
            <a:r>
              <a:t>Classification by D’Alessio et al. [Journal of comm.’00]</a:t>
            </a:r>
          </a:p>
          <a:p>
            <a:pPr marL="661736" lvl="1" indent="-280735" defTabSz="914400">
              <a:spcBef>
                <a:spcPts val="600"/>
              </a:spcBef>
              <a:buSzPct val="100000"/>
              <a:buChar char="•"/>
              <a:defRPr sz="2500">
                <a:latin typeface="Tahoma"/>
                <a:ea typeface="Tahoma"/>
                <a:cs typeface="Tahoma"/>
                <a:sym typeface="Tahoma"/>
              </a:defRPr>
            </a:pPr>
            <a:r>
              <a:t>Gatekeeping or Selection Bias </a:t>
            </a:r>
          </a:p>
          <a:p>
            <a:pPr marL="661736" lvl="1" indent="-280735" defTabSz="914400">
              <a:spcBef>
                <a:spcPts val="600"/>
              </a:spcBef>
              <a:buSzPct val="100000"/>
              <a:buChar char="•"/>
              <a:defRPr sz="2500">
                <a:solidFill>
                  <a:srgbClr val="FF2600"/>
                </a:solidFill>
                <a:latin typeface="Tahoma"/>
                <a:ea typeface="Tahoma"/>
                <a:cs typeface="Tahoma"/>
                <a:sym typeface="Tahoma"/>
              </a:defRPr>
            </a:pPr>
            <a:r>
              <a:t>Coverage Bias</a:t>
            </a:r>
            <a:r>
              <a:rPr>
                <a:solidFill>
                  <a:srgbClr val="000000"/>
                </a:solidFill>
              </a:rPr>
              <a:t> </a:t>
            </a:r>
          </a:p>
          <a:p>
            <a:pPr marL="631656" lvl="1" indent="-250657" defTabSz="914400">
              <a:spcBef>
                <a:spcPts val="600"/>
              </a:spcBef>
              <a:buSzPct val="100000"/>
              <a:buChar char="•"/>
              <a:defRPr sz="2500">
                <a:latin typeface="Tahoma"/>
                <a:ea typeface="Tahoma"/>
                <a:cs typeface="Tahoma"/>
                <a:sym typeface="Tahoma"/>
              </a:defRPr>
            </a:pPr>
            <a:r>
              <a:t>Statement or Structural Bias</a:t>
            </a:r>
          </a:p>
          <a:p>
            <a:pPr defTabSz="914400">
              <a:spcBef>
                <a:spcPts val="600"/>
              </a:spcBef>
              <a:defRPr sz="1300">
                <a:latin typeface="Tahoma"/>
                <a:ea typeface="Tahoma"/>
                <a:cs typeface="Tahoma"/>
                <a:sym typeface="Tahoma"/>
              </a:defRPr>
            </a:pPr>
            <a:endParaRPr/>
          </a:p>
          <a:p>
            <a:pPr defTabSz="914400">
              <a:spcBef>
                <a:spcPts val="600"/>
              </a:spcBef>
              <a:defRPr sz="2500">
                <a:latin typeface="Tahoma"/>
                <a:ea typeface="Tahoma"/>
                <a:cs typeface="Tahoma"/>
                <a:sym typeface="Tahoma"/>
              </a:defRPr>
            </a:pPr>
            <a:r>
              <a:t>Classification by McQuail [Sage’92]</a:t>
            </a:r>
          </a:p>
          <a:p>
            <a:pPr marL="661736" lvl="1" indent="-280735" defTabSz="914400">
              <a:spcBef>
                <a:spcPts val="600"/>
              </a:spcBef>
              <a:buSzPct val="100000"/>
              <a:buChar char="•"/>
              <a:defRPr sz="2500">
                <a:latin typeface="Tahoma"/>
                <a:ea typeface="Tahoma"/>
                <a:cs typeface="Tahoma"/>
                <a:sym typeface="Tahoma"/>
              </a:defRPr>
            </a:pPr>
            <a:r>
              <a:t>Partisanship: An open and intended bias</a:t>
            </a:r>
          </a:p>
          <a:p>
            <a:pPr marL="661736" lvl="1" indent="-280735" defTabSz="914400">
              <a:spcBef>
                <a:spcPts val="600"/>
              </a:spcBef>
              <a:buSzPct val="100000"/>
              <a:buChar char="•"/>
              <a:defRPr sz="2500">
                <a:latin typeface="Tahoma"/>
                <a:ea typeface="Tahoma"/>
                <a:cs typeface="Tahoma"/>
                <a:sym typeface="Tahoma"/>
              </a:defRPr>
            </a:pPr>
            <a:r>
              <a:t>Propaganda: A hidden but intended bias</a:t>
            </a:r>
          </a:p>
          <a:p>
            <a:pPr marL="661736" lvl="1" indent="-280735" defTabSz="914400">
              <a:spcBef>
                <a:spcPts val="600"/>
              </a:spcBef>
              <a:buSzPct val="100000"/>
              <a:buChar char="•"/>
              <a:defRPr sz="2500">
                <a:solidFill>
                  <a:srgbClr val="FF2600"/>
                </a:solidFill>
                <a:latin typeface="Tahoma"/>
                <a:ea typeface="Tahoma"/>
                <a:cs typeface="Tahoma"/>
                <a:sym typeface="Tahoma"/>
              </a:defRPr>
            </a:pPr>
            <a:r>
              <a:t>Unwitting Bias</a:t>
            </a:r>
            <a:r>
              <a:rPr>
                <a:solidFill>
                  <a:srgbClr val="000000"/>
                </a:solidFill>
              </a:rPr>
              <a:t>: An open but unintentional bias</a:t>
            </a:r>
          </a:p>
          <a:p>
            <a:pPr marL="631656" lvl="1" indent="-250657" defTabSz="914400">
              <a:spcBef>
                <a:spcPts val="600"/>
              </a:spcBef>
              <a:buSzPct val="100000"/>
              <a:buChar char="•"/>
              <a:defRPr sz="2500">
                <a:latin typeface="Tahoma"/>
                <a:ea typeface="Tahoma"/>
                <a:cs typeface="Tahoma"/>
                <a:sym typeface="Tahoma"/>
              </a:defRPr>
            </a:pPr>
            <a:r>
              <a:t>Ideology: A hidden as well as unintended bias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12.png"/>
          <p:cNvPicPr>
            <a:picLocks noChangeAspect="1"/>
          </p:cNvPicPr>
          <p:nvPr/>
        </p:nvPicPr>
        <p:blipFill>
          <a:blip r:embed="rId2">
            <a:extLst/>
          </a:blip>
          <a:stretch>
            <a:fillRect/>
          </a:stretch>
        </p:blipFill>
        <p:spPr>
          <a:xfrm>
            <a:off x="836280" y="3023826"/>
            <a:ext cx="5097234" cy="3170929"/>
          </a:xfrm>
          <a:prstGeom prst="rect">
            <a:avLst/>
          </a:prstGeom>
          <a:ln w="12700">
            <a:miter lim="400000"/>
          </a:ln>
        </p:spPr>
      </p:pic>
      <p:sp>
        <p:nvSpPr>
          <p:cNvPr id="294" name="Shape 294"/>
          <p:cNvSpPr>
            <a:spLocks noGrp="1"/>
          </p:cNvSpPr>
          <p:nvPr>
            <p:ph type="title"/>
          </p:nvPr>
        </p:nvSpPr>
        <p:spPr>
          <a:xfrm>
            <a:off x="343747" y="155490"/>
            <a:ext cx="9053140" cy="721180"/>
          </a:xfrm>
          <a:prstGeom prst="rect">
            <a:avLst/>
          </a:prstGeom>
        </p:spPr>
        <p:txBody>
          <a:bodyPr/>
          <a:lstStyle>
            <a:lvl1pPr defTabSz="841247">
              <a:defRPr sz="2576"/>
            </a:lvl1pPr>
          </a:lstStyle>
          <a:p>
            <a:r>
              <a:t>Highest Rising-Impact Stories</a:t>
            </a:r>
          </a:p>
        </p:txBody>
      </p:sp>
      <p:sp>
        <p:nvSpPr>
          <p:cNvPr id="295" name="Shape 295"/>
          <p:cNvSpPr>
            <a:spLocks noGrp="1"/>
          </p:cNvSpPr>
          <p:nvPr>
            <p:ph type="body" idx="1"/>
          </p:nvPr>
        </p:nvSpPr>
        <p:spPr>
          <a:xfrm>
            <a:off x="331181" y="1062262"/>
            <a:ext cx="5368163" cy="4691142"/>
          </a:xfrm>
          <a:prstGeom prst="rect">
            <a:avLst/>
          </a:prstGeom>
        </p:spPr>
        <p:txBody>
          <a:bodyPr/>
          <a:lstStyle/>
          <a:p>
            <a:r>
              <a:t>Recommend stories having highest rise in popularity during ∆t immediately preceding t’, compared to its earlier ∆t interval.</a:t>
            </a:r>
          </a:p>
        </p:txBody>
      </p:sp>
      <p:sp>
        <p:nvSpPr>
          <p:cNvPr id="296" name="Shape 296"/>
          <p:cNvSpPr/>
          <p:nvPr/>
        </p:nvSpPr>
        <p:spPr>
          <a:xfrm flipH="1" flipV="1">
            <a:off x="3251072" y="5596095"/>
            <a:ext cx="459052" cy="420112"/>
          </a:xfrm>
          <a:prstGeom prst="line">
            <a:avLst/>
          </a:prstGeom>
          <a:ln w="28575">
            <a:solidFill>
              <a:srgbClr val="000000"/>
            </a:solidFill>
            <a:tailEnd type="triangle"/>
          </a:ln>
        </p:spPr>
        <p:txBody>
          <a:bodyPr lIns="51813" tIns="51814" rIns="51813" bIns="51814"/>
          <a:lstStyle/>
          <a:p>
            <a:endParaRPr/>
          </a:p>
        </p:txBody>
      </p:sp>
      <p:sp>
        <p:nvSpPr>
          <p:cNvPr id="297" name="Shape 297"/>
          <p:cNvSpPr/>
          <p:nvPr/>
        </p:nvSpPr>
        <p:spPr>
          <a:xfrm>
            <a:off x="3710122" y="5686771"/>
            <a:ext cx="535561"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a:t>
            </a:r>
          </a:p>
        </p:txBody>
      </p:sp>
      <p:sp>
        <p:nvSpPr>
          <p:cNvPr id="298" name="Shape 298"/>
          <p:cNvSpPr/>
          <p:nvPr/>
        </p:nvSpPr>
        <p:spPr>
          <a:xfrm>
            <a:off x="2792020" y="5868125"/>
            <a:ext cx="399591"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b="1"/>
            </a:lvl1pPr>
          </a:lstStyle>
          <a:p>
            <a:r>
              <a:t>∆t</a:t>
            </a:r>
          </a:p>
        </p:txBody>
      </p:sp>
      <p:pic>
        <p:nvPicPr>
          <p:cNvPr id="299" name="image13.png" descr="https://assets.rappler.com/612F469A6EA84F6BAE882D2B94A4B421/img/5A10F3A339034446A662CFB52D21ABEE/screen-shot-2016-02-21-at-6.04.14-pm.png"/>
          <p:cNvPicPr>
            <a:picLocks noChangeAspect="1"/>
          </p:cNvPicPr>
          <p:nvPr/>
        </p:nvPicPr>
        <p:blipFill>
          <a:blip r:embed="rId3">
            <a:extLst/>
          </a:blip>
          <a:stretch>
            <a:fillRect/>
          </a:stretch>
        </p:blipFill>
        <p:spPr>
          <a:xfrm>
            <a:off x="6292901" y="1573453"/>
            <a:ext cx="3166949" cy="3668760"/>
          </a:xfrm>
          <a:prstGeom prst="rect">
            <a:avLst/>
          </a:prstGeom>
          <a:ln w="12700">
            <a:miter lim="400000"/>
          </a:ln>
        </p:spPr>
      </p:pic>
      <p:sp>
        <p:nvSpPr>
          <p:cNvPr id="300" name="Shape 300"/>
          <p:cNvSpPr/>
          <p:nvPr/>
        </p:nvSpPr>
        <p:spPr>
          <a:xfrm>
            <a:off x="5952593" y="5283952"/>
            <a:ext cx="681719"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Time</a:t>
            </a:r>
          </a:p>
        </p:txBody>
      </p:sp>
      <p:sp>
        <p:nvSpPr>
          <p:cNvPr id="301" name="Shape 301"/>
          <p:cNvSpPr/>
          <p:nvPr/>
        </p:nvSpPr>
        <p:spPr>
          <a:xfrm>
            <a:off x="79690" y="3934178"/>
            <a:ext cx="931813" cy="41241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000" b="1"/>
            </a:lvl1pPr>
          </a:lstStyle>
          <a:p>
            <a:r>
              <a:t>#Views</a:t>
            </a:r>
          </a:p>
        </p:txBody>
      </p:sp>
      <p:sp>
        <p:nvSpPr>
          <p:cNvPr id="302" name="Shape 302"/>
          <p:cNvSpPr/>
          <p:nvPr/>
        </p:nvSpPr>
        <p:spPr>
          <a:xfrm>
            <a:off x="6853612" y="1033150"/>
            <a:ext cx="2113451"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b="1">
                <a:solidFill>
                  <a:srgbClr val="531B93"/>
                </a:solidFill>
              </a:defRPr>
            </a:lvl1pPr>
          </a:lstStyle>
          <a:p>
            <a:r>
              <a:t>Twitter Trends</a:t>
            </a:r>
          </a:p>
        </p:txBody>
      </p:sp>
      <p:sp>
        <p:nvSpPr>
          <p:cNvPr id="303" name="Shape 303"/>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140</a:t>
            </a:fld>
            <a:endParaRPr/>
          </a:p>
        </p:txBody>
      </p:sp>
    </p:spTree>
    <p:extLst>
      <p:ext uri="{BB962C8B-B14F-4D97-AF65-F5344CB8AC3E}">
        <p14:creationId xmlns:p14="http://schemas.microsoft.com/office/powerpoint/2010/main" val="85520098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p:nvPr>
        </p:nvSpPr>
        <p:spPr>
          <a:xfrm>
            <a:off x="343747" y="155490"/>
            <a:ext cx="9053140" cy="721180"/>
          </a:xfrm>
          <a:prstGeom prst="rect">
            <a:avLst/>
          </a:prstGeom>
        </p:spPr>
        <p:txBody>
          <a:bodyPr/>
          <a:lstStyle>
            <a:lvl1pPr defTabSz="841247">
              <a:defRPr sz="2576"/>
            </a:lvl1pPr>
          </a:lstStyle>
          <a:p>
            <a:r>
              <a:t>Highest Future-Impact Stories</a:t>
            </a:r>
          </a:p>
        </p:txBody>
      </p:sp>
      <p:sp>
        <p:nvSpPr>
          <p:cNvPr id="352" name="Shape 352"/>
          <p:cNvSpPr>
            <a:spLocks noGrp="1"/>
          </p:cNvSpPr>
          <p:nvPr>
            <p:ph type="body" idx="1"/>
          </p:nvPr>
        </p:nvSpPr>
        <p:spPr>
          <a:xfrm>
            <a:off x="331180" y="1062262"/>
            <a:ext cx="9053140" cy="4691142"/>
          </a:xfrm>
          <a:prstGeom prst="rect">
            <a:avLst/>
          </a:prstGeom>
        </p:spPr>
        <p:txBody>
          <a:bodyPr/>
          <a:lstStyle/>
          <a:p>
            <a:r>
              <a:t>Future-impact: How much user attention a story is likely to receive in the future </a:t>
            </a:r>
            <a:r>
              <a:rPr>
                <a:solidFill>
                  <a:srgbClr val="FF0000"/>
                </a:solidFill>
              </a:rPr>
              <a:t>(and not in the past)</a:t>
            </a:r>
            <a:r>
              <a:t>.</a:t>
            </a:r>
          </a:p>
        </p:txBody>
      </p:sp>
      <p:pic>
        <p:nvPicPr>
          <p:cNvPr id="353" name="image17.png"/>
          <p:cNvPicPr>
            <a:picLocks noChangeAspect="1"/>
          </p:cNvPicPr>
          <p:nvPr/>
        </p:nvPicPr>
        <p:blipFill>
          <a:blip r:embed="rId2">
            <a:extLst/>
          </a:blip>
          <a:stretch>
            <a:fillRect/>
          </a:stretch>
        </p:blipFill>
        <p:spPr>
          <a:xfrm>
            <a:off x="2103442" y="2316312"/>
            <a:ext cx="5355597" cy="3733167"/>
          </a:xfrm>
          <a:prstGeom prst="rect">
            <a:avLst/>
          </a:prstGeom>
          <a:ln w="12700">
            <a:miter lim="400000"/>
          </a:ln>
        </p:spPr>
      </p:pic>
      <p:sp>
        <p:nvSpPr>
          <p:cNvPr id="354" name="Shape 354"/>
          <p:cNvSpPr/>
          <p:nvPr/>
        </p:nvSpPr>
        <p:spPr>
          <a:xfrm flipH="1" flipV="1">
            <a:off x="4628224" y="5324065"/>
            <a:ext cx="459052" cy="420112"/>
          </a:xfrm>
          <a:prstGeom prst="line">
            <a:avLst/>
          </a:prstGeom>
          <a:ln w="28575">
            <a:solidFill>
              <a:srgbClr val="000000"/>
            </a:solidFill>
            <a:tailEnd type="triangle"/>
          </a:ln>
        </p:spPr>
        <p:txBody>
          <a:bodyPr lIns="51813" tIns="51814" rIns="51813" bIns="51814"/>
          <a:lstStyle/>
          <a:p>
            <a:endParaRPr/>
          </a:p>
        </p:txBody>
      </p:sp>
      <p:sp>
        <p:nvSpPr>
          <p:cNvPr id="355" name="Shape 355"/>
          <p:cNvSpPr/>
          <p:nvPr/>
        </p:nvSpPr>
        <p:spPr>
          <a:xfrm>
            <a:off x="5087276" y="5414741"/>
            <a:ext cx="535561" cy="53552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800" b="1"/>
            </a:lvl1pPr>
          </a:lstStyle>
          <a:p>
            <a:r>
              <a:t>t’</a:t>
            </a:r>
          </a:p>
        </p:txBody>
      </p:sp>
      <p:sp>
        <p:nvSpPr>
          <p:cNvPr id="356" name="Shape 356"/>
          <p:cNvSpPr/>
          <p:nvPr/>
        </p:nvSpPr>
        <p:spPr>
          <a:xfrm flipH="1">
            <a:off x="5261640" y="3407955"/>
            <a:ext cx="1662483" cy="1068660"/>
          </a:xfrm>
          <a:prstGeom prst="line">
            <a:avLst/>
          </a:prstGeom>
          <a:ln w="28575">
            <a:solidFill>
              <a:srgbClr val="000000"/>
            </a:solidFill>
            <a:tailEnd type="triangle"/>
          </a:ln>
        </p:spPr>
        <p:txBody>
          <a:bodyPr lIns="51813" tIns="51814" rIns="51813" bIns="51814"/>
          <a:lstStyle/>
          <a:p>
            <a:endParaRPr/>
          </a:p>
        </p:txBody>
      </p:sp>
      <p:sp>
        <p:nvSpPr>
          <p:cNvPr id="357" name="Shape 357"/>
          <p:cNvSpPr/>
          <p:nvPr/>
        </p:nvSpPr>
        <p:spPr>
          <a:xfrm>
            <a:off x="6387091" y="2913850"/>
            <a:ext cx="1733289"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Future-Impact</a:t>
            </a:r>
          </a:p>
        </p:txBody>
      </p:sp>
      <p:sp>
        <p:nvSpPr>
          <p:cNvPr id="358" name="Shape 358"/>
          <p:cNvSpPr/>
          <p:nvPr/>
        </p:nvSpPr>
        <p:spPr>
          <a:xfrm>
            <a:off x="1294128" y="3655969"/>
            <a:ext cx="931813" cy="412417"/>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000" b="1"/>
            </a:lvl1pPr>
          </a:lstStyle>
          <a:p>
            <a:r>
              <a:t>#Views</a:t>
            </a:r>
          </a:p>
        </p:txBody>
      </p:sp>
      <p:sp>
        <p:nvSpPr>
          <p:cNvPr id="359" name="Shape 359"/>
          <p:cNvSpPr/>
          <p:nvPr/>
        </p:nvSpPr>
        <p:spPr>
          <a:xfrm>
            <a:off x="7453097" y="4938512"/>
            <a:ext cx="681719" cy="412417"/>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000" b="1"/>
            </a:lvl1pPr>
          </a:lstStyle>
          <a:p>
            <a:r>
              <a:t>Time</a:t>
            </a:r>
          </a:p>
        </p:txBody>
      </p:sp>
      <p:sp>
        <p:nvSpPr>
          <p:cNvPr id="360" name="Shape 360"/>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141</a:t>
            </a:fld>
            <a:endParaRPr/>
          </a:p>
        </p:txBody>
      </p:sp>
    </p:spTree>
    <p:extLst>
      <p:ext uri="{BB962C8B-B14F-4D97-AF65-F5344CB8AC3E}">
        <p14:creationId xmlns:p14="http://schemas.microsoft.com/office/powerpoint/2010/main" val="284026903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title"/>
          </p:nvPr>
        </p:nvSpPr>
        <p:spPr>
          <a:xfrm>
            <a:off x="343747" y="155490"/>
            <a:ext cx="9053140" cy="721180"/>
          </a:xfrm>
          <a:prstGeom prst="rect">
            <a:avLst/>
          </a:prstGeom>
        </p:spPr>
        <p:txBody>
          <a:bodyPr/>
          <a:lstStyle>
            <a:lvl1pPr defTabSz="841247">
              <a:defRPr sz="2576"/>
            </a:lvl1pPr>
          </a:lstStyle>
          <a:p>
            <a:r>
              <a:t>Effectivity of Future-Impact</a:t>
            </a:r>
          </a:p>
        </p:txBody>
      </p:sp>
      <p:sp>
        <p:nvSpPr>
          <p:cNvPr id="363" name="Shape 363"/>
          <p:cNvSpPr>
            <a:spLocks noGrp="1"/>
          </p:cNvSpPr>
          <p:nvPr>
            <p:ph type="body" idx="1"/>
          </p:nvPr>
        </p:nvSpPr>
        <p:spPr>
          <a:xfrm>
            <a:off x="331180" y="1062262"/>
            <a:ext cx="9053140" cy="4691142"/>
          </a:xfrm>
          <a:prstGeom prst="rect">
            <a:avLst/>
          </a:prstGeom>
        </p:spPr>
        <p:txBody>
          <a:bodyPr/>
          <a:lstStyle/>
          <a:p>
            <a:r>
              <a:t>Future-impact declines over time.</a:t>
            </a:r>
          </a:p>
          <a:p>
            <a:r>
              <a:t>Maximum at birth to zero at death.</a:t>
            </a:r>
          </a:p>
          <a:p>
            <a:r>
              <a:t>Effectively captures recency-relevancy trade-off.</a:t>
            </a:r>
          </a:p>
        </p:txBody>
      </p:sp>
      <p:sp>
        <p:nvSpPr>
          <p:cNvPr id="364" name="Shape 364"/>
          <p:cNvSpPr/>
          <p:nvPr/>
        </p:nvSpPr>
        <p:spPr>
          <a:xfrm flipH="1">
            <a:off x="3098054" y="2785115"/>
            <a:ext cx="2903" cy="2624789"/>
          </a:xfrm>
          <a:prstGeom prst="line">
            <a:avLst/>
          </a:prstGeom>
          <a:ln w="28575">
            <a:solidFill>
              <a:srgbClr val="002060"/>
            </a:solidFill>
          </a:ln>
        </p:spPr>
        <p:txBody>
          <a:bodyPr lIns="51813" tIns="51814" rIns="51813" bIns="51814"/>
          <a:lstStyle/>
          <a:p>
            <a:endParaRPr/>
          </a:p>
        </p:txBody>
      </p:sp>
      <p:sp>
        <p:nvSpPr>
          <p:cNvPr id="365" name="Shape 365"/>
          <p:cNvSpPr/>
          <p:nvPr/>
        </p:nvSpPr>
        <p:spPr>
          <a:xfrm>
            <a:off x="3098055" y="5409904"/>
            <a:ext cx="3213358" cy="1"/>
          </a:xfrm>
          <a:prstGeom prst="line">
            <a:avLst/>
          </a:prstGeom>
          <a:ln w="28575">
            <a:solidFill>
              <a:srgbClr val="002060"/>
            </a:solidFill>
            <a:tailEnd type="triangle"/>
          </a:ln>
        </p:spPr>
        <p:txBody>
          <a:bodyPr lIns="51813" tIns="51814" rIns="51813" bIns="51814"/>
          <a:lstStyle/>
          <a:p>
            <a:endParaRPr/>
          </a:p>
        </p:txBody>
      </p:sp>
      <p:sp>
        <p:nvSpPr>
          <p:cNvPr id="366" name="Shape 366"/>
          <p:cNvSpPr/>
          <p:nvPr/>
        </p:nvSpPr>
        <p:spPr>
          <a:xfrm rot="4115072">
            <a:off x="2880011" y="3122536"/>
            <a:ext cx="3269805" cy="19555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414" y="20501"/>
                  <a:pt x="8827" y="19401"/>
                  <a:pt x="12427" y="15801"/>
                </a:cubicBezTo>
                <a:cubicBezTo>
                  <a:pt x="16027" y="12201"/>
                  <a:pt x="18814" y="6101"/>
                  <a:pt x="21600" y="0"/>
                </a:cubicBezTo>
              </a:path>
            </a:pathLst>
          </a:custGeom>
          <a:ln w="38100">
            <a:solidFill>
              <a:srgbClr val="00B0F0"/>
            </a:solidFill>
          </a:ln>
        </p:spPr>
        <p:txBody>
          <a:bodyPr lIns="51813" tIns="51814" rIns="51813" bIns="51814" anchor="ctr"/>
          <a:lstStyle/>
          <a:p>
            <a:pPr algn="ctr"/>
            <a:endParaRPr/>
          </a:p>
        </p:txBody>
      </p:sp>
      <p:sp>
        <p:nvSpPr>
          <p:cNvPr id="367" name="Shape 367"/>
          <p:cNvSpPr/>
          <p:nvPr/>
        </p:nvSpPr>
        <p:spPr>
          <a:xfrm>
            <a:off x="4717706" y="5364701"/>
            <a:ext cx="754155" cy="473972"/>
          </a:xfrm>
          <a:prstGeom prst="rect">
            <a:avLst/>
          </a:prstGeom>
          <a:ln w="12700">
            <a:miter lim="400000"/>
          </a:ln>
          <a:extLst>
            <a:ext uri="{C572A759-6A51-4108-AA02-DFA0A04FC94B}">
              <ma14:wrappingTextBoxFlag xmlns:ma14="http://schemas.microsoft.com/office/mac/drawingml/2011/main" val="1"/>
            </a:ext>
          </a:extLst>
        </p:spPr>
        <p:txBody>
          <a:bodyPr wrap="none" lIns="51813" tIns="51814" rIns="51813" bIns="51814">
            <a:spAutoFit/>
          </a:bodyPr>
          <a:lstStyle>
            <a:lvl1pPr>
              <a:defRPr sz="2400"/>
            </a:lvl1pPr>
          </a:lstStyle>
          <a:p>
            <a:r>
              <a:t>Time</a:t>
            </a:r>
          </a:p>
        </p:txBody>
      </p:sp>
      <p:sp>
        <p:nvSpPr>
          <p:cNvPr id="368" name="Shape 368"/>
          <p:cNvSpPr/>
          <p:nvPr/>
        </p:nvSpPr>
        <p:spPr>
          <a:xfrm flipH="1">
            <a:off x="4781241" y="4164477"/>
            <a:ext cx="841595" cy="616381"/>
          </a:xfrm>
          <a:prstGeom prst="line">
            <a:avLst/>
          </a:prstGeom>
          <a:ln w="28575">
            <a:solidFill>
              <a:srgbClr val="4A7EBB"/>
            </a:solidFill>
            <a:tailEnd type="triangle"/>
          </a:ln>
        </p:spPr>
        <p:txBody>
          <a:bodyPr lIns="51813" tIns="51814" rIns="51813" bIns="51814"/>
          <a:lstStyle/>
          <a:p>
            <a:endParaRPr/>
          </a:p>
        </p:txBody>
      </p:sp>
      <p:sp>
        <p:nvSpPr>
          <p:cNvPr id="369" name="Shape 369"/>
          <p:cNvSpPr/>
          <p:nvPr/>
        </p:nvSpPr>
        <p:spPr>
          <a:xfrm>
            <a:off x="4781241" y="3567034"/>
            <a:ext cx="2142240" cy="473972"/>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400">
                <a:solidFill>
                  <a:srgbClr val="00B0F0"/>
                </a:solidFill>
              </a:defRPr>
            </a:lvl1pPr>
          </a:lstStyle>
          <a:p>
            <a:r>
              <a:t>Future-Impact</a:t>
            </a:r>
          </a:p>
        </p:txBody>
      </p:sp>
      <p:sp>
        <p:nvSpPr>
          <p:cNvPr id="370" name="Shape 370"/>
          <p:cNvSpPr/>
          <p:nvPr/>
        </p:nvSpPr>
        <p:spPr>
          <a:xfrm flipV="1">
            <a:off x="2409478" y="4111096"/>
            <a:ext cx="1071120" cy="725415"/>
          </a:xfrm>
          <a:prstGeom prst="line">
            <a:avLst/>
          </a:prstGeom>
          <a:ln w="28575">
            <a:solidFill>
              <a:srgbClr val="4A7EBB"/>
            </a:solidFill>
            <a:tailEnd type="triangle"/>
          </a:ln>
        </p:spPr>
        <p:txBody>
          <a:bodyPr lIns="51813" tIns="51814" rIns="51813" bIns="51814"/>
          <a:lstStyle/>
          <a:p>
            <a:endParaRPr/>
          </a:p>
        </p:txBody>
      </p:sp>
      <p:sp>
        <p:nvSpPr>
          <p:cNvPr id="371" name="Shape 371"/>
          <p:cNvSpPr/>
          <p:nvPr/>
        </p:nvSpPr>
        <p:spPr>
          <a:xfrm>
            <a:off x="1567884" y="4708536"/>
            <a:ext cx="1377154" cy="473972"/>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lvl1pPr>
              <a:defRPr sz="2400">
                <a:solidFill>
                  <a:srgbClr val="C00000"/>
                </a:solidFill>
              </a:defRPr>
            </a:lvl1pPr>
          </a:lstStyle>
          <a:p>
            <a:r>
              <a:t>Recency</a:t>
            </a:r>
          </a:p>
        </p:txBody>
      </p:sp>
      <p:sp>
        <p:nvSpPr>
          <p:cNvPr id="372" name="Shape 372"/>
          <p:cNvSpPr/>
          <p:nvPr/>
        </p:nvSpPr>
        <p:spPr>
          <a:xfrm rot="3913046">
            <a:off x="2948036" y="3390790"/>
            <a:ext cx="3133755" cy="18939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414" y="20501"/>
                  <a:pt x="8827" y="19401"/>
                  <a:pt x="12427" y="15801"/>
                </a:cubicBezTo>
                <a:cubicBezTo>
                  <a:pt x="16027" y="12201"/>
                  <a:pt x="18814" y="6101"/>
                  <a:pt x="21600" y="0"/>
                </a:cubicBezTo>
              </a:path>
            </a:pathLst>
          </a:custGeom>
          <a:ln w="38100">
            <a:solidFill>
              <a:srgbClr val="C00000"/>
            </a:solidFill>
          </a:ln>
        </p:spPr>
        <p:txBody>
          <a:bodyPr lIns="51813" tIns="51814" rIns="51813" bIns="51814" anchor="ctr"/>
          <a:lstStyle/>
          <a:p>
            <a:pPr algn="ctr"/>
            <a:endParaRPr/>
          </a:p>
        </p:txBody>
      </p:sp>
      <p:sp>
        <p:nvSpPr>
          <p:cNvPr id="373" name="Shape 373"/>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142</a:t>
            </a:fld>
            <a:endParaRPr/>
          </a:p>
        </p:txBody>
      </p:sp>
    </p:spTree>
    <p:extLst>
      <p:ext uri="{BB962C8B-B14F-4D97-AF65-F5344CB8AC3E}">
        <p14:creationId xmlns:p14="http://schemas.microsoft.com/office/powerpoint/2010/main" val="14081735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p:cNvSpPr>
          <p:nvPr>
            <p:ph type="title"/>
          </p:nvPr>
        </p:nvSpPr>
        <p:spPr>
          <a:xfrm>
            <a:off x="343747" y="155490"/>
            <a:ext cx="9053140" cy="721180"/>
          </a:xfrm>
          <a:prstGeom prst="rect">
            <a:avLst/>
          </a:prstGeom>
        </p:spPr>
        <p:txBody>
          <a:bodyPr/>
          <a:lstStyle>
            <a:lvl1pPr defTabSz="841247">
              <a:defRPr sz="2576"/>
            </a:lvl1pPr>
          </a:lstStyle>
          <a:p>
            <a:r>
              <a:t>Datasets Analyzed</a:t>
            </a:r>
          </a:p>
        </p:txBody>
      </p:sp>
      <p:sp>
        <p:nvSpPr>
          <p:cNvPr id="430" name="Shape 430"/>
          <p:cNvSpPr>
            <a:spLocks noGrp="1"/>
          </p:cNvSpPr>
          <p:nvPr>
            <p:ph type="body" idx="1"/>
          </p:nvPr>
        </p:nvSpPr>
        <p:spPr>
          <a:xfrm>
            <a:off x="331180" y="1062262"/>
            <a:ext cx="9053140" cy="4691142"/>
          </a:xfrm>
          <a:prstGeom prst="rect">
            <a:avLst/>
          </a:prstGeom>
        </p:spPr>
        <p:txBody>
          <a:bodyPr/>
          <a:lstStyle/>
          <a:p>
            <a:pPr>
              <a:defRPr b="1"/>
            </a:pPr>
            <a:r>
              <a:t>Yahoo! News Dataset</a:t>
            </a:r>
            <a:r>
              <a:rPr b="0"/>
              <a:t>: User click information for 652 news stories from the ‘Today Module’ on Yahoo! homepage during two weeks of October, 2011.</a:t>
            </a:r>
          </a:p>
          <a:p>
            <a:pPr>
              <a:defRPr b="1"/>
            </a:pPr>
            <a:r>
              <a:t>CLEF NewsREEL Dataset</a:t>
            </a:r>
            <a:r>
              <a:rPr b="0"/>
              <a:t>: User click information for ~240K news stories from three German news domains: tagesspiegel.de, sport1.de, and gulli.com during July - August, 2014.</a:t>
            </a:r>
          </a:p>
          <a:p>
            <a:pPr>
              <a:defRPr b="1"/>
            </a:pPr>
            <a:r>
              <a:t>NYTimes Dataset</a:t>
            </a:r>
            <a:r>
              <a:rPr b="0"/>
              <a:t>: Retweets for ~11K NYTimes stories during March - April, 2016.</a:t>
            </a:r>
          </a:p>
        </p:txBody>
      </p:sp>
      <p:sp>
        <p:nvSpPr>
          <p:cNvPr id="431" name="Shape 431"/>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143</a:t>
            </a:fld>
            <a:endParaRPr/>
          </a:p>
        </p:txBody>
      </p:sp>
    </p:spTree>
    <p:extLst>
      <p:ext uri="{BB962C8B-B14F-4D97-AF65-F5344CB8AC3E}">
        <p14:creationId xmlns:p14="http://schemas.microsoft.com/office/powerpoint/2010/main" val="21349551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title"/>
          </p:nvPr>
        </p:nvSpPr>
        <p:spPr>
          <a:xfrm>
            <a:off x="343747" y="155490"/>
            <a:ext cx="9053140" cy="721180"/>
          </a:xfrm>
          <a:prstGeom prst="rect">
            <a:avLst/>
          </a:prstGeom>
        </p:spPr>
        <p:txBody>
          <a:bodyPr/>
          <a:lstStyle>
            <a:lvl1pPr defTabSz="841247">
              <a:defRPr sz="2576"/>
            </a:lvl1pPr>
          </a:lstStyle>
          <a:p>
            <a:r>
              <a:t>Comparing Recommendation Strategies</a:t>
            </a:r>
          </a:p>
        </p:txBody>
      </p:sp>
      <p:sp>
        <p:nvSpPr>
          <p:cNvPr id="434" name="Shape 434"/>
          <p:cNvSpPr>
            <a:spLocks noGrp="1"/>
          </p:cNvSpPr>
          <p:nvPr>
            <p:ph type="body" sz="quarter" idx="1"/>
          </p:nvPr>
        </p:nvSpPr>
        <p:spPr>
          <a:xfrm>
            <a:off x="540888" y="883140"/>
            <a:ext cx="4896546" cy="725416"/>
          </a:xfrm>
          <a:prstGeom prst="rect">
            <a:avLst/>
          </a:prstGeom>
        </p:spPr>
        <p:txBody>
          <a:bodyPr/>
          <a:lstStyle>
            <a:lvl1pPr marL="0" indent="0">
              <a:buSzTx/>
              <a:buNone/>
              <a:defRPr sz="2000"/>
            </a:lvl1pPr>
          </a:lstStyle>
          <a:p>
            <a:r>
              <a:t>Performance on CLEF NewsREEL data</a:t>
            </a:r>
          </a:p>
        </p:txBody>
      </p:sp>
      <p:graphicFrame>
        <p:nvGraphicFramePr>
          <p:cNvPr id="435" name="Chart 435"/>
          <p:cNvGraphicFramePr/>
          <p:nvPr/>
        </p:nvGraphicFramePr>
        <p:xfrm>
          <a:off x="177605" y="1367957"/>
          <a:ext cx="9117865" cy="4816663"/>
        </p:xfrm>
        <a:graphic>
          <a:graphicData uri="http://schemas.openxmlformats.org/drawingml/2006/chart">
            <c:chart xmlns:c="http://schemas.openxmlformats.org/drawingml/2006/chart" xmlns:r="http://schemas.openxmlformats.org/officeDocument/2006/relationships" r:id="rId2"/>
          </a:graphicData>
        </a:graphic>
      </p:graphicFrame>
      <p:sp>
        <p:nvSpPr>
          <p:cNvPr id="436" name="Shape 436"/>
          <p:cNvSpPr>
            <a:spLocks noGrp="1"/>
          </p:cNvSpPr>
          <p:nvPr>
            <p:ph type="sldNum" sz="quarter" idx="4294967295"/>
          </p:nvPr>
        </p:nvSpPr>
        <p:spPr>
          <a:xfrm>
            <a:off x="9230892" y="5919549"/>
            <a:ext cx="350310"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144</a:t>
            </a:fld>
            <a:endParaRPr/>
          </a:p>
        </p:txBody>
      </p:sp>
    </p:spTree>
    <p:extLst>
      <p:ext uri="{BB962C8B-B14F-4D97-AF65-F5344CB8AC3E}">
        <p14:creationId xmlns:p14="http://schemas.microsoft.com/office/powerpoint/2010/main" val="39775610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p:cNvSpPr>
          <p:nvPr>
            <p:ph type="title"/>
          </p:nvPr>
        </p:nvSpPr>
        <p:spPr>
          <a:xfrm>
            <a:off x="343747" y="155490"/>
            <a:ext cx="9053140" cy="721180"/>
          </a:xfrm>
          <a:prstGeom prst="rect">
            <a:avLst/>
          </a:prstGeom>
        </p:spPr>
        <p:txBody>
          <a:bodyPr/>
          <a:lstStyle>
            <a:lvl1pPr defTabSz="841247">
              <a:defRPr sz="2576"/>
            </a:lvl1pPr>
          </a:lstStyle>
          <a:p>
            <a:r>
              <a:t>Comparing Recommendation Strategies</a:t>
            </a:r>
          </a:p>
        </p:txBody>
      </p:sp>
      <p:sp>
        <p:nvSpPr>
          <p:cNvPr id="439" name="Shape 439"/>
          <p:cNvSpPr>
            <a:spLocks noGrp="1"/>
          </p:cNvSpPr>
          <p:nvPr>
            <p:ph type="body" sz="quarter" idx="1"/>
          </p:nvPr>
        </p:nvSpPr>
        <p:spPr>
          <a:xfrm>
            <a:off x="540888" y="883140"/>
            <a:ext cx="4896546" cy="725416"/>
          </a:xfrm>
          <a:prstGeom prst="rect">
            <a:avLst/>
          </a:prstGeom>
        </p:spPr>
        <p:txBody>
          <a:bodyPr/>
          <a:lstStyle>
            <a:lvl1pPr marL="0" indent="0">
              <a:buSzTx/>
              <a:buNone/>
              <a:defRPr sz="2000"/>
            </a:lvl1pPr>
          </a:lstStyle>
          <a:p>
            <a:r>
              <a:t>Performance on CLEF NewsREEL data</a:t>
            </a:r>
          </a:p>
        </p:txBody>
      </p:sp>
      <p:graphicFrame>
        <p:nvGraphicFramePr>
          <p:cNvPr id="440" name="Chart 440"/>
          <p:cNvGraphicFramePr/>
          <p:nvPr/>
        </p:nvGraphicFramePr>
        <p:xfrm>
          <a:off x="177605" y="1367957"/>
          <a:ext cx="9117865" cy="4816663"/>
        </p:xfrm>
        <a:graphic>
          <a:graphicData uri="http://schemas.openxmlformats.org/drawingml/2006/chart">
            <c:chart xmlns:c="http://schemas.openxmlformats.org/drawingml/2006/chart" xmlns:r="http://schemas.openxmlformats.org/officeDocument/2006/relationships" r:id="rId2"/>
          </a:graphicData>
        </a:graphic>
      </p:graphicFrame>
      <p:sp>
        <p:nvSpPr>
          <p:cNvPr id="441" name="Shape 441"/>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145</a:t>
            </a:fld>
            <a:endParaRPr/>
          </a:p>
        </p:txBody>
      </p:sp>
      <p:sp>
        <p:nvSpPr>
          <p:cNvPr id="442" name="Shape 442"/>
          <p:cNvSpPr/>
          <p:nvPr/>
        </p:nvSpPr>
        <p:spPr>
          <a:xfrm>
            <a:off x="1888071" y="2628432"/>
            <a:ext cx="781121" cy="576397"/>
          </a:xfrm>
          <a:prstGeom prst="ellipse">
            <a:avLst/>
          </a:prstGeom>
          <a:ln w="25400">
            <a:solidFill>
              <a:srgbClr val="000000"/>
            </a:solidFill>
          </a:ln>
          <a:effectLst>
            <a:outerShdw blurRad="38100" dist="23000" dir="5400000" rotWithShape="0">
              <a:srgbClr val="000000">
                <a:alpha val="35000"/>
              </a:srgbClr>
            </a:outerShdw>
          </a:effectLst>
        </p:spPr>
        <p:txBody>
          <a:bodyPr lIns="51813" tIns="51814" rIns="51813" bIns="51814" anchor="ctr"/>
          <a:lstStyle/>
          <a:p>
            <a:endParaRPr/>
          </a:p>
        </p:txBody>
      </p:sp>
      <p:sp>
        <p:nvSpPr>
          <p:cNvPr id="443" name="Shape 443"/>
          <p:cNvSpPr/>
          <p:nvPr/>
        </p:nvSpPr>
        <p:spPr>
          <a:xfrm>
            <a:off x="2347913" y="3280930"/>
            <a:ext cx="781120" cy="576397"/>
          </a:xfrm>
          <a:prstGeom prst="ellipse">
            <a:avLst/>
          </a:prstGeom>
          <a:ln w="25400">
            <a:solidFill>
              <a:srgbClr val="000000"/>
            </a:solidFill>
          </a:ln>
          <a:effectLst>
            <a:outerShdw blurRad="38100" dist="23000" dir="5400000" rotWithShape="0">
              <a:srgbClr val="000000">
                <a:alpha val="35000"/>
              </a:srgbClr>
            </a:outerShdw>
          </a:effectLst>
        </p:spPr>
        <p:txBody>
          <a:bodyPr lIns="51813" tIns="51814" rIns="51813" bIns="51814" anchor="ctr"/>
          <a:lstStyle/>
          <a:p>
            <a:endParaRPr/>
          </a:p>
        </p:txBody>
      </p:sp>
    </p:spTree>
    <p:extLst>
      <p:ext uri="{BB962C8B-B14F-4D97-AF65-F5344CB8AC3E}">
        <p14:creationId xmlns:p14="http://schemas.microsoft.com/office/powerpoint/2010/main" val="15227363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p:cNvSpPr>
          <p:nvPr>
            <p:ph type="title"/>
          </p:nvPr>
        </p:nvSpPr>
        <p:spPr>
          <a:xfrm>
            <a:off x="343747" y="155490"/>
            <a:ext cx="9053140" cy="721180"/>
          </a:xfrm>
          <a:prstGeom prst="rect">
            <a:avLst/>
          </a:prstGeom>
        </p:spPr>
        <p:txBody>
          <a:bodyPr/>
          <a:lstStyle>
            <a:lvl1pPr defTabSz="841247">
              <a:defRPr sz="2576"/>
            </a:lvl1pPr>
          </a:lstStyle>
          <a:p>
            <a:r>
              <a:t>Comparing Recommendation Strategies</a:t>
            </a:r>
          </a:p>
        </p:txBody>
      </p:sp>
      <p:sp>
        <p:nvSpPr>
          <p:cNvPr id="446" name="Shape 446"/>
          <p:cNvSpPr>
            <a:spLocks noGrp="1"/>
          </p:cNvSpPr>
          <p:nvPr>
            <p:ph type="body" sz="quarter" idx="1"/>
          </p:nvPr>
        </p:nvSpPr>
        <p:spPr>
          <a:xfrm>
            <a:off x="540888" y="883140"/>
            <a:ext cx="4896546" cy="725416"/>
          </a:xfrm>
          <a:prstGeom prst="rect">
            <a:avLst/>
          </a:prstGeom>
        </p:spPr>
        <p:txBody>
          <a:bodyPr/>
          <a:lstStyle>
            <a:lvl1pPr marL="0" indent="0">
              <a:buSzTx/>
              <a:buNone/>
              <a:defRPr sz="2000"/>
            </a:lvl1pPr>
          </a:lstStyle>
          <a:p>
            <a:r>
              <a:t>Performance on CLEF NewsREEL data</a:t>
            </a:r>
          </a:p>
        </p:txBody>
      </p:sp>
      <p:graphicFrame>
        <p:nvGraphicFramePr>
          <p:cNvPr id="447" name="Chart 447"/>
          <p:cNvGraphicFramePr/>
          <p:nvPr/>
        </p:nvGraphicFramePr>
        <p:xfrm>
          <a:off x="177605" y="1367957"/>
          <a:ext cx="9117865" cy="4816663"/>
        </p:xfrm>
        <a:graphic>
          <a:graphicData uri="http://schemas.openxmlformats.org/drawingml/2006/chart">
            <c:chart xmlns:c="http://schemas.openxmlformats.org/drawingml/2006/chart" xmlns:r="http://schemas.openxmlformats.org/officeDocument/2006/relationships" r:id="rId2"/>
          </a:graphicData>
        </a:graphic>
      </p:graphicFrame>
      <p:sp>
        <p:nvSpPr>
          <p:cNvPr id="448" name="Shape 448"/>
          <p:cNvSpPr>
            <a:spLocks noGrp="1"/>
          </p:cNvSpPr>
          <p:nvPr>
            <p:ph type="sldNum" sz="quarter" idx="4294967295"/>
          </p:nvPr>
        </p:nvSpPr>
        <p:spPr>
          <a:xfrm>
            <a:off x="9218069" y="5919549"/>
            <a:ext cx="375958"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146</a:t>
            </a:fld>
            <a:endParaRPr/>
          </a:p>
        </p:txBody>
      </p:sp>
      <p:sp>
        <p:nvSpPr>
          <p:cNvPr id="449" name="Shape 449"/>
          <p:cNvSpPr/>
          <p:nvPr/>
        </p:nvSpPr>
        <p:spPr>
          <a:xfrm>
            <a:off x="4542376" y="3332106"/>
            <a:ext cx="781120" cy="576397"/>
          </a:xfrm>
          <a:prstGeom prst="ellipse">
            <a:avLst/>
          </a:prstGeom>
          <a:ln w="25400">
            <a:solidFill>
              <a:srgbClr val="000000"/>
            </a:solidFill>
          </a:ln>
          <a:effectLst>
            <a:outerShdw blurRad="38100" dist="23000" dir="5400000" rotWithShape="0">
              <a:srgbClr val="000000">
                <a:alpha val="35000"/>
              </a:srgbClr>
            </a:outerShdw>
          </a:effectLst>
        </p:spPr>
        <p:txBody>
          <a:bodyPr lIns="51813" tIns="51814" rIns="51813" bIns="51814" anchor="ctr"/>
          <a:lstStyle/>
          <a:p>
            <a:endParaRPr/>
          </a:p>
        </p:txBody>
      </p:sp>
      <p:sp>
        <p:nvSpPr>
          <p:cNvPr id="450" name="Shape 450"/>
          <p:cNvSpPr/>
          <p:nvPr/>
        </p:nvSpPr>
        <p:spPr>
          <a:xfrm>
            <a:off x="4949507" y="2628432"/>
            <a:ext cx="781121" cy="576397"/>
          </a:xfrm>
          <a:prstGeom prst="ellipse">
            <a:avLst/>
          </a:prstGeom>
          <a:ln w="25400">
            <a:solidFill>
              <a:srgbClr val="000000"/>
            </a:solidFill>
          </a:ln>
          <a:effectLst>
            <a:outerShdw blurRad="38100" dist="23000" dir="5400000" rotWithShape="0">
              <a:srgbClr val="000000">
                <a:alpha val="35000"/>
              </a:srgbClr>
            </a:outerShdw>
          </a:effectLst>
        </p:spPr>
        <p:txBody>
          <a:bodyPr lIns="51813" tIns="51814" rIns="51813" bIns="51814" anchor="ctr"/>
          <a:lstStyle/>
          <a:p>
            <a:endParaRPr/>
          </a:p>
        </p:txBody>
      </p:sp>
    </p:spTree>
    <p:extLst>
      <p:ext uri="{BB962C8B-B14F-4D97-AF65-F5344CB8AC3E}">
        <p14:creationId xmlns:p14="http://schemas.microsoft.com/office/powerpoint/2010/main" val="4811122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p:cNvSpPr>
          <p:nvPr>
            <p:ph type="title"/>
          </p:nvPr>
        </p:nvSpPr>
        <p:spPr>
          <a:xfrm>
            <a:off x="343747" y="155490"/>
            <a:ext cx="9053140" cy="721180"/>
          </a:xfrm>
          <a:prstGeom prst="rect">
            <a:avLst/>
          </a:prstGeom>
        </p:spPr>
        <p:txBody>
          <a:bodyPr/>
          <a:lstStyle>
            <a:lvl1pPr defTabSz="841247">
              <a:defRPr sz="2576"/>
            </a:lvl1pPr>
          </a:lstStyle>
          <a:p>
            <a:r>
              <a:t>Comparing Recommendation Strategies</a:t>
            </a:r>
          </a:p>
        </p:txBody>
      </p:sp>
      <p:sp>
        <p:nvSpPr>
          <p:cNvPr id="453" name="Shape 453"/>
          <p:cNvSpPr>
            <a:spLocks noGrp="1"/>
          </p:cNvSpPr>
          <p:nvPr>
            <p:ph type="body" sz="quarter" idx="1"/>
          </p:nvPr>
        </p:nvSpPr>
        <p:spPr>
          <a:xfrm>
            <a:off x="540888" y="883140"/>
            <a:ext cx="4896546" cy="725416"/>
          </a:xfrm>
          <a:prstGeom prst="rect">
            <a:avLst/>
          </a:prstGeom>
        </p:spPr>
        <p:txBody>
          <a:bodyPr/>
          <a:lstStyle>
            <a:lvl1pPr marL="0" indent="0">
              <a:buSzTx/>
              <a:buNone/>
              <a:defRPr sz="2000"/>
            </a:lvl1pPr>
          </a:lstStyle>
          <a:p>
            <a:r>
              <a:t>Performance on CLEF NewsREEL data</a:t>
            </a:r>
          </a:p>
        </p:txBody>
      </p:sp>
      <p:graphicFrame>
        <p:nvGraphicFramePr>
          <p:cNvPr id="454" name="Chart 454"/>
          <p:cNvGraphicFramePr/>
          <p:nvPr/>
        </p:nvGraphicFramePr>
        <p:xfrm>
          <a:off x="177605" y="1367957"/>
          <a:ext cx="9117865" cy="4816663"/>
        </p:xfrm>
        <a:graphic>
          <a:graphicData uri="http://schemas.openxmlformats.org/drawingml/2006/chart">
            <c:chart xmlns:c="http://schemas.openxmlformats.org/drawingml/2006/chart" xmlns:r="http://schemas.openxmlformats.org/officeDocument/2006/relationships" r:id="rId2"/>
          </a:graphicData>
        </a:graphic>
      </p:graphicFrame>
      <p:sp>
        <p:nvSpPr>
          <p:cNvPr id="455" name="Shape 455"/>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147</a:t>
            </a:fld>
            <a:endParaRPr/>
          </a:p>
        </p:txBody>
      </p:sp>
      <p:sp>
        <p:nvSpPr>
          <p:cNvPr id="456" name="Shape 456"/>
          <p:cNvSpPr/>
          <p:nvPr/>
        </p:nvSpPr>
        <p:spPr>
          <a:xfrm>
            <a:off x="5352001" y="2084684"/>
            <a:ext cx="781120" cy="576397"/>
          </a:xfrm>
          <a:prstGeom prst="ellipse">
            <a:avLst/>
          </a:prstGeom>
          <a:ln w="25400">
            <a:solidFill>
              <a:srgbClr val="000000"/>
            </a:solidFill>
          </a:ln>
          <a:effectLst>
            <a:outerShdw blurRad="38100" dist="23000" dir="5400000" rotWithShape="0">
              <a:srgbClr val="000000">
                <a:alpha val="35000"/>
              </a:srgbClr>
            </a:outerShdw>
          </a:effectLst>
        </p:spPr>
        <p:txBody>
          <a:bodyPr lIns="51813" tIns="51814" rIns="51813" bIns="51814" anchor="ctr"/>
          <a:lstStyle/>
          <a:p>
            <a:endParaRPr/>
          </a:p>
        </p:txBody>
      </p:sp>
      <p:sp>
        <p:nvSpPr>
          <p:cNvPr id="457" name="Shape 457"/>
          <p:cNvSpPr/>
          <p:nvPr/>
        </p:nvSpPr>
        <p:spPr>
          <a:xfrm>
            <a:off x="7980583" y="2084684"/>
            <a:ext cx="781121" cy="576397"/>
          </a:xfrm>
          <a:prstGeom prst="ellipse">
            <a:avLst/>
          </a:prstGeom>
          <a:ln w="25400">
            <a:solidFill>
              <a:srgbClr val="000000"/>
            </a:solidFill>
          </a:ln>
          <a:effectLst>
            <a:outerShdw blurRad="38100" dist="23000" dir="5400000" rotWithShape="0">
              <a:srgbClr val="000000">
                <a:alpha val="35000"/>
              </a:srgbClr>
            </a:outerShdw>
          </a:effectLst>
        </p:spPr>
        <p:txBody>
          <a:bodyPr lIns="51813" tIns="51814" rIns="51813" bIns="51814" anchor="ctr"/>
          <a:lstStyle/>
          <a:p>
            <a:endParaRPr/>
          </a:p>
        </p:txBody>
      </p:sp>
      <p:sp>
        <p:nvSpPr>
          <p:cNvPr id="458" name="Shape 458"/>
          <p:cNvSpPr/>
          <p:nvPr/>
        </p:nvSpPr>
        <p:spPr>
          <a:xfrm>
            <a:off x="2723418" y="2084684"/>
            <a:ext cx="781121" cy="576397"/>
          </a:xfrm>
          <a:prstGeom prst="ellipse">
            <a:avLst/>
          </a:prstGeom>
          <a:ln w="25400">
            <a:solidFill>
              <a:srgbClr val="000000"/>
            </a:solidFill>
          </a:ln>
          <a:effectLst>
            <a:outerShdw blurRad="38100" dist="23000" dir="5400000" rotWithShape="0">
              <a:srgbClr val="000000">
                <a:alpha val="35000"/>
              </a:srgbClr>
            </a:outerShdw>
          </a:effectLst>
        </p:spPr>
        <p:txBody>
          <a:bodyPr lIns="51813" tIns="51814" rIns="51813" bIns="51814" anchor="ctr"/>
          <a:lstStyle/>
          <a:p>
            <a:endParaRPr/>
          </a:p>
        </p:txBody>
      </p:sp>
    </p:spTree>
    <p:extLst>
      <p:ext uri="{BB962C8B-B14F-4D97-AF65-F5344CB8AC3E}">
        <p14:creationId xmlns:p14="http://schemas.microsoft.com/office/powerpoint/2010/main" val="94421709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p:cNvSpPr>
          <p:nvPr>
            <p:ph type="title"/>
          </p:nvPr>
        </p:nvSpPr>
        <p:spPr>
          <a:xfrm>
            <a:off x="343747" y="155490"/>
            <a:ext cx="9053140" cy="721180"/>
          </a:xfrm>
          <a:prstGeom prst="rect">
            <a:avLst/>
          </a:prstGeom>
        </p:spPr>
        <p:txBody>
          <a:bodyPr/>
          <a:lstStyle>
            <a:lvl1pPr defTabSz="841247">
              <a:defRPr sz="2576"/>
            </a:lvl1pPr>
          </a:lstStyle>
          <a:p>
            <a:r>
              <a:t>Comparing Recommendation Strategies</a:t>
            </a:r>
          </a:p>
        </p:txBody>
      </p:sp>
      <p:graphicFrame>
        <p:nvGraphicFramePr>
          <p:cNvPr id="461" name="Table 461"/>
          <p:cNvGraphicFramePr/>
          <p:nvPr/>
        </p:nvGraphicFramePr>
        <p:xfrm>
          <a:off x="649783" y="1062258"/>
          <a:ext cx="8109901" cy="5599474"/>
        </p:xfrm>
        <a:graphic>
          <a:graphicData uri="http://schemas.openxmlformats.org/drawingml/2006/table">
            <a:tbl>
              <a:tblPr firstRow="1" bandRow="1">
                <a:tableStyleId>{4C3C2611-4C71-4FC5-86AE-919BDF0F9419}</a:tableStyleId>
              </a:tblPr>
              <a:tblGrid>
                <a:gridCol w="2582617"/>
                <a:gridCol w="1356477"/>
                <a:gridCol w="1390269"/>
                <a:gridCol w="1081320"/>
                <a:gridCol w="1699218"/>
              </a:tblGrid>
              <a:tr h="806027">
                <a:tc>
                  <a:txBody>
                    <a:bodyPr/>
                    <a:lstStyle/>
                    <a:p>
                      <a:pPr algn="ctr">
                        <a:defRPr sz="1800" b="0">
                          <a:solidFill>
                            <a:srgbClr val="000000"/>
                          </a:solidFill>
                        </a:defRPr>
                      </a:pPr>
                      <a:r>
                        <a:rPr sz="2300" b="1">
                          <a:solidFill>
                            <a:srgbClr val="FFFFFF"/>
                          </a:solidFill>
                          <a:sym typeface="Calibri"/>
                        </a:rPr>
                        <a:t>Strategy</a:t>
                      </a:r>
                    </a:p>
                  </a:txBody>
                  <a:tcPr marL="48578" marR="48578" marT="57573" marB="57573" horzOverflow="overflow"/>
                </a:tc>
                <a:tc>
                  <a:txBody>
                    <a:bodyPr/>
                    <a:lstStyle/>
                    <a:p>
                      <a:pPr algn="ctr">
                        <a:defRPr sz="1800" b="0">
                          <a:solidFill>
                            <a:srgbClr val="000000"/>
                          </a:solidFill>
                        </a:defRPr>
                      </a:pPr>
                      <a:r>
                        <a:rPr sz="2300" b="1">
                          <a:solidFill>
                            <a:srgbClr val="FFFFFF"/>
                          </a:solidFill>
                          <a:sym typeface="Calibri"/>
                        </a:rPr>
                        <a:t>Ranking on Recency</a:t>
                      </a:r>
                    </a:p>
                  </a:txBody>
                  <a:tcPr marL="48578" marR="48578" marT="57573" marB="57573" horzOverflow="overflow"/>
                </a:tc>
                <a:tc>
                  <a:txBody>
                    <a:bodyPr/>
                    <a:lstStyle/>
                    <a:p>
                      <a:pPr algn="ctr">
                        <a:defRPr sz="1800" b="0">
                          <a:solidFill>
                            <a:srgbClr val="000000"/>
                          </a:solidFill>
                        </a:defRPr>
                      </a:pPr>
                      <a:r>
                        <a:rPr sz="2300" b="1">
                          <a:solidFill>
                            <a:srgbClr val="FFFFFF"/>
                          </a:solidFill>
                          <a:sym typeface="Calibri"/>
                        </a:rPr>
                        <a:t>Ranking on Relevancy</a:t>
                      </a:r>
                    </a:p>
                  </a:txBody>
                  <a:tcPr marL="48578" marR="48578" marT="57573" marB="57573" horzOverflow="overflow"/>
                </a:tc>
                <a:tc>
                  <a:txBody>
                    <a:bodyPr/>
                    <a:lstStyle/>
                    <a:p>
                      <a:pPr algn="ctr">
                        <a:defRPr sz="1800" b="0">
                          <a:solidFill>
                            <a:srgbClr val="000000"/>
                          </a:solidFill>
                        </a:defRPr>
                      </a:pPr>
                      <a:r>
                        <a:rPr sz="2300" b="1">
                          <a:solidFill>
                            <a:srgbClr val="FFFFFF"/>
                          </a:solidFill>
                          <a:sym typeface="Calibri"/>
                        </a:rPr>
                        <a:t>Avg Ranking</a:t>
                      </a:r>
                    </a:p>
                  </a:txBody>
                  <a:tcPr marL="48578" marR="48578" marT="57573" marB="57573" horzOverflow="overflow"/>
                </a:tc>
                <a:tc>
                  <a:txBody>
                    <a:bodyPr/>
                    <a:lstStyle/>
                    <a:p>
                      <a:pPr algn="ctr">
                        <a:defRPr sz="1800" b="0">
                          <a:solidFill>
                            <a:srgbClr val="000000"/>
                          </a:solidFill>
                        </a:defRPr>
                      </a:pPr>
                      <a:r>
                        <a:rPr sz="2300" b="1">
                          <a:solidFill>
                            <a:srgbClr val="FFFFFF"/>
                          </a:solidFill>
                          <a:sym typeface="Calibri"/>
                        </a:rPr>
                        <a:t>Ranking on Future-Impact</a:t>
                      </a:r>
                    </a:p>
                  </a:txBody>
                  <a:tcPr marL="48578" marR="48578" marT="57573" marB="57573" horzOverflow="overflow"/>
                </a:tc>
              </a:tr>
              <a:tr h="466984">
                <a:tc>
                  <a:txBody>
                    <a:bodyPr/>
                    <a:lstStyle/>
                    <a:p>
                      <a:pPr algn="l">
                        <a:defRPr sz="1800"/>
                      </a:pPr>
                      <a:r>
                        <a:rPr sz="2300">
                          <a:sym typeface="Calibri"/>
                        </a:rPr>
                        <a:t>Latest</a:t>
                      </a:r>
                    </a:p>
                  </a:txBody>
                  <a:tcPr marL="48578" marR="48578" marT="57573" marB="57573" horzOverflow="overflow"/>
                </a:tc>
                <a:tc>
                  <a:txBody>
                    <a:bodyPr/>
                    <a:lstStyle/>
                    <a:p>
                      <a:pPr algn="ctr">
                        <a:defRPr sz="1800"/>
                      </a:pPr>
                      <a:r>
                        <a:rPr sz="2300">
                          <a:solidFill>
                            <a:srgbClr val="C00000"/>
                          </a:solidFill>
                          <a:sym typeface="Calibri"/>
                        </a:rPr>
                        <a:t>1</a:t>
                      </a:r>
                    </a:p>
                  </a:txBody>
                  <a:tcPr marL="48578" marR="48578" marT="57573" marB="57573" horzOverflow="overflow"/>
                </a:tc>
                <a:tc>
                  <a:txBody>
                    <a:bodyPr/>
                    <a:lstStyle/>
                    <a:p>
                      <a:pPr algn="ctr">
                        <a:defRPr sz="1800"/>
                      </a:pPr>
                      <a:r>
                        <a:rPr sz="2300">
                          <a:sym typeface="Calibri"/>
                        </a:rPr>
                        <a:t>5</a:t>
                      </a:r>
                    </a:p>
                  </a:txBody>
                  <a:tcPr marL="48578" marR="48578" marT="57573" marB="57573" horzOverflow="overflow"/>
                </a:tc>
                <a:tc>
                  <a:txBody>
                    <a:bodyPr/>
                    <a:lstStyle/>
                    <a:p>
                      <a:pPr algn="ctr">
                        <a:defRPr sz="1800"/>
                      </a:pPr>
                      <a:r>
                        <a:rPr sz="2300">
                          <a:sym typeface="Calibri"/>
                        </a:rPr>
                        <a:t>3</a:t>
                      </a:r>
                    </a:p>
                  </a:txBody>
                  <a:tcPr marL="48578" marR="48578" marT="57573" marB="57573" horzOverflow="overflow"/>
                </a:tc>
                <a:tc>
                  <a:txBody>
                    <a:bodyPr/>
                    <a:lstStyle/>
                    <a:p>
                      <a:pPr algn="ctr">
                        <a:defRPr sz="1800"/>
                      </a:pPr>
                      <a:r>
                        <a:rPr sz="2300">
                          <a:sym typeface="Calibri"/>
                        </a:rPr>
                        <a:t>5</a:t>
                      </a:r>
                    </a:p>
                  </a:txBody>
                  <a:tcPr marL="48578" marR="48578" marT="57573" marB="57573" horzOverflow="overflow"/>
                </a:tc>
              </a:tr>
              <a:tr h="466984">
                <a:tc>
                  <a:txBody>
                    <a:bodyPr/>
                    <a:lstStyle/>
                    <a:p>
                      <a:pPr algn="l">
                        <a:defRPr sz="1800"/>
                      </a:pPr>
                      <a:r>
                        <a:rPr sz="2300">
                          <a:sym typeface="Calibri"/>
                        </a:rPr>
                        <a:t>Highest Rising-Impact</a:t>
                      </a:r>
                    </a:p>
                  </a:txBody>
                  <a:tcPr marL="48578" marR="48578" marT="57573" marB="57573" horzOverflow="overflow"/>
                </a:tc>
                <a:tc>
                  <a:txBody>
                    <a:bodyPr/>
                    <a:lstStyle/>
                    <a:p>
                      <a:pPr algn="ctr">
                        <a:defRPr sz="1800"/>
                      </a:pPr>
                      <a:r>
                        <a:rPr sz="2300">
                          <a:sym typeface="Calibri"/>
                        </a:rPr>
                        <a:t>3</a:t>
                      </a:r>
                    </a:p>
                  </a:txBody>
                  <a:tcPr marL="48578" marR="48578" marT="57573" marB="57573" horzOverflow="overflow"/>
                </a:tc>
                <a:tc>
                  <a:txBody>
                    <a:bodyPr/>
                    <a:lstStyle/>
                    <a:p>
                      <a:pPr algn="ctr">
                        <a:defRPr sz="1800"/>
                      </a:pPr>
                      <a:r>
                        <a:rPr sz="2300">
                          <a:sym typeface="Calibri"/>
                        </a:rPr>
                        <a:t>4</a:t>
                      </a:r>
                    </a:p>
                  </a:txBody>
                  <a:tcPr marL="48578" marR="48578" marT="57573" marB="57573" horzOverflow="overflow"/>
                </a:tc>
                <a:tc>
                  <a:txBody>
                    <a:bodyPr/>
                    <a:lstStyle/>
                    <a:p>
                      <a:pPr algn="ctr">
                        <a:defRPr sz="1800"/>
                      </a:pPr>
                      <a:r>
                        <a:rPr sz="2300">
                          <a:sym typeface="Calibri"/>
                        </a:rPr>
                        <a:t>3.5</a:t>
                      </a:r>
                    </a:p>
                  </a:txBody>
                  <a:tcPr marL="48578" marR="48578" marT="57573" marB="57573" horzOverflow="overflow"/>
                </a:tc>
                <a:tc>
                  <a:txBody>
                    <a:bodyPr/>
                    <a:lstStyle/>
                    <a:p>
                      <a:pPr algn="ctr">
                        <a:defRPr sz="1800"/>
                      </a:pPr>
                      <a:r>
                        <a:rPr sz="2300">
                          <a:sym typeface="Calibri"/>
                        </a:rPr>
                        <a:t>3</a:t>
                      </a:r>
                    </a:p>
                  </a:txBody>
                  <a:tcPr marL="48578" marR="48578" marT="57573" marB="57573" horzOverflow="overflow"/>
                </a:tc>
              </a:tr>
              <a:tr h="466984">
                <a:tc>
                  <a:txBody>
                    <a:bodyPr/>
                    <a:lstStyle/>
                    <a:p>
                      <a:pPr algn="l">
                        <a:defRPr sz="1800"/>
                      </a:pPr>
                      <a:r>
                        <a:rPr sz="2300">
                          <a:sym typeface="Calibri"/>
                        </a:rPr>
                        <a:t>Highest Recent-Impact</a:t>
                      </a:r>
                    </a:p>
                  </a:txBody>
                  <a:tcPr marL="48578" marR="48578" marT="57573" marB="57573" horzOverflow="overflow"/>
                </a:tc>
                <a:tc>
                  <a:txBody>
                    <a:bodyPr/>
                    <a:lstStyle/>
                    <a:p>
                      <a:pPr algn="ctr">
                        <a:defRPr sz="1800"/>
                      </a:pPr>
                      <a:r>
                        <a:rPr sz="2300">
                          <a:sym typeface="Calibri"/>
                        </a:rPr>
                        <a:t>5</a:t>
                      </a:r>
                    </a:p>
                  </a:txBody>
                  <a:tcPr marL="48578" marR="48578" marT="57573" marB="57573" horzOverflow="overflow"/>
                </a:tc>
                <a:tc>
                  <a:txBody>
                    <a:bodyPr/>
                    <a:lstStyle/>
                    <a:p>
                      <a:pPr algn="ctr">
                        <a:defRPr sz="1800"/>
                      </a:pPr>
                      <a:r>
                        <a:rPr sz="2300">
                          <a:sym typeface="Calibri"/>
                        </a:rPr>
                        <a:t>3</a:t>
                      </a:r>
                    </a:p>
                  </a:txBody>
                  <a:tcPr marL="48578" marR="48578" marT="57573" marB="57573" horzOverflow="overflow"/>
                </a:tc>
                <a:tc>
                  <a:txBody>
                    <a:bodyPr/>
                    <a:lstStyle/>
                    <a:p>
                      <a:pPr algn="ctr">
                        <a:defRPr sz="1800"/>
                      </a:pPr>
                      <a:r>
                        <a:rPr sz="2300">
                          <a:sym typeface="Calibri"/>
                        </a:rPr>
                        <a:t>4</a:t>
                      </a:r>
                    </a:p>
                  </a:txBody>
                  <a:tcPr marL="48578" marR="48578" marT="57573" marB="57573" horzOverflow="overflow"/>
                </a:tc>
                <a:tc>
                  <a:txBody>
                    <a:bodyPr/>
                    <a:lstStyle/>
                    <a:p>
                      <a:pPr algn="ctr">
                        <a:defRPr sz="1800"/>
                      </a:pPr>
                      <a:r>
                        <a:rPr sz="2300">
                          <a:sym typeface="Calibri"/>
                        </a:rPr>
                        <a:t>4</a:t>
                      </a:r>
                    </a:p>
                  </a:txBody>
                  <a:tcPr marL="48578" marR="48578" marT="57573" marB="57573" horzOverflow="overflow"/>
                </a:tc>
              </a:tr>
              <a:tr h="806027">
                <a:tc>
                  <a:txBody>
                    <a:bodyPr/>
                    <a:lstStyle/>
                    <a:p>
                      <a:pPr algn="l">
                        <a:defRPr sz="1800"/>
                      </a:pPr>
                      <a:r>
                        <a:rPr sz="2300">
                          <a:sym typeface="Calibri"/>
                        </a:rPr>
                        <a:t>Highest Future-Impact predicted by OLS</a:t>
                      </a:r>
                    </a:p>
                  </a:txBody>
                  <a:tcPr marL="48578" marR="48578" marT="57573" marB="57573" horzOverflow="overflow"/>
                </a:tc>
                <a:tc>
                  <a:txBody>
                    <a:bodyPr/>
                    <a:lstStyle/>
                    <a:p>
                      <a:pPr algn="ctr">
                        <a:defRPr sz="1800"/>
                      </a:pPr>
                      <a:r>
                        <a:rPr sz="2300">
                          <a:sym typeface="Calibri"/>
                        </a:rPr>
                        <a:t>2</a:t>
                      </a:r>
                    </a:p>
                  </a:txBody>
                  <a:tcPr marL="48578" marR="48578" marT="57573" marB="57573" horzOverflow="overflow"/>
                </a:tc>
                <a:tc>
                  <a:txBody>
                    <a:bodyPr/>
                    <a:lstStyle/>
                    <a:p>
                      <a:pPr algn="ctr">
                        <a:defRPr sz="1800"/>
                      </a:pPr>
                      <a:r>
                        <a:rPr sz="2300">
                          <a:solidFill>
                            <a:srgbClr val="C00000"/>
                          </a:solidFill>
                          <a:sym typeface="Calibri"/>
                        </a:rPr>
                        <a:t>1</a:t>
                      </a:r>
                    </a:p>
                  </a:txBody>
                  <a:tcPr marL="48578" marR="48578" marT="57573" marB="57573" horzOverflow="overflow"/>
                </a:tc>
                <a:tc>
                  <a:txBody>
                    <a:bodyPr/>
                    <a:lstStyle/>
                    <a:p>
                      <a:pPr algn="ctr">
                        <a:defRPr sz="1800"/>
                      </a:pPr>
                      <a:r>
                        <a:rPr sz="2300">
                          <a:solidFill>
                            <a:srgbClr val="C00000"/>
                          </a:solidFill>
                          <a:sym typeface="Calibri"/>
                        </a:rPr>
                        <a:t>1.5</a:t>
                      </a:r>
                    </a:p>
                  </a:txBody>
                  <a:tcPr marL="48578" marR="48578" marT="57573" marB="57573" horzOverflow="overflow"/>
                </a:tc>
                <a:tc>
                  <a:txBody>
                    <a:bodyPr/>
                    <a:lstStyle/>
                    <a:p>
                      <a:pPr algn="ctr">
                        <a:defRPr sz="1800"/>
                      </a:pPr>
                      <a:r>
                        <a:rPr sz="2300">
                          <a:solidFill>
                            <a:srgbClr val="C00000"/>
                          </a:solidFill>
                          <a:sym typeface="Calibri"/>
                        </a:rPr>
                        <a:t>1</a:t>
                      </a:r>
                    </a:p>
                  </a:txBody>
                  <a:tcPr marL="48578" marR="48578" marT="57573" marB="57573" horzOverflow="overflow"/>
                </a:tc>
              </a:tr>
              <a:tr h="806027">
                <a:tc>
                  <a:txBody>
                    <a:bodyPr/>
                    <a:lstStyle/>
                    <a:p>
                      <a:pPr algn="l">
                        <a:defRPr sz="1800"/>
                      </a:pPr>
                      <a:r>
                        <a:rPr sz="2300">
                          <a:sym typeface="Calibri"/>
                        </a:rPr>
                        <a:t>Highest Future-Impact predicted by GTB</a:t>
                      </a:r>
                    </a:p>
                  </a:txBody>
                  <a:tcPr marL="48578" marR="48578" marT="57573" marB="57573" horzOverflow="overflow"/>
                </a:tc>
                <a:tc>
                  <a:txBody>
                    <a:bodyPr/>
                    <a:lstStyle/>
                    <a:p>
                      <a:pPr algn="ctr">
                        <a:defRPr sz="1800"/>
                      </a:pPr>
                      <a:r>
                        <a:rPr sz="2300">
                          <a:sym typeface="Calibri"/>
                        </a:rPr>
                        <a:t>4</a:t>
                      </a:r>
                    </a:p>
                  </a:txBody>
                  <a:tcPr marL="48578" marR="48578" marT="57573" marB="57573" horzOverflow="overflow"/>
                </a:tc>
                <a:tc>
                  <a:txBody>
                    <a:bodyPr/>
                    <a:lstStyle/>
                    <a:p>
                      <a:pPr algn="ctr">
                        <a:defRPr sz="1800"/>
                      </a:pPr>
                      <a:r>
                        <a:rPr sz="2300">
                          <a:sym typeface="Calibri"/>
                        </a:rPr>
                        <a:t>2</a:t>
                      </a:r>
                    </a:p>
                  </a:txBody>
                  <a:tcPr marL="48578" marR="48578" marT="57573" marB="57573" horzOverflow="overflow"/>
                </a:tc>
                <a:tc>
                  <a:txBody>
                    <a:bodyPr/>
                    <a:lstStyle/>
                    <a:p>
                      <a:pPr algn="ctr">
                        <a:defRPr sz="1800"/>
                      </a:pPr>
                      <a:r>
                        <a:rPr sz="2300">
                          <a:sym typeface="Calibri"/>
                        </a:rPr>
                        <a:t>3</a:t>
                      </a:r>
                    </a:p>
                  </a:txBody>
                  <a:tcPr marL="48578" marR="48578" marT="57573" marB="57573" horzOverflow="overflow"/>
                </a:tc>
                <a:tc>
                  <a:txBody>
                    <a:bodyPr/>
                    <a:lstStyle/>
                    <a:p>
                      <a:pPr algn="ctr">
                        <a:defRPr sz="1800"/>
                      </a:pPr>
                      <a:r>
                        <a:rPr sz="2300">
                          <a:sym typeface="Calibri"/>
                        </a:rPr>
                        <a:t>2</a:t>
                      </a:r>
                    </a:p>
                  </a:txBody>
                  <a:tcPr marL="48578" marR="48578" marT="57573" marB="57573" horzOverflow="overflow"/>
                </a:tc>
              </a:tr>
            </a:tbl>
          </a:graphicData>
        </a:graphic>
      </p:graphicFrame>
      <p:sp>
        <p:nvSpPr>
          <p:cNvPr id="462" name="Shape 462"/>
          <p:cNvSpPr/>
          <p:nvPr/>
        </p:nvSpPr>
        <p:spPr>
          <a:xfrm>
            <a:off x="649782" y="5233389"/>
            <a:ext cx="8262920" cy="720193"/>
          </a:xfrm>
          <a:prstGeom prst="rect">
            <a:avLst/>
          </a:prstGeom>
          <a:ln w="12700">
            <a:miter lim="400000"/>
          </a:ln>
          <a:extLst>
            <a:ext uri="{C572A759-6A51-4108-AA02-DFA0A04FC94B}">
              <ma14:wrappingTextBoxFlag xmlns:ma14="http://schemas.microsoft.com/office/mac/drawingml/2011/main" val="1"/>
            </a:ext>
          </a:extLst>
        </p:spPr>
        <p:txBody>
          <a:bodyPr lIns="51813" tIns="51814" rIns="51813" bIns="51814">
            <a:spAutoFit/>
          </a:bodyPr>
          <a:lstStyle/>
          <a:p>
            <a:pPr>
              <a:defRPr sz="2000"/>
            </a:pPr>
            <a:r>
              <a:t>Even predicted future-impact outperforms others.</a:t>
            </a:r>
            <a:endParaRPr>
              <a:latin typeface="+mj-lt"/>
              <a:ea typeface="+mj-ea"/>
              <a:cs typeface="+mj-cs"/>
              <a:sym typeface="Arial"/>
            </a:endParaRPr>
          </a:p>
          <a:p>
            <a:pPr>
              <a:defRPr sz="2000"/>
            </a:pPr>
            <a:r>
              <a:t>Prediction by OLS performs better than GTB.</a:t>
            </a:r>
          </a:p>
        </p:txBody>
      </p:sp>
      <p:sp>
        <p:nvSpPr>
          <p:cNvPr id="463" name="Shape 463"/>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148</a:t>
            </a:fld>
            <a:endParaRPr/>
          </a:p>
        </p:txBody>
      </p:sp>
    </p:spTree>
    <p:extLst>
      <p:ext uri="{BB962C8B-B14F-4D97-AF65-F5344CB8AC3E}">
        <p14:creationId xmlns:p14="http://schemas.microsoft.com/office/powerpoint/2010/main" val="38867818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p:cNvSpPr>
          <p:nvPr>
            <p:ph type="title"/>
          </p:nvPr>
        </p:nvSpPr>
        <p:spPr>
          <a:xfrm>
            <a:off x="343747" y="155490"/>
            <a:ext cx="9053140" cy="721180"/>
          </a:xfrm>
          <a:prstGeom prst="rect">
            <a:avLst/>
          </a:prstGeom>
        </p:spPr>
        <p:txBody>
          <a:bodyPr/>
          <a:lstStyle>
            <a:lvl1pPr defTabSz="841247">
              <a:defRPr sz="2576"/>
            </a:lvl1pPr>
          </a:lstStyle>
          <a:p>
            <a:r>
              <a:t>Take-Away</a:t>
            </a:r>
          </a:p>
        </p:txBody>
      </p:sp>
      <p:sp>
        <p:nvSpPr>
          <p:cNvPr id="466" name="Shape 466"/>
          <p:cNvSpPr>
            <a:spLocks noGrp="1"/>
          </p:cNvSpPr>
          <p:nvPr>
            <p:ph type="body" idx="1"/>
          </p:nvPr>
        </p:nvSpPr>
        <p:spPr>
          <a:xfrm>
            <a:off x="331180" y="1062263"/>
            <a:ext cx="9053140" cy="5168570"/>
          </a:xfrm>
          <a:prstGeom prst="rect">
            <a:avLst/>
          </a:prstGeom>
        </p:spPr>
        <p:txBody>
          <a:bodyPr/>
          <a:lstStyle/>
          <a:p>
            <a:r>
              <a:rPr>
                <a:solidFill>
                  <a:srgbClr val="FF2600"/>
                </a:solidFill>
              </a:rPr>
              <a:t>Existing recommendations achieve sub-optimal trade-off between recency and relevancy</a:t>
            </a:r>
            <a:r>
              <a:t>.</a:t>
            </a:r>
          </a:p>
          <a:p>
            <a:r>
              <a:t>The goal is to achieve a nice recency-relevancy trade-off.</a:t>
            </a:r>
          </a:p>
          <a:p>
            <a:pPr>
              <a:defRPr>
                <a:solidFill>
                  <a:srgbClr val="FF2600"/>
                </a:solidFill>
              </a:defRPr>
            </a:pPr>
            <a:r>
              <a:t>Proposed a strategy which maximize a different metric: future-impact.</a:t>
            </a:r>
          </a:p>
          <a:p>
            <a:r>
              <a:t>Optimizing future-impact optimizes both recency and relevancy.</a:t>
            </a:r>
          </a:p>
          <a:p>
            <a:r>
              <a:t>Provided implementations using predicted future-impacts as well as accounting for prediction uncertainty.</a:t>
            </a:r>
          </a:p>
        </p:txBody>
      </p:sp>
      <p:sp>
        <p:nvSpPr>
          <p:cNvPr id="467" name="Shape 467"/>
          <p:cNvSpPr>
            <a:spLocks noGrp="1"/>
          </p:cNvSpPr>
          <p:nvPr>
            <p:ph type="sldNum" sz="quarter" idx="4294967295"/>
          </p:nvPr>
        </p:nvSpPr>
        <p:spPr>
          <a:xfrm>
            <a:off x="9224481" y="5919549"/>
            <a:ext cx="363134" cy="378523"/>
          </a:xfrm>
          <a:prstGeom prst="rect">
            <a:avLst/>
          </a:prstGeom>
          <a:extLst>
            <a:ext uri="{C572A759-6A51-4108-AA02-DFA0A04FC94B}">
              <ma14:wrappingTextBoxFlag xmlns:ma14="http://schemas.microsoft.com/office/mac/drawingml/2011/main" val="1"/>
            </a:ext>
          </a:extLst>
        </p:spPr>
        <p:txBody>
          <a:bodyPr lIns="103611" tIns="103611" rIns="103611" bIns="103611"/>
          <a:lstStyle/>
          <a:p>
            <a:fld id="{86CB4B4D-7CA3-9044-876B-883B54F8677D}" type="slidenum">
              <a:t>149</a:t>
            </a:fld>
            <a:endParaRPr/>
          </a:p>
        </p:txBody>
      </p:sp>
    </p:spTree>
    <p:extLst>
      <p:ext uri="{BB962C8B-B14F-4D97-AF65-F5344CB8AC3E}">
        <p14:creationId xmlns:p14="http://schemas.microsoft.com/office/powerpoint/2010/main" val="15849084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p:nvPr>
        </p:nvSpPr>
        <p:spPr>
          <a:prstGeom prst="rect">
            <a:avLst/>
          </a:prstGeom>
        </p:spPr>
        <p:txBody>
          <a:bodyPr/>
          <a:lstStyle/>
          <a:p>
            <a:r>
              <a:t>Personalization and Filter Bubble</a:t>
            </a:r>
          </a:p>
        </p:txBody>
      </p:sp>
      <p:sp>
        <p:nvSpPr>
          <p:cNvPr id="105" name="Shape 105"/>
          <p:cNvSpPr>
            <a:spLocks noGrp="1"/>
          </p:cNvSpPr>
          <p:nvPr>
            <p:ph type="body" idx="1"/>
          </p:nvPr>
        </p:nvSpPr>
        <p:spPr>
          <a:xfrm>
            <a:off x="728091" y="1197039"/>
            <a:ext cx="7644143" cy="4693661"/>
          </a:xfrm>
          <a:prstGeom prst="rect">
            <a:avLst/>
          </a:prstGeom>
        </p:spPr>
        <p:txBody>
          <a:bodyPr/>
          <a:lstStyle/>
          <a:p>
            <a:pPr defTabSz="601146">
              <a:defRPr sz="2500">
                <a:solidFill>
                  <a:srgbClr val="000000"/>
                </a:solidFill>
              </a:defRPr>
            </a:pPr>
            <a:r>
              <a:t>Users get recommendations based on past click behaviors, search histories.</a:t>
            </a:r>
          </a:p>
          <a:p>
            <a:pPr defTabSz="601146">
              <a:defRPr sz="2500">
                <a:solidFill>
                  <a:srgbClr val="000000"/>
                </a:solidFill>
              </a:defRPr>
            </a:pPr>
            <a:r>
              <a:t>Can gradually become separated from the type of information that diverts from their past behavior. </a:t>
            </a:r>
          </a:p>
          <a:p>
            <a:pPr defTabSz="601146">
              <a:defRPr sz="2500">
                <a:solidFill>
                  <a:srgbClr val="000000"/>
                </a:solidFill>
              </a:defRPr>
            </a:pPr>
            <a:r>
              <a:t>Eventual isolation in their own cultural or ideological bubbles.</a:t>
            </a:r>
          </a:p>
          <a:p>
            <a:pPr indent="842388" defTabSz="601146">
              <a:defRPr sz="2500">
                <a:solidFill>
                  <a:srgbClr val="000000"/>
                </a:solidFill>
              </a:defRPr>
            </a:pPr>
            <a:endParaRPr/>
          </a:p>
          <a:p>
            <a:pPr defTabSz="601146">
              <a:defRPr sz="2500">
                <a:solidFill>
                  <a:srgbClr val="000000"/>
                </a:solidFill>
              </a:defRPr>
            </a:pPr>
            <a:r>
              <a:t>Pariser [Penguin’11]</a:t>
            </a:r>
          </a:p>
          <a:p>
            <a:pPr defTabSz="601146">
              <a:defRPr sz="2500">
                <a:solidFill>
                  <a:srgbClr val="000000"/>
                </a:solidFill>
              </a:defRPr>
            </a:pPr>
            <a:r>
              <a:t>Flaxman et al. [Public Opinion Qly’16]</a:t>
            </a:r>
          </a:p>
        </p:txBody>
      </p:sp>
      <p:pic>
        <p:nvPicPr>
          <p:cNvPr id="106" name="image14.jpeg" descr="http://farm7.static.flickr.com/6136/5930958126_eedffc575e.jpg"/>
          <p:cNvPicPr>
            <a:picLocks noChangeAspect="1"/>
          </p:cNvPicPr>
          <p:nvPr/>
        </p:nvPicPr>
        <p:blipFill>
          <a:blip r:embed="rId2">
            <a:extLst/>
          </a:blip>
          <a:stretch>
            <a:fillRect/>
          </a:stretch>
        </p:blipFill>
        <p:spPr>
          <a:xfrm>
            <a:off x="6323372" y="3691459"/>
            <a:ext cx="3058940" cy="244547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image83.png"/>
          <p:cNvPicPr>
            <a:picLocks noChangeAspect="1"/>
          </p:cNvPicPr>
          <p:nvPr/>
        </p:nvPicPr>
        <p:blipFill>
          <a:blip r:embed="rId2">
            <a:extLst/>
          </a:blip>
          <a:stretch>
            <a:fillRect/>
          </a:stretch>
        </p:blipFill>
        <p:spPr>
          <a:xfrm>
            <a:off x="0" y="1655746"/>
            <a:ext cx="9715500" cy="373969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image84.png"/>
          <p:cNvPicPr>
            <a:picLocks noChangeAspect="1"/>
          </p:cNvPicPr>
          <p:nvPr/>
        </p:nvPicPr>
        <p:blipFill>
          <a:blip r:embed="rId2">
            <a:extLst/>
          </a:blip>
          <a:stretch>
            <a:fillRect/>
          </a:stretch>
        </p:blipFill>
        <p:spPr>
          <a:xfrm>
            <a:off x="683120" y="1491598"/>
            <a:ext cx="7620001" cy="463550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image85.jpeg" descr="http://az616578.vo.msecnd.net/files/2016/04/29/6359749212265071701171552202_Dollarphotoclub_77959340-1024x577.jpg"/>
          <p:cNvPicPr>
            <a:picLocks noChangeAspect="1"/>
          </p:cNvPicPr>
          <p:nvPr/>
        </p:nvPicPr>
        <p:blipFill>
          <a:blip r:embed="rId2">
            <a:extLst/>
          </a:blip>
          <a:stretch>
            <a:fillRect/>
          </a:stretch>
        </p:blipFill>
        <p:spPr>
          <a:xfrm>
            <a:off x="2026934" y="1478804"/>
            <a:ext cx="6321497" cy="356201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p:cNvSpPr>
          <p:nvPr>
            <p:ph type="title"/>
          </p:nvPr>
        </p:nvSpPr>
        <p:spPr>
          <a:prstGeom prst="rect">
            <a:avLst/>
          </a:prstGeom>
        </p:spPr>
        <p:txBody>
          <a:bodyPr/>
          <a:lstStyle/>
          <a:p>
            <a:pPr defTabSz="374904">
              <a:defRPr sz="2600"/>
            </a:pPr>
            <a:r>
              <a:t>Complex Network Research Group (CNeRG)</a:t>
            </a:r>
            <a:br/>
            <a:r>
              <a:t>IIT Kharagpur</a:t>
            </a:r>
          </a:p>
        </p:txBody>
      </p:sp>
      <p:sp>
        <p:nvSpPr>
          <p:cNvPr id="588" name="Shape 588"/>
          <p:cNvSpPr>
            <a:spLocks noGrp="1"/>
          </p:cNvSpPr>
          <p:nvPr>
            <p:ph type="body" sz="quarter" idx="1"/>
          </p:nvPr>
        </p:nvSpPr>
        <p:spPr>
          <a:xfrm>
            <a:off x="662383" y="4817657"/>
            <a:ext cx="7781974" cy="1252490"/>
          </a:xfrm>
          <a:prstGeom prst="rect">
            <a:avLst/>
          </a:prstGeom>
        </p:spPr>
        <p:txBody>
          <a:bodyPr/>
          <a:lstStyle/>
          <a:p>
            <a:pPr indent="791846" defTabSz="565077">
              <a:lnSpc>
                <a:spcPct val="80000"/>
              </a:lnSpc>
              <a:spcBef>
                <a:spcPts val="700"/>
              </a:spcBef>
              <a:defRPr sz="3762" u="sng">
                <a:solidFill>
                  <a:srgbClr val="996600"/>
                </a:solidFill>
                <a:uFill>
                  <a:solidFill>
                    <a:srgbClr val="996600"/>
                  </a:solidFill>
                </a:uFill>
              </a:defRPr>
            </a:pPr>
            <a:r>
              <a:rPr>
                <a:solidFill>
                  <a:srgbClr val="0000FF"/>
                </a:solidFill>
                <a:uFill>
                  <a:solidFill>
                    <a:srgbClr val="0000FF"/>
                  </a:solidFill>
                </a:uFill>
                <a:hlinkClick r:id="rId2"/>
              </a:rPr>
              <a:t>http://cnerg.org</a:t>
            </a:r>
            <a:r>
              <a:rPr u="none">
                <a:solidFill>
                  <a:srgbClr val="53585F"/>
                </a:solidFill>
                <a:uFillTx/>
              </a:rPr>
              <a:t>          @cnerg        </a:t>
            </a:r>
          </a:p>
          <a:p>
            <a:pPr indent="791846" defTabSz="565077">
              <a:lnSpc>
                <a:spcPct val="80000"/>
              </a:lnSpc>
              <a:spcBef>
                <a:spcPts val="700"/>
              </a:spcBef>
              <a:defRPr sz="3762"/>
            </a:pPr>
            <a:r>
              <a:t>     facebook.com/iitkgpcnerg/</a:t>
            </a:r>
          </a:p>
        </p:txBody>
      </p:sp>
      <p:pic>
        <p:nvPicPr>
          <p:cNvPr id="589" name="image86.png"/>
          <p:cNvPicPr>
            <a:picLocks noChangeAspect="1"/>
          </p:cNvPicPr>
          <p:nvPr/>
        </p:nvPicPr>
        <p:blipFill>
          <a:blip r:embed="rId3">
            <a:extLst/>
          </a:blip>
          <a:stretch>
            <a:fillRect/>
          </a:stretch>
        </p:blipFill>
        <p:spPr>
          <a:xfrm>
            <a:off x="5507571" y="4726189"/>
            <a:ext cx="867737" cy="867737"/>
          </a:xfrm>
          <a:prstGeom prst="rect">
            <a:avLst/>
          </a:prstGeom>
          <a:ln w="12700">
            <a:miter lim="400000"/>
          </a:ln>
        </p:spPr>
      </p:pic>
      <p:pic>
        <p:nvPicPr>
          <p:cNvPr id="590" name="image87.png"/>
          <p:cNvPicPr>
            <a:picLocks noChangeAspect="1"/>
          </p:cNvPicPr>
          <p:nvPr/>
        </p:nvPicPr>
        <p:blipFill>
          <a:blip r:embed="rId4">
            <a:extLst/>
          </a:blip>
          <a:stretch>
            <a:fillRect/>
          </a:stretch>
        </p:blipFill>
        <p:spPr>
          <a:xfrm>
            <a:off x="1500068" y="1185563"/>
            <a:ext cx="6876172" cy="3555599"/>
          </a:xfrm>
          <a:prstGeom prst="rect">
            <a:avLst/>
          </a:prstGeom>
          <a:ln w="12700">
            <a:miter lim="400000"/>
          </a:ln>
        </p:spPr>
      </p:pic>
      <p:pic>
        <p:nvPicPr>
          <p:cNvPr id="591" name="image88.png"/>
          <p:cNvPicPr>
            <a:picLocks noChangeAspect="1"/>
          </p:cNvPicPr>
          <p:nvPr/>
        </p:nvPicPr>
        <p:blipFill>
          <a:blip r:embed="rId5">
            <a:extLst/>
          </a:blip>
          <a:stretch>
            <a:fillRect/>
          </a:stretch>
        </p:blipFill>
        <p:spPr>
          <a:xfrm>
            <a:off x="1574559" y="5531587"/>
            <a:ext cx="578369" cy="57836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p>
            <a:r>
              <a:t>Coverage Bias</a:t>
            </a:r>
          </a:p>
        </p:txBody>
      </p:sp>
      <p:sp>
        <p:nvSpPr>
          <p:cNvPr id="109" name="Shape 109"/>
          <p:cNvSpPr>
            <a:spLocks noGrp="1"/>
          </p:cNvSpPr>
          <p:nvPr>
            <p:ph type="body" sz="half" idx="1"/>
          </p:nvPr>
        </p:nvSpPr>
        <p:spPr>
          <a:xfrm>
            <a:off x="490878" y="3767008"/>
            <a:ext cx="8861154" cy="2239964"/>
          </a:xfrm>
          <a:prstGeom prst="rect">
            <a:avLst/>
          </a:prstGeom>
        </p:spPr>
        <p:txBody>
          <a:bodyPr anchor="ctr"/>
          <a:lstStyle/>
          <a:p>
            <a:pPr indent="791337" defTabSz="564713">
              <a:spcBef>
                <a:spcPts val="1400"/>
              </a:spcBef>
              <a:defRPr sz="2400">
                <a:solidFill>
                  <a:srgbClr val="000000"/>
                </a:solidFill>
              </a:defRPr>
            </a:pPr>
            <a:r>
              <a:t>Similar to Filter Bubble, but more subtle.</a:t>
            </a:r>
          </a:p>
          <a:p>
            <a:pPr indent="791337" defTabSz="564713">
              <a:spcBef>
                <a:spcPts val="1400"/>
              </a:spcBef>
              <a:defRPr sz="2400">
                <a:solidFill>
                  <a:srgbClr val="000000"/>
                </a:solidFill>
              </a:defRPr>
            </a:pPr>
            <a:r>
              <a:t>Can go undetected if analyzed on individual instances.</a:t>
            </a:r>
          </a:p>
          <a:p>
            <a:pPr indent="791337" defTabSz="564713">
              <a:spcBef>
                <a:spcPts val="1400"/>
              </a:spcBef>
              <a:defRPr sz="2400">
                <a:solidFill>
                  <a:srgbClr val="000000"/>
                </a:solidFill>
              </a:defRPr>
            </a:pPr>
            <a:r>
              <a:t>Can occur in</a:t>
            </a:r>
            <a:r>
              <a:rPr>
                <a:solidFill>
                  <a:srgbClr val="53585F"/>
                </a:solidFill>
              </a:rPr>
              <a:t> </a:t>
            </a:r>
            <a:r>
              <a:rPr>
                <a:solidFill>
                  <a:srgbClr val="FF0000"/>
                </a:solidFill>
              </a:rPr>
              <a:t>non-personalized</a:t>
            </a:r>
            <a:r>
              <a:rPr>
                <a:solidFill>
                  <a:srgbClr val="53585F"/>
                </a:solidFill>
              </a:rPr>
              <a:t> </a:t>
            </a:r>
            <a:r>
              <a:t>setting as well.</a:t>
            </a:r>
          </a:p>
        </p:txBody>
      </p:sp>
      <p:pic>
        <p:nvPicPr>
          <p:cNvPr id="110" name="image15.jpeg" descr="http://cdn.grid.fotosearch.com/CSP/CSP678/k6787379.jpg"/>
          <p:cNvPicPr>
            <a:picLocks noChangeAspect="1"/>
          </p:cNvPicPr>
          <p:nvPr/>
        </p:nvPicPr>
        <p:blipFill>
          <a:blip r:embed="rId2">
            <a:extLst/>
          </a:blip>
          <a:stretch>
            <a:fillRect/>
          </a:stretch>
        </p:blipFill>
        <p:spPr>
          <a:xfrm>
            <a:off x="2553103" y="1279870"/>
            <a:ext cx="4113215" cy="223996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title"/>
          </p:nvPr>
        </p:nvSpPr>
        <p:spPr>
          <a:prstGeom prst="rect">
            <a:avLst/>
          </a:prstGeom>
        </p:spPr>
        <p:txBody>
          <a:bodyPr/>
          <a:lstStyle/>
          <a:p>
            <a:r>
              <a:t>Datasets analyzed</a:t>
            </a:r>
          </a:p>
        </p:txBody>
      </p:sp>
      <p:pic>
        <p:nvPicPr>
          <p:cNvPr id="113" name="image16.png"/>
          <p:cNvPicPr>
            <a:picLocks noChangeAspect="1"/>
          </p:cNvPicPr>
          <p:nvPr/>
        </p:nvPicPr>
        <p:blipFill>
          <a:blip r:embed="rId2">
            <a:extLst/>
          </a:blip>
          <a:stretch>
            <a:fillRect/>
          </a:stretch>
        </p:blipFill>
        <p:spPr>
          <a:xfrm>
            <a:off x="670469" y="2670943"/>
            <a:ext cx="8366226" cy="2795169"/>
          </a:xfrm>
          <a:prstGeom prst="rect">
            <a:avLst/>
          </a:prstGeom>
          <a:ln w="12700">
            <a:miter lim="400000"/>
          </a:ln>
        </p:spPr>
      </p:pic>
      <p:sp>
        <p:nvSpPr>
          <p:cNvPr id="114" name="Shape 114"/>
          <p:cNvSpPr/>
          <p:nvPr/>
        </p:nvSpPr>
        <p:spPr>
          <a:xfrm>
            <a:off x="1570962" y="1387084"/>
            <a:ext cx="6565139" cy="1005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3000">
                <a:latin typeface="Tahoma"/>
                <a:ea typeface="Tahoma"/>
                <a:cs typeface="Tahoma"/>
                <a:sym typeface="Tahoma"/>
              </a:defRPr>
            </a:pPr>
            <a:r>
              <a:t>Collected news stories from NYTimes </a:t>
            </a:r>
          </a:p>
          <a:p>
            <a:pPr>
              <a:defRPr sz="3000">
                <a:latin typeface="Tahoma"/>
                <a:ea typeface="Tahoma"/>
                <a:cs typeface="Tahoma"/>
                <a:sym typeface="Tahoma"/>
              </a:defRPr>
            </a:pPr>
            <a:r>
              <a:t>during July, 2015 – February, 2016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lstStyle/>
          <a:p>
            <a:r>
              <a:t>How should we measure bias?</a:t>
            </a:r>
          </a:p>
        </p:txBody>
      </p:sp>
      <p:sp>
        <p:nvSpPr>
          <p:cNvPr id="117" name="Shape 117"/>
          <p:cNvSpPr>
            <a:spLocks noGrp="1"/>
          </p:cNvSpPr>
          <p:nvPr>
            <p:ph type="body" idx="1"/>
          </p:nvPr>
        </p:nvSpPr>
        <p:spPr>
          <a:xfrm>
            <a:off x="634221" y="1464713"/>
            <a:ext cx="7545432" cy="4034889"/>
          </a:xfrm>
          <a:prstGeom prst="rect">
            <a:avLst/>
          </a:prstGeom>
        </p:spPr>
        <p:txBody>
          <a:bodyPr/>
          <a:lstStyle/>
          <a:p>
            <a:pPr>
              <a:defRPr>
                <a:solidFill>
                  <a:srgbClr val="FF0000"/>
                </a:solidFill>
              </a:defRPr>
            </a:pPr>
            <a:r>
              <a:t> Coverage</a:t>
            </a:r>
            <a:r>
              <a:rPr>
                <a:solidFill>
                  <a:srgbClr val="000000"/>
                </a:solidFill>
              </a:rPr>
              <a:t> of news</a:t>
            </a:r>
          </a:p>
          <a:p>
            <a:pPr lvl="1">
              <a:defRPr>
                <a:solidFill>
                  <a:srgbClr val="FF0000"/>
                </a:solidFill>
              </a:defRPr>
            </a:pPr>
            <a:r>
              <a:rPr>
                <a:solidFill>
                  <a:srgbClr val="000000"/>
                </a:solidFill>
              </a:rPr>
              <a:t> </a:t>
            </a:r>
            <a:r>
              <a:rPr>
                <a:solidFill>
                  <a:srgbClr val="3366FF"/>
                </a:solidFill>
                <a:latin typeface="Tahoma"/>
                <a:ea typeface="Tahoma"/>
                <a:cs typeface="Tahoma"/>
                <a:sym typeface="Tahoma"/>
              </a:rPr>
              <a:t>Sectional coverage</a:t>
            </a:r>
            <a:endParaRPr sz="2400" b="1">
              <a:solidFill>
                <a:srgbClr val="3366FF"/>
              </a:solidFill>
              <a:latin typeface="Tahoma"/>
              <a:ea typeface="Tahoma"/>
              <a:cs typeface="Tahoma"/>
              <a:sym typeface="Tahoma"/>
            </a:endParaRPr>
          </a:p>
          <a:p>
            <a:pPr lvl="1">
              <a:spcBef>
                <a:spcPts val="0"/>
              </a:spcBef>
              <a:defRPr sz="2400">
                <a:solidFill>
                  <a:srgbClr val="3366FF"/>
                </a:solidFill>
              </a:defRPr>
            </a:pPr>
            <a:r>
              <a:t> Topical coverage</a:t>
            </a:r>
          </a:p>
          <a:p>
            <a:pPr lvl="1">
              <a:spcBef>
                <a:spcPts val="0"/>
              </a:spcBef>
              <a:defRPr sz="2400">
                <a:solidFill>
                  <a:srgbClr val="3366FF"/>
                </a:solidFill>
              </a:defRPr>
            </a:pPr>
            <a:r>
              <a:t> Coverage of hard vs. soft news </a:t>
            </a:r>
          </a:p>
          <a:p>
            <a:pPr>
              <a:defRPr sz="2400">
                <a:solidFill>
                  <a:srgbClr val="3366FF"/>
                </a:solidFill>
              </a:defRPr>
            </a:pPr>
            <a:endParaRPr/>
          </a:p>
          <a:p>
            <a:r>
              <a:t> To measure bias, compare </a:t>
            </a:r>
            <a:r>
              <a:rPr>
                <a:solidFill>
                  <a:srgbClr val="FF0000"/>
                </a:solidFill>
              </a:rPr>
              <a:t>news coverage of recommended stories.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p>
            <a:r>
              <a:t>Sectional coverage of news stories</a:t>
            </a:r>
          </a:p>
        </p:txBody>
      </p:sp>
      <p:sp>
        <p:nvSpPr>
          <p:cNvPr id="120" name="Shape 120"/>
          <p:cNvSpPr/>
          <p:nvPr/>
        </p:nvSpPr>
        <p:spPr>
          <a:xfrm>
            <a:off x="0" y="4998172"/>
            <a:ext cx="9791799" cy="4616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spcBef>
                <a:spcPts val="600"/>
              </a:spcBef>
              <a:defRPr sz="2500">
                <a:latin typeface="Tahoma"/>
                <a:ea typeface="Tahoma"/>
                <a:cs typeface="Tahoma"/>
                <a:sym typeface="Tahoma"/>
              </a:defRPr>
            </a:lvl1pPr>
          </a:lstStyle>
          <a:p>
            <a:r>
              <a:rPr sz="2400" dirty="0"/>
              <a:t>Sectional Coverage: Distribution of stories over different news sections. </a:t>
            </a:r>
          </a:p>
        </p:txBody>
      </p:sp>
      <p:pic>
        <p:nvPicPr>
          <p:cNvPr id="121" name="image17.png"/>
          <p:cNvPicPr>
            <a:picLocks noChangeAspect="1"/>
          </p:cNvPicPr>
          <p:nvPr/>
        </p:nvPicPr>
        <p:blipFill>
          <a:blip r:embed="rId2">
            <a:extLst/>
          </a:blip>
          <a:stretch>
            <a:fillRect/>
          </a:stretch>
        </p:blipFill>
        <p:spPr>
          <a:xfrm>
            <a:off x="603472" y="1872964"/>
            <a:ext cx="8869034" cy="231427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r>
              <a:t>Explosive growth in online contents</a:t>
            </a:r>
          </a:p>
        </p:txBody>
      </p:sp>
      <p:pic>
        <p:nvPicPr>
          <p:cNvPr id="45" name="image2.jpeg"/>
          <p:cNvPicPr>
            <a:picLocks noChangeAspect="1"/>
          </p:cNvPicPr>
          <p:nvPr/>
        </p:nvPicPr>
        <p:blipFill>
          <a:blip r:embed="rId2">
            <a:extLst/>
          </a:blip>
          <a:stretch>
            <a:fillRect/>
          </a:stretch>
        </p:blipFill>
        <p:spPr>
          <a:xfrm>
            <a:off x="2604315" y="1314658"/>
            <a:ext cx="4506870" cy="4852225"/>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r>
              <a:t>Sectional coverage of news stories</a:t>
            </a:r>
          </a:p>
        </p:txBody>
      </p:sp>
      <p:pic>
        <p:nvPicPr>
          <p:cNvPr id="124" name="image18.png"/>
          <p:cNvPicPr>
            <a:picLocks noChangeAspect="1"/>
          </p:cNvPicPr>
          <p:nvPr/>
        </p:nvPicPr>
        <p:blipFill>
          <a:blip r:embed="rId2">
            <a:extLst/>
          </a:blip>
          <a:stretch>
            <a:fillRect/>
          </a:stretch>
        </p:blipFill>
        <p:spPr>
          <a:xfrm>
            <a:off x="1541391" y="1106331"/>
            <a:ext cx="5452538" cy="4089404"/>
          </a:xfrm>
          <a:prstGeom prst="rect">
            <a:avLst/>
          </a:prstGeom>
          <a:ln w="12700">
            <a:miter lim="400000"/>
          </a:ln>
        </p:spPr>
      </p:pic>
      <p:sp>
        <p:nvSpPr>
          <p:cNvPr id="125" name="Shape 125"/>
          <p:cNvSpPr/>
          <p:nvPr/>
        </p:nvSpPr>
        <p:spPr>
          <a:xfrm>
            <a:off x="6603503" y="4025899"/>
            <a:ext cx="255838" cy="784485"/>
          </a:xfrm>
          <a:prstGeom prst="rect">
            <a:avLst/>
          </a:prstGeom>
          <a:ln w="25400">
            <a:solidFill>
              <a:srgbClr val="832A2A"/>
            </a:solidFill>
          </a:ln>
        </p:spPr>
        <p:txBody>
          <a:bodyPr lIns="45718" tIns="45718" rIns="45718" bIns="45718"/>
          <a:lstStyle/>
          <a:p>
            <a:pPr>
              <a:defRPr>
                <a:latin typeface="Tahoma"/>
                <a:ea typeface="Tahoma"/>
                <a:cs typeface="Tahoma"/>
                <a:sym typeface="Tahoma"/>
              </a:defRPr>
            </a:pPr>
            <a:endParaRPr/>
          </a:p>
        </p:txBody>
      </p:sp>
      <p:sp>
        <p:nvSpPr>
          <p:cNvPr id="126" name="Shape 126"/>
          <p:cNvSpPr/>
          <p:nvPr/>
        </p:nvSpPr>
        <p:spPr>
          <a:xfrm>
            <a:off x="1144521" y="5231405"/>
            <a:ext cx="6524368" cy="929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914400">
              <a:spcBef>
                <a:spcPts val="600"/>
              </a:spcBef>
              <a:defRPr sz="2500">
                <a:latin typeface="Tahoma"/>
                <a:ea typeface="Tahoma"/>
                <a:cs typeface="Tahoma"/>
                <a:sym typeface="Tahoma"/>
              </a:defRPr>
            </a:pPr>
            <a:r>
              <a:t>Sectional coverage of all stories published at </a:t>
            </a:r>
          </a:p>
          <a:p>
            <a:pPr defTabSz="914400">
              <a:spcBef>
                <a:spcPts val="600"/>
              </a:spcBef>
              <a:defRPr sz="2500">
                <a:latin typeface="Tahoma"/>
                <a:ea typeface="Tahoma"/>
                <a:cs typeface="Tahoma"/>
                <a:sym typeface="Tahoma"/>
              </a:defRPr>
            </a:pPr>
            <a:r>
              <a:t>NYTimes during July, 2015 – February, 2016</a:t>
            </a:r>
          </a:p>
        </p:txBody>
      </p:sp>
      <p:sp>
        <p:nvSpPr>
          <p:cNvPr id="127" name="Shape 127"/>
          <p:cNvSpPr/>
          <p:nvPr/>
        </p:nvSpPr>
        <p:spPr>
          <a:xfrm>
            <a:off x="6399858" y="4038600"/>
            <a:ext cx="180082" cy="560388"/>
          </a:xfrm>
          <a:prstGeom prst="rect">
            <a:avLst/>
          </a:prstGeom>
          <a:ln w="25400">
            <a:solidFill>
              <a:srgbClr val="832A2A"/>
            </a:solidFill>
          </a:ln>
        </p:spPr>
        <p:txBody>
          <a:bodyPr lIns="45718" tIns="45718" rIns="45718" bIns="45718"/>
          <a:lstStyle/>
          <a:p>
            <a:pPr algn="ctr">
              <a:defRPr sz="3200">
                <a:latin typeface="Tahoma"/>
                <a:ea typeface="Tahoma"/>
                <a:cs typeface="Tahoma"/>
                <a:sym typeface="Tahoma"/>
              </a:defRPr>
            </a:pPr>
            <a:endParaRPr/>
          </a:p>
        </p:txBody>
      </p:sp>
      <p:sp>
        <p:nvSpPr>
          <p:cNvPr id="128" name="Shape 128"/>
          <p:cNvSpPr/>
          <p:nvPr/>
        </p:nvSpPr>
        <p:spPr>
          <a:xfrm>
            <a:off x="5358903" y="4050346"/>
            <a:ext cx="255838" cy="837517"/>
          </a:xfrm>
          <a:prstGeom prst="rect">
            <a:avLst/>
          </a:prstGeom>
          <a:ln w="25400">
            <a:solidFill>
              <a:srgbClr val="832A2A"/>
            </a:solidFill>
          </a:ln>
        </p:spPr>
        <p:txBody>
          <a:bodyPr lIns="45718" tIns="45718" rIns="45718" bIns="45718"/>
          <a:lstStyle/>
          <a:p>
            <a:pPr algn="ctr">
              <a:defRPr sz="3200">
                <a:latin typeface="Tahoma"/>
                <a:ea typeface="Tahoma"/>
                <a:cs typeface="Tahoma"/>
                <a:sym typeface="Tahoma"/>
              </a:defRPr>
            </a:pPr>
            <a:endParaRPr/>
          </a:p>
        </p:txBody>
      </p:sp>
      <p:sp>
        <p:nvSpPr>
          <p:cNvPr id="129" name="Shape 129"/>
          <p:cNvSpPr/>
          <p:nvPr/>
        </p:nvSpPr>
        <p:spPr>
          <a:xfrm>
            <a:off x="2907802" y="4037646"/>
            <a:ext cx="255838" cy="1014986"/>
          </a:xfrm>
          <a:prstGeom prst="rect">
            <a:avLst/>
          </a:prstGeom>
          <a:ln w="25400">
            <a:solidFill>
              <a:srgbClr val="832A2A"/>
            </a:solidFill>
          </a:ln>
        </p:spPr>
        <p:txBody>
          <a:bodyPr lIns="45718" tIns="45718" rIns="45718" bIns="45718"/>
          <a:lstStyle/>
          <a:p>
            <a:pPr algn="ctr">
              <a:defRPr sz="3200">
                <a:latin typeface="Tahoma"/>
                <a:ea typeface="Tahoma"/>
                <a:cs typeface="Tahoma"/>
                <a:sym typeface="Tahoma"/>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2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2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1" animBg="1" advAuto="0"/>
      <p:bldP spid="127" grpId="2" animBg="1" advAuto="0"/>
      <p:bldP spid="128" grpId="3" animBg="1" advAuto="0"/>
      <p:bldP spid="129"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r>
              <a:t>Topical coverage of news stories</a:t>
            </a:r>
          </a:p>
        </p:txBody>
      </p:sp>
      <p:sp>
        <p:nvSpPr>
          <p:cNvPr id="132" name="Shape 132"/>
          <p:cNvSpPr/>
          <p:nvPr/>
        </p:nvSpPr>
        <p:spPr>
          <a:xfrm>
            <a:off x="748060" y="1844305"/>
            <a:ext cx="8634722" cy="2606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50657" indent="-250657" defTabSz="914400">
              <a:spcBef>
                <a:spcPts val="600"/>
              </a:spcBef>
              <a:buSzPct val="100000"/>
              <a:buChar char="•"/>
              <a:defRPr sz="2500">
                <a:latin typeface="Tahoma"/>
                <a:ea typeface="Tahoma"/>
                <a:cs typeface="Tahoma"/>
                <a:sym typeface="Tahoma"/>
              </a:defRPr>
            </a:pPr>
            <a:r>
              <a:t>Topics: Keywords describing the focus of a news story.</a:t>
            </a:r>
          </a:p>
          <a:p>
            <a:pPr marL="250657" indent="-250657" defTabSz="914400">
              <a:spcBef>
                <a:spcPts val="600"/>
              </a:spcBef>
              <a:buSzPct val="100000"/>
              <a:buChar char="•"/>
              <a:defRPr sz="2500">
                <a:latin typeface="Tahoma"/>
                <a:ea typeface="Tahoma"/>
                <a:cs typeface="Tahoma"/>
                <a:sym typeface="Tahoma"/>
              </a:defRPr>
            </a:pPr>
            <a:r>
              <a:t>5 topics per NYTimes story</a:t>
            </a:r>
          </a:p>
          <a:p>
            <a:pPr marL="250657" indent="-250657" defTabSz="914400">
              <a:spcBef>
                <a:spcPts val="600"/>
              </a:spcBef>
              <a:buSzPct val="100000"/>
              <a:buChar char="•"/>
              <a:defRPr sz="2500">
                <a:latin typeface="Tahoma"/>
                <a:ea typeface="Tahoma"/>
                <a:cs typeface="Tahoma"/>
                <a:sym typeface="Tahoma"/>
              </a:defRPr>
            </a:pPr>
            <a:r>
              <a:t>Combination of manual and algorithmic techniques to assign topics</a:t>
            </a:r>
          </a:p>
          <a:p>
            <a:pPr marL="250657" indent="-250657" defTabSz="914400">
              <a:spcBef>
                <a:spcPts val="600"/>
              </a:spcBef>
              <a:buSzPct val="100000"/>
              <a:buChar char="•"/>
              <a:defRPr sz="2500">
                <a:latin typeface="Tahoma"/>
                <a:ea typeface="Tahoma"/>
                <a:cs typeface="Tahoma"/>
                <a:sym typeface="Tahoma"/>
              </a:defRPr>
            </a:pPr>
            <a:r>
              <a:t>Topical coverage: frequency distribution over all topics covered in a collection of stories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r>
              <a:t>Most frequent topics</a:t>
            </a:r>
          </a:p>
        </p:txBody>
      </p:sp>
      <p:pic>
        <p:nvPicPr>
          <p:cNvPr id="135" name="image19.png"/>
          <p:cNvPicPr>
            <a:picLocks noChangeAspect="1"/>
          </p:cNvPicPr>
          <p:nvPr/>
        </p:nvPicPr>
        <p:blipFill>
          <a:blip r:embed="rId2">
            <a:extLst/>
          </a:blip>
          <a:stretch>
            <a:fillRect/>
          </a:stretch>
        </p:blipFill>
        <p:spPr>
          <a:xfrm>
            <a:off x="512207" y="1324567"/>
            <a:ext cx="8691086" cy="423168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lstStyle/>
          <a:p>
            <a:r>
              <a:t>Coverage of hard vs. soft news</a:t>
            </a:r>
          </a:p>
        </p:txBody>
      </p:sp>
      <p:sp>
        <p:nvSpPr>
          <p:cNvPr id="138" name="Shape 138"/>
          <p:cNvSpPr/>
          <p:nvPr/>
        </p:nvSpPr>
        <p:spPr>
          <a:xfrm>
            <a:off x="674637" y="1952324"/>
            <a:ext cx="8366226" cy="3368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50657" indent="-250657" defTabSz="914400">
              <a:spcBef>
                <a:spcPts val="600"/>
              </a:spcBef>
              <a:buSzPct val="100000"/>
              <a:buChar char="•"/>
              <a:defRPr sz="2500">
                <a:latin typeface="Tahoma"/>
                <a:ea typeface="Tahoma"/>
                <a:cs typeface="Tahoma"/>
                <a:sym typeface="Tahoma"/>
              </a:defRPr>
            </a:pPr>
            <a:r>
              <a:t>Lack of clear </a:t>
            </a:r>
            <a:r>
              <a:rPr>
                <a:solidFill>
                  <a:srgbClr val="941100"/>
                </a:solidFill>
              </a:rPr>
              <a:t>operational distinction.</a:t>
            </a:r>
            <a:endParaRPr sz="1200">
              <a:solidFill>
                <a:srgbClr val="941100"/>
              </a:solidFill>
            </a:endParaRPr>
          </a:p>
          <a:p>
            <a:pPr marL="250657" indent="-250657" defTabSz="914400">
              <a:spcBef>
                <a:spcPts val="600"/>
              </a:spcBef>
              <a:buSzPct val="100000"/>
              <a:buChar char="•"/>
              <a:defRPr sz="2500">
                <a:latin typeface="Tahoma"/>
                <a:ea typeface="Tahoma"/>
                <a:cs typeface="Tahoma"/>
                <a:sym typeface="Tahoma"/>
              </a:defRPr>
            </a:pPr>
            <a:r>
              <a:t>Hard news: urgent or breaking events involving top leaders, major issues, or significant disruptions in the daily lives of citizens. </a:t>
            </a:r>
          </a:p>
          <a:p>
            <a:pPr marL="250657" indent="-250657" defTabSz="914400">
              <a:spcBef>
                <a:spcPts val="600"/>
              </a:spcBef>
              <a:buSzPct val="100000"/>
              <a:buChar char="•"/>
              <a:defRPr sz="2500">
                <a:latin typeface="Tahoma"/>
                <a:ea typeface="Tahoma"/>
                <a:cs typeface="Tahoma"/>
                <a:sym typeface="Tahoma"/>
              </a:defRPr>
            </a:pPr>
            <a:r>
              <a:t>Soft news: human interest stories, less time bound and more personality centered. </a:t>
            </a:r>
            <a:endParaRPr sz="1200"/>
          </a:p>
          <a:p>
            <a:pPr marL="250657" indent="-250657" defTabSz="914400">
              <a:spcBef>
                <a:spcPts val="600"/>
              </a:spcBef>
              <a:buSzPct val="100000"/>
              <a:buChar char="•"/>
              <a:defRPr sz="2500">
                <a:latin typeface="Tahoma"/>
                <a:ea typeface="Tahoma"/>
                <a:cs typeface="Tahoma"/>
                <a:sym typeface="Tahoma"/>
              </a:defRPr>
            </a:pPr>
            <a:r>
              <a:t>Implemented hard/soft news classification approach proposed by Bakshy et al. [Science’15]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prstGeom prst="rect">
            <a:avLst/>
          </a:prstGeom>
        </p:spPr>
        <p:txBody>
          <a:bodyPr/>
          <a:lstStyle/>
          <a:p>
            <a:r>
              <a:t>Examples of hard/soft news topics</a:t>
            </a:r>
          </a:p>
        </p:txBody>
      </p:sp>
      <p:pic>
        <p:nvPicPr>
          <p:cNvPr id="141" name="image20.png"/>
          <p:cNvPicPr>
            <a:picLocks noChangeAspect="1"/>
          </p:cNvPicPr>
          <p:nvPr/>
        </p:nvPicPr>
        <p:blipFill>
          <a:blip r:embed="rId2">
            <a:extLst/>
          </a:blip>
          <a:srcRect l="138" r="138"/>
          <a:stretch>
            <a:fillRect/>
          </a:stretch>
        </p:blipFill>
        <p:spPr>
          <a:xfrm>
            <a:off x="623887" y="2078671"/>
            <a:ext cx="8748713" cy="299257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xfrm>
            <a:off x="683120" y="2007194"/>
            <a:ext cx="8340826" cy="1265040"/>
          </a:xfrm>
          <a:prstGeom prst="rect">
            <a:avLst/>
          </a:prstGeom>
        </p:spPr>
        <p:txBody>
          <a:bodyPr/>
          <a:lstStyle/>
          <a:p>
            <a:r>
              <a:t>Comparing recommendations </a:t>
            </a:r>
          </a:p>
          <a:p>
            <a:r>
              <a:t>differing on source</a:t>
            </a:r>
          </a:p>
        </p:txBody>
      </p:sp>
      <p:sp>
        <p:nvSpPr>
          <p:cNvPr id="144" name="Shape 144"/>
          <p:cNvSpPr/>
          <p:nvPr/>
        </p:nvSpPr>
        <p:spPr>
          <a:xfrm>
            <a:off x="2475726" y="4145279"/>
            <a:ext cx="5907048" cy="1285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4200" b="1">
                <a:solidFill>
                  <a:srgbClr val="006633"/>
                </a:solidFill>
                <a:latin typeface="Garamond"/>
                <a:ea typeface="Garamond"/>
                <a:cs typeface="Garamond"/>
                <a:sym typeface="Garamond"/>
              </a:defRPr>
            </a:lvl1pPr>
          </a:lstStyle>
          <a:p>
            <a:r>
              <a:t>Recommendations from experts vs. crowds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p>
            <a:r>
              <a:t>Differences in individual news stories</a:t>
            </a:r>
          </a:p>
        </p:txBody>
      </p:sp>
      <p:pic>
        <p:nvPicPr>
          <p:cNvPr id="147" name="image21.png"/>
          <p:cNvPicPr>
            <a:picLocks noChangeAspect="1"/>
          </p:cNvPicPr>
          <p:nvPr/>
        </p:nvPicPr>
        <p:blipFill>
          <a:blip r:embed="rId2">
            <a:extLst/>
          </a:blip>
          <a:stretch>
            <a:fillRect/>
          </a:stretch>
        </p:blipFill>
        <p:spPr>
          <a:xfrm>
            <a:off x="2114452" y="1237232"/>
            <a:ext cx="5027312" cy="3770484"/>
          </a:xfrm>
          <a:prstGeom prst="rect">
            <a:avLst/>
          </a:prstGeom>
          <a:ln w="12700">
            <a:miter lim="400000"/>
          </a:ln>
        </p:spPr>
      </p:pic>
      <p:sp>
        <p:nvSpPr>
          <p:cNvPr id="148" name="Shape 148"/>
          <p:cNvSpPr/>
          <p:nvPr/>
        </p:nvSpPr>
        <p:spPr>
          <a:xfrm>
            <a:off x="772908" y="5135879"/>
            <a:ext cx="7710401"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spcBef>
                <a:spcPts val="600"/>
              </a:spcBef>
              <a:defRPr sz="2500">
                <a:latin typeface="Tahoma"/>
                <a:ea typeface="Tahoma"/>
                <a:cs typeface="Tahoma"/>
                <a:sym typeface="Tahoma"/>
              </a:defRPr>
            </a:lvl1pPr>
          </a:lstStyle>
          <a:p>
            <a:r>
              <a:t>22% of most viewed stories are exclusively picked by the crowds.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p>
            <a:r>
              <a:t>Differences in sectional coverage</a:t>
            </a:r>
          </a:p>
        </p:txBody>
      </p:sp>
      <p:pic>
        <p:nvPicPr>
          <p:cNvPr id="151" name="image22.png"/>
          <p:cNvPicPr>
            <a:picLocks noChangeAspect="1"/>
          </p:cNvPicPr>
          <p:nvPr/>
        </p:nvPicPr>
        <p:blipFill>
          <a:blip r:embed="rId2">
            <a:extLst/>
          </a:blip>
          <a:stretch>
            <a:fillRect/>
          </a:stretch>
        </p:blipFill>
        <p:spPr>
          <a:xfrm>
            <a:off x="1409154" y="1124000"/>
            <a:ext cx="6227098" cy="4670325"/>
          </a:xfrm>
          <a:prstGeom prst="rect">
            <a:avLst/>
          </a:prstGeom>
          <a:ln w="12700">
            <a:miter lim="400000"/>
          </a:ln>
        </p:spPr>
      </p:pic>
      <p:sp>
        <p:nvSpPr>
          <p:cNvPr id="152" name="Shape 152"/>
          <p:cNvSpPr/>
          <p:nvPr/>
        </p:nvSpPr>
        <p:spPr>
          <a:xfrm>
            <a:off x="5797846" y="4406899"/>
            <a:ext cx="266404" cy="989759"/>
          </a:xfrm>
          <a:prstGeom prst="rect">
            <a:avLst/>
          </a:prstGeom>
          <a:ln w="38100">
            <a:solidFill>
              <a:srgbClr val="CD502C"/>
            </a:solidFill>
          </a:ln>
        </p:spPr>
        <p:txBody>
          <a:bodyPr lIns="45718" tIns="45718" rIns="45718" bIns="45718"/>
          <a:lstStyle/>
          <a:p>
            <a:pPr>
              <a:defRPr>
                <a:latin typeface="Tahoma"/>
                <a:ea typeface="Tahoma"/>
                <a:cs typeface="Tahoma"/>
                <a:sym typeface="Tahoma"/>
              </a:defRPr>
            </a:pPr>
            <a:endParaRPr/>
          </a:p>
        </p:txBody>
      </p:sp>
      <p:sp>
        <p:nvSpPr>
          <p:cNvPr id="153" name="Shape 153"/>
          <p:cNvSpPr/>
          <p:nvPr/>
        </p:nvSpPr>
        <p:spPr>
          <a:xfrm>
            <a:off x="4724548" y="4396358"/>
            <a:ext cx="266405" cy="1087042"/>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154" name="Shape 154"/>
          <p:cNvSpPr/>
          <p:nvPr/>
        </p:nvSpPr>
        <p:spPr>
          <a:xfrm>
            <a:off x="2914947" y="4414092"/>
            <a:ext cx="266404" cy="1087042"/>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155" name="Shape 155"/>
          <p:cNvSpPr/>
          <p:nvPr/>
        </p:nvSpPr>
        <p:spPr>
          <a:xfrm>
            <a:off x="7207546" y="4406899"/>
            <a:ext cx="266404" cy="899172"/>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prstGeom prst="rect">
            <a:avLst/>
          </a:prstGeom>
        </p:spPr>
        <p:txBody>
          <a:bodyPr/>
          <a:lstStyle/>
          <a:p>
            <a:r>
              <a:t>Take Away</a:t>
            </a:r>
          </a:p>
        </p:txBody>
      </p:sp>
      <p:sp>
        <p:nvSpPr>
          <p:cNvPr id="158" name="Shape 158"/>
          <p:cNvSpPr>
            <a:spLocks noGrp="1"/>
          </p:cNvSpPr>
          <p:nvPr>
            <p:ph type="body" idx="1"/>
          </p:nvPr>
        </p:nvSpPr>
        <p:spPr>
          <a:xfrm>
            <a:off x="333600" y="1356617"/>
            <a:ext cx="9048300" cy="4552049"/>
          </a:xfrm>
          <a:prstGeom prst="rect">
            <a:avLst/>
          </a:prstGeom>
        </p:spPr>
        <p:txBody>
          <a:bodyPr/>
          <a:lstStyle/>
          <a:p>
            <a:pPr marL="1079500" indent="-228600">
              <a:spcBef>
                <a:spcPts val="600"/>
              </a:spcBef>
              <a:buSzPct val="100000"/>
              <a:buChar char="•"/>
              <a:defRPr>
                <a:solidFill>
                  <a:srgbClr val="000000"/>
                </a:solidFill>
              </a:defRPr>
            </a:pPr>
            <a:r>
              <a:t>Sections of broad interest World, Sports and Business are more recommended by experts. </a:t>
            </a:r>
          </a:p>
          <a:p>
            <a:pPr marL="1079500" indent="-228600">
              <a:spcBef>
                <a:spcPts val="600"/>
              </a:spcBef>
              <a:buSzPct val="100000"/>
              <a:buChar char="•"/>
              <a:defRPr>
                <a:solidFill>
                  <a:srgbClr val="000000"/>
                </a:solidFill>
              </a:defRPr>
            </a:pPr>
            <a:endParaRPr/>
          </a:p>
          <a:p>
            <a:pPr marL="1079500" indent="-228600">
              <a:spcBef>
                <a:spcPts val="600"/>
              </a:spcBef>
              <a:buSzPct val="100000"/>
              <a:buChar char="•"/>
              <a:defRPr>
                <a:solidFill>
                  <a:srgbClr val="000000"/>
                </a:solidFill>
              </a:defRPr>
            </a:pPr>
            <a:r>
              <a:t>Stories on niche interest like Health, Fashion, Science, and Opinion are recommended more by crowds.</a:t>
            </a:r>
          </a:p>
          <a:p>
            <a:pPr marL="1079500" indent="-228600">
              <a:spcBef>
                <a:spcPts val="600"/>
              </a:spcBef>
              <a:buSzPct val="100000"/>
              <a:buChar char="•"/>
              <a:defRPr>
                <a:solidFill>
                  <a:srgbClr val="000000"/>
                </a:solidFill>
              </a:defRPr>
            </a:pPr>
            <a:endParaRPr/>
          </a:p>
          <a:p>
            <a:pPr marL="1079500" indent="-228600">
              <a:spcBef>
                <a:spcPts val="600"/>
              </a:spcBef>
              <a:buSzPct val="100000"/>
              <a:buChar char="•"/>
              <a:defRPr>
                <a:solidFill>
                  <a:srgbClr val="000000"/>
                </a:solidFill>
              </a:defRPr>
            </a:pPr>
            <a:r>
              <a:t>Crowds recommend such stories more that are uniquely found on NYTimes than the stories that can also be found on other media websites.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prstGeom prst="rect">
            <a:avLst/>
          </a:prstGeom>
        </p:spPr>
        <p:txBody>
          <a:bodyPr/>
          <a:lstStyle/>
          <a:p>
            <a:r>
              <a:t>Differences in hard/soft news coverage</a:t>
            </a:r>
          </a:p>
        </p:txBody>
      </p:sp>
      <p:pic>
        <p:nvPicPr>
          <p:cNvPr id="161" name="image23.png"/>
          <p:cNvPicPr>
            <a:picLocks noChangeAspect="1"/>
          </p:cNvPicPr>
          <p:nvPr/>
        </p:nvPicPr>
        <p:blipFill>
          <a:blip r:embed="rId2">
            <a:extLst/>
          </a:blip>
          <a:stretch>
            <a:fillRect/>
          </a:stretch>
        </p:blipFill>
        <p:spPr>
          <a:xfrm>
            <a:off x="1782108" y="1139357"/>
            <a:ext cx="5649113" cy="4236835"/>
          </a:xfrm>
          <a:prstGeom prst="rect">
            <a:avLst/>
          </a:prstGeom>
          <a:ln w="12700">
            <a:miter lim="400000"/>
          </a:ln>
        </p:spPr>
      </p:pic>
      <p:sp>
        <p:nvSpPr>
          <p:cNvPr id="162" name="Shape 162"/>
          <p:cNvSpPr/>
          <p:nvPr/>
        </p:nvSpPr>
        <p:spPr>
          <a:xfrm>
            <a:off x="901632" y="5406482"/>
            <a:ext cx="7075652" cy="472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914400">
              <a:spcBef>
                <a:spcPts val="600"/>
              </a:spcBef>
              <a:defRPr sz="2500">
                <a:latin typeface="Tahoma"/>
                <a:ea typeface="Tahoma"/>
                <a:cs typeface="Tahoma"/>
                <a:sym typeface="Tahoma"/>
              </a:defRPr>
            </a:lvl1pPr>
          </a:lstStyle>
          <a:p>
            <a:r>
              <a:t>Experts recommend more hard news than crowds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Need for Recommendation Systems</a:t>
            </a:r>
          </a:p>
        </p:txBody>
      </p:sp>
      <p:sp>
        <p:nvSpPr>
          <p:cNvPr id="48" name="Shape 48"/>
          <p:cNvSpPr>
            <a:spLocks noGrp="1"/>
          </p:cNvSpPr>
          <p:nvPr>
            <p:ph type="body" idx="1"/>
          </p:nvPr>
        </p:nvSpPr>
        <p:spPr>
          <a:xfrm>
            <a:off x="550260" y="1367108"/>
            <a:ext cx="8614980" cy="4378245"/>
          </a:xfrm>
          <a:prstGeom prst="rect">
            <a:avLst/>
          </a:prstGeom>
        </p:spPr>
        <p:txBody>
          <a:bodyPr/>
          <a:lstStyle/>
          <a:p>
            <a:pPr indent="850900"/>
            <a:r>
              <a:t>Websites today produce way </a:t>
            </a:r>
            <a:r>
              <a:rPr>
                <a:solidFill>
                  <a:srgbClr val="FF0000"/>
                </a:solidFill>
              </a:rPr>
              <a:t>more information than any user can consume</a:t>
            </a:r>
          </a:p>
          <a:p>
            <a:pPr indent="850900"/>
            <a:r>
              <a:t>e.g.,</a:t>
            </a:r>
            <a:r>
              <a:rPr>
                <a:solidFill>
                  <a:srgbClr val="FF0000"/>
                </a:solidFill>
              </a:rPr>
              <a:t> </a:t>
            </a:r>
            <a:r>
              <a:rPr>
                <a:solidFill>
                  <a:srgbClr val="3366FF"/>
                </a:solidFill>
              </a:rPr>
              <a:t>750 - 800 news stories </a:t>
            </a:r>
            <a:r>
              <a:t>get</a:t>
            </a:r>
            <a:r>
              <a:rPr>
                <a:solidFill>
                  <a:srgbClr val="3366FF"/>
                </a:solidFill>
              </a:rPr>
              <a:t> </a:t>
            </a:r>
            <a:r>
              <a:t>added every day to news media site </a:t>
            </a:r>
            <a:r>
              <a:rPr u="sng">
                <a:solidFill>
                  <a:srgbClr val="0000FF"/>
                </a:solidFill>
                <a:uFill>
                  <a:solidFill>
                    <a:srgbClr val="0000FF"/>
                  </a:solidFill>
                </a:uFill>
                <a:hlinkClick r:id="rId2"/>
              </a:rPr>
              <a:t>nytimes.com</a:t>
            </a:r>
            <a:endParaRPr sz="2400">
              <a:solidFill>
                <a:srgbClr val="3366FF"/>
              </a:solidFill>
            </a:endParaRPr>
          </a:p>
          <a:p>
            <a:pPr indent="850900"/>
            <a:r>
              <a:t>Users need to rely on Information Retrieval (content recommendation, search, or ranking) systems to find important information.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prstGeom prst="rect">
            <a:avLst/>
          </a:prstGeom>
        </p:spPr>
        <p:txBody>
          <a:bodyPr/>
          <a:lstStyle/>
          <a:p>
            <a:r>
              <a:t>Differences in topical coverage</a:t>
            </a:r>
          </a:p>
        </p:txBody>
      </p:sp>
      <p:pic>
        <p:nvPicPr>
          <p:cNvPr id="165" name="image24.png"/>
          <p:cNvPicPr>
            <a:picLocks noChangeAspect="1"/>
          </p:cNvPicPr>
          <p:nvPr/>
        </p:nvPicPr>
        <p:blipFill>
          <a:blip r:embed="rId2">
            <a:extLst/>
          </a:blip>
          <a:stretch>
            <a:fillRect/>
          </a:stretch>
        </p:blipFill>
        <p:spPr>
          <a:xfrm>
            <a:off x="325105" y="1580541"/>
            <a:ext cx="9056856" cy="2692581"/>
          </a:xfrm>
          <a:prstGeom prst="rect">
            <a:avLst/>
          </a:prstGeom>
          <a:ln w="12700">
            <a:miter lim="400000"/>
          </a:ln>
        </p:spPr>
      </p:pic>
      <p:sp>
        <p:nvSpPr>
          <p:cNvPr id="166" name="Shape 166"/>
          <p:cNvSpPr/>
          <p:nvPr/>
        </p:nvSpPr>
        <p:spPr>
          <a:xfrm>
            <a:off x="708368" y="4744596"/>
            <a:ext cx="7436875" cy="929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marL="250657" indent="-250657" defTabSz="914400">
              <a:spcBef>
                <a:spcPts val="600"/>
              </a:spcBef>
              <a:buSzPct val="100000"/>
              <a:buChar char="•"/>
              <a:defRPr sz="2500">
                <a:latin typeface="Tahoma"/>
                <a:ea typeface="Tahoma"/>
                <a:cs typeface="Tahoma"/>
                <a:sym typeface="Tahoma"/>
              </a:defRPr>
            </a:pPr>
            <a:r>
              <a:t>Experts prominently cover more hard news topics </a:t>
            </a:r>
            <a:endParaRPr sz="1200"/>
          </a:p>
          <a:p>
            <a:pPr marL="250657" indent="-250657" defTabSz="914400">
              <a:spcBef>
                <a:spcPts val="600"/>
              </a:spcBef>
              <a:buSzPct val="100000"/>
              <a:buChar char="•"/>
              <a:defRPr sz="2500">
                <a:latin typeface="Tahoma"/>
                <a:ea typeface="Tahoma"/>
                <a:cs typeface="Tahoma"/>
                <a:sym typeface="Tahoma"/>
              </a:defRPr>
            </a:pPr>
            <a:r>
              <a:t>Crowds prominently cover more soft news topics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1927467" y="3916679"/>
            <a:ext cx="7481801" cy="1285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defRPr sz="4200" b="1">
                <a:solidFill>
                  <a:srgbClr val="006633"/>
                </a:solidFill>
                <a:latin typeface="Garamond"/>
                <a:ea typeface="Garamond"/>
                <a:cs typeface="Garamond"/>
                <a:sym typeface="Garamond"/>
              </a:defRPr>
            </a:lvl1pPr>
          </a:lstStyle>
          <a:p>
            <a:r>
              <a:t>Recommendations from crowds in different social media</a:t>
            </a:r>
          </a:p>
        </p:txBody>
      </p:sp>
      <p:sp>
        <p:nvSpPr>
          <p:cNvPr id="169" name="Shape 169"/>
          <p:cNvSpPr>
            <a:spLocks noGrp="1"/>
          </p:cNvSpPr>
          <p:nvPr>
            <p:ph type="title"/>
          </p:nvPr>
        </p:nvSpPr>
        <p:spPr>
          <a:xfrm>
            <a:off x="683120" y="2007194"/>
            <a:ext cx="8340826" cy="1265040"/>
          </a:xfrm>
          <a:prstGeom prst="rect">
            <a:avLst/>
          </a:prstGeom>
        </p:spPr>
        <p:txBody>
          <a:bodyPr/>
          <a:lstStyle/>
          <a:p>
            <a:r>
              <a:t>Comparing recommendations </a:t>
            </a:r>
          </a:p>
          <a:p>
            <a:r>
              <a:t>differing on source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p:cNvSpPr>
          <p:nvPr>
            <p:ph type="title"/>
          </p:nvPr>
        </p:nvSpPr>
        <p:spPr>
          <a:prstGeom prst="rect">
            <a:avLst/>
          </a:prstGeom>
        </p:spPr>
        <p:txBody>
          <a:bodyPr/>
          <a:lstStyle/>
          <a:p>
            <a:r>
              <a:t>Differences in individual news stories</a:t>
            </a:r>
          </a:p>
        </p:txBody>
      </p:sp>
      <p:pic>
        <p:nvPicPr>
          <p:cNvPr id="172" name="image25.png"/>
          <p:cNvPicPr>
            <a:picLocks noChangeAspect="1"/>
          </p:cNvPicPr>
          <p:nvPr/>
        </p:nvPicPr>
        <p:blipFill>
          <a:blip r:embed="rId2">
            <a:extLst/>
          </a:blip>
          <a:stretch>
            <a:fillRect/>
          </a:stretch>
        </p:blipFill>
        <p:spPr>
          <a:xfrm>
            <a:off x="2324678" y="1242068"/>
            <a:ext cx="5057710" cy="3793285"/>
          </a:xfrm>
          <a:prstGeom prst="rect">
            <a:avLst/>
          </a:prstGeom>
          <a:ln w="12700">
            <a:miter lim="400000"/>
          </a:ln>
        </p:spPr>
      </p:pic>
      <p:sp>
        <p:nvSpPr>
          <p:cNvPr id="173" name="Shape 173"/>
          <p:cNvSpPr/>
          <p:nvPr/>
        </p:nvSpPr>
        <p:spPr>
          <a:xfrm>
            <a:off x="664165" y="4627879"/>
            <a:ext cx="8169682" cy="1310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50657" indent="-250657" defTabSz="914400">
              <a:spcBef>
                <a:spcPts val="600"/>
              </a:spcBef>
              <a:buSzPct val="100000"/>
              <a:buChar char="•"/>
              <a:defRPr sz="2500">
                <a:latin typeface="Tahoma"/>
                <a:ea typeface="Tahoma"/>
                <a:cs typeface="Tahoma"/>
                <a:sym typeface="Tahoma"/>
              </a:defRPr>
            </a:pPr>
            <a:r>
              <a:t>Significant non-overlap.</a:t>
            </a:r>
          </a:p>
          <a:p>
            <a:pPr marL="250657" indent="-250657" defTabSz="914400">
              <a:spcBef>
                <a:spcPts val="600"/>
              </a:spcBef>
              <a:buSzPct val="100000"/>
              <a:buChar char="•"/>
              <a:defRPr sz="2500">
                <a:latin typeface="Tahoma"/>
                <a:ea typeface="Tahoma"/>
                <a:cs typeface="Tahoma"/>
                <a:sym typeface="Tahoma"/>
              </a:defRPr>
            </a:pPr>
            <a:r>
              <a:t>One would miss 26% most tweeted stories even after reading all stories most shared on Facebook.</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prstGeom prst="rect">
            <a:avLst/>
          </a:prstGeom>
        </p:spPr>
        <p:txBody>
          <a:bodyPr/>
          <a:lstStyle/>
          <a:p>
            <a:r>
              <a:t>Differences in sectional coverage</a:t>
            </a:r>
          </a:p>
        </p:txBody>
      </p:sp>
      <p:pic>
        <p:nvPicPr>
          <p:cNvPr id="176" name="image26.png"/>
          <p:cNvPicPr>
            <a:picLocks noChangeAspect="1"/>
          </p:cNvPicPr>
          <p:nvPr/>
        </p:nvPicPr>
        <p:blipFill>
          <a:blip r:embed="rId2">
            <a:extLst/>
          </a:blip>
          <a:stretch>
            <a:fillRect/>
          </a:stretch>
        </p:blipFill>
        <p:spPr>
          <a:xfrm>
            <a:off x="1320154" y="1140078"/>
            <a:ext cx="6288072" cy="4716055"/>
          </a:xfrm>
          <a:prstGeom prst="rect">
            <a:avLst/>
          </a:prstGeom>
          <a:ln w="12700">
            <a:miter lim="400000"/>
          </a:ln>
        </p:spPr>
      </p:pic>
      <p:sp>
        <p:nvSpPr>
          <p:cNvPr id="177" name="Shape 177"/>
          <p:cNvSpPr/>
          <p:nvPr/>
        </p:nvSpPr>
        <p:spPr>
          <a:xfrm>
            <a:off x="6356646" y="4406900"/>
            <a:ext cx="292350" cy="1003051"/>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178" name="Shape 178"/>
          <p:cNvSpPr/>
          <p:nvPr/>
        </p:nvSpPr>
        <p:spPr>
          <a:xfrm>
            <a:off x="5359548" y="4434458"/>
            <a:ext cx="266405" cy="1087042"/>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179" name="Shape 179"/>
          <p:cNvSpPr/>
          <p:nvPr/>
        </p:nvSpPr>
        <p:spPr>
          <a:xfrm>
            <a:off x="3715046" y="4434458"/>
            <a:ext cx="266404" cy="1087042"/>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180" name="Shape 180"/>
          <p:cNvSpPr/>
          <p:nvPr/>
        </p:nvSpPr>
        <p:spPr>
          <a:xfrm>
            <a:off x="7194846" y="4406899"/>
            <a:ext cx="266404" cy="899172"/>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181" name="Shape 181"/>
          <p:cNvSpPr/>
          <p:nvPr/>
        </p:nvSpPr>
        <p:spPr>
          <a:xfrm>
            <a:off x="4752949" y="4421757"/>
            <a:ext cx="326903" cy="1216821"/>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r>
              <a:t>Differences in hard/soft news coverage</a:t>
            </a:r>
          </a:p>
        </p:txBody>
      </p:sp>
      <p:pic>
        <p:nvPicPr>
          <p:cNvPr id="184" name="image27.png"/>
          <p:cNvPicPr>
            <a:picLocks noChangeAspect="1"/>
          </p:cNvPicPr>
          <p:nvPr/>
        </p:nvPicPr>
        <p:blipFill>
          <a:blip r:embed="rId2">
            <a:extLst/>
          </a:blip>
          <a:stretch>
            <a:fillRect/>
          </a:stretch>
        </p:blipFill>
        <p:spPr>
          <a:xfrm>
            <a:off x="1826079" y="1388114"/>
            <a:ext cx="6054908" cy="454118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prstGeom prst="rect">
            <a:avLst/>
          </a:prstGeom>
        </p:spPr>
        <p:txBody>
          <a:bodyPr/>
          <a:lstStyle/>
          <a:p>
            <a:r>
              <a:t>Take Away</a:t>
            </a:r>
          </a:p>
        </p:txBody>
      </p:sp>
      <p:sp>
        <p:nvSpPr>
          <p:cNvPr id="187" name="Shape 187"/>
          <p:cNvSpPr>
            <a:spLocks noGrp="1"/>
          </p:cNvSpPr>
          <p:nvPr>
            <p:ph type="body" idx="1"/>
          </p:nvPr>
        </p:nvSpPr>
        <p:spPr>
          <a:xfrm>
            <a:off x="106632" y="1262747"/>
            <a:ext cx="9217026" cy="4698245"/>
          </a:xfrm>
          <a:prstGeom prst="rect">
            <a:avLst/>
          </a:prstGeom>
        </p:spPr>
        <p:txBody>
          <a:bodyPr anchor="ctr"/>
          <a:lstStyle/>
          <a:p>
            <a:pPr marL="1079500" indent="-228600">
              <a:spcBef>
                <a:spcPts val="500"/>
              </a:spcBef>
              <a:buSzPct val="100000"/>
              <a:buChar char="•"/>
            </a:pPr>
            <a:r>
              <a:t>Differences in the </a:t>
            </a:r>
            <a:r>
              <a:rPr>
                <a:solidFill>
                  <a:srgbClr val="FF2600"/>
                </a:solidFill>
              </a:rPr>
              <a:t>personal nature</a:t>
            </a:r>
            <a:r>
              <a:t> of various social media channels.</a:t>
            </a:r>
          </a:p>
          <a:p>
            <a:pPr marL="1079500" indent="-228600">
              <a:spcBef>
                <a:spcPts val="500"/>
              </a:spcBef>
              <a:buSzPct val="100000"/>
              <a:buChar char="•"/>
            </a:pPr>
            <a:endParaRPr/>
          </a:p>
          <a:p>
            <a:pPr marL="1079500" indent="-228600">
              <a:spcBef>
                <a:spcPts val="500"/>
              </a:spcBef>
              <a:buSzPct val="100000"/>
              <a:buChar char="•"/>
            </a:pPr>
            <a:r>
              <a:t>Email (mostly one-to-one communication) is more personal than Facebook (mostly conversations with reciprocal friends) which in turn is more personal than Twitter (one-to-many followers communication). </a:t>
            </a:r>
          </a:p>
          <a:p>
            <a:pPr marL="1079500" indent="-228600">
              <a:spcBef>
                <a:spcPts val="500"/>
              </a:spcBef>
              <a:buSzPct val="100000"/>
              <a:buChar char="•"/>
            </a:pPr>
            <a:endParaRPr/>
          </a:p>
          <a:p>
            <a:pPr marL="1079500" indent="-228600">
              <a:spcBef>
                <a:spcPts val="500"/>
              </a:spcBef>
              <a:buSzPct val="100000"/>
              <a:buChar char="•"/>
              <a:defRPr>
                <a:solidFill>
                  <a:srgbClr val="FF2600"/>
                </a:solidFill>
              </a:defRPr>
            </a:pPr>
            <a:r>
              <a:t>As the medium becomes more personal, less of hard news and more of soft news stories are shared.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title"/>
          </p:nvPr>
        </p:nvSpPr>
        <p:spPr>
          <a:prstGeom prst="rect">
            <a:avLst/>
          </a:prstGeom>
        </p:spPr>
        <p:txBody>
          <a:bodyPr/>
          <a:lstStyle/>
          <a:p>
            <a:r>
              <a:t>Differences in topical coverage</a:t>
            </a:r>
          </a:p>
        </p:txBody>
      </p:sp>
      <p:pic>
        <p:nvPicPr>
          <p:cNvPr id="190" name="image28.png"/>
          <p:cNvPicPr>
            <a:picLocks noChangeAspect="1"/>
          </p:cNvPicPr>
          <p:nvPr/>
        </p:nvPicPr>
        <p:blipFill>
          <a:blip r:embed="rId2">
            <a:extLst/>
          </a:blip>
          <a:stretch>
            <a:fillRect/>
          </a:stretch>
        </p:blipFill>
        <p:spPr>
          <a:xfrm>
            <a:off x="239842" y="1645686"/>
            <a:ext cx="9227382" cy="340320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title"/>
          </p:nvPr>
        </p:nvSpPr>
        <p:spPr>
          <a:prstGeom prst="rect">
            <a:avLst/>
          </a:prstGeom>
        </p:spPr>
        <p:txBody>
          <a:bodyPr/>
          <a:lstStyle/>
          <a:p>
            <a:r>
              <a:t>Take Away</a:t>
            </a:r>
          </a:p>
        </p:txBody>
      </p:sp>
      <p:sp>
        <p:nvSpPr>
          <p:cNvPr id="193" name="Shape 193"/>
          <p:cNvSpPr/>
          <p:nvPr/>
        </p:nvSpPr>
        <p:spPr>
          <a:xfrm>
            <a:off x="618860" y="1328295"/>
            <a:ext cx="8138946" cy="4130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50657" indent="-250657" defTabSz="914400">
              <a:spcBef>
                <a:spcPts val="600"/>
              </a:spcBef>
              <a:buSzPct val="100000"/>
              <a:buChar char="•"/>
              <a:defRPr sz="2500">
                <a:latin typeface="Tahoma"/>
                <a:ea typeface="Tahoma"/>
                <a:cs typeface="Tahoma"/>
                <a:sym typeface="Tahoma"/>
              </a:defRPr>
            </a:pPr>
            <a:r>
              <a:t>People share hard news topics more prominently on Twitter, soft news on email, and a mix of both on</a:t>
            </a:r>
            <a:r>
              <a:rPr sz="1200"/>
              <a:t> </a:t>
            </a:r>
            <a:r>
              <a:t>Facebook.</a:t>
            </a:r>
          </a:p>
          <a:p>
            <a:pPr marL="250657" indent="-250657" defTabSz="914400">
              <a:spcBef>
                <a:spcPts val="600"/>
              </a:spcBef>
              <a:buSzPct val="100000"/>
              <a:buChar char="•"/>
              <a:defRPr sz="2500">
                <a:latin typeface="Tahoma"/>
                <a:ea typeface="Tahoma"/>
                <a:cs typeface="Tahoma"/>
                <a:sym typeface="Tahoma"/>
              </a:defRPr>
            </a:pPr>
            <a:r>
              <a:t>Locations covered on Twitter are mostly international, whereas locations on Facebook and email are more national and local.</a:t>
            </a:r>
            <a:endParaRPr sz="1200"/>
          </a:p>
          <a:p>
            <a:pPr marL="250657" indent="-250657" defTabSz="914400">
              <a:spcBef>
                <a:spcPts val="600"/>
              </a:spcBef>
              <a:buSzPct val="100000"/>
              <a:buChar char="•"/>
              <a:defRPr sz="2500">
                <a:latin typeface="Tahoma"/>
                <a:ea typeface="Tahoma"/>
                <a:cs typeface="Tahoma"/>
                <a:sym typeface="Tahoma"/>
              </a:defRPr>
            </a:pPr>
            <a:r>
              <a:t>Persons covered on Twitter are mostly premiers of different countries, or business tycoons.</a:t>
            </a:r>
          </a:p>
          <a:p>
            <a:pPr marL="250657" indent="-250657" defTabSz="914400">
              <a:spcBef>
                <a:spcPts val="600"/>
              </a:spcBef>
              <a:buSzPct val="100000"/>
              <a:buChar char="•"/>
              <a:defRPr sz="2500">
                <a:latin typeface="Tahoma"/>
                <a:ea typeface="Tahoma"/>
                <a:cs typeface="Tahoma"/>
                <a:sym typeface="Tahoma"/>
              </a:defRPr>
            </a:pPr>
            <a:r>
              <a:t>Persons covered on Facebook or email are U.S. politicians, movie actors, or sports stars.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683120" y="2007194"/>
            <a:ext cx="8340826" cy="1265040"/>
          </a:xfrm>
          <a:prstGeom prst="rect">
            <a:avLst/>
          </a:prstGeom>
        </p:spPr>
        <p:txBody>
          <a:bodyPr/>
          <a:lstStyle/>
          <a:p>
            <a:r>
              <a:t>Comparing recommendations </a:t>
            </a:r>
          </a:p>
          <a:p>
            <a:r>
              <a:t>over time-scales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p>
            <a:r>
              <a:t>Differences in individual news stories</a:t>
            </a:r>
          </a:p>
        </p:txBody>
      </p:sp>
      <p:pic>
        <p:nvPicPr>
          <p:cNvPr id="198" name="image29.png"/>
          <p:cNvPicPr>
            <a:picLocks noChangeAspect="1"/>
          </p:cNvPicPr>
          <p:nvPr/>
        </p:nvPicPr>
        <p:blipFill>
          <a:blip r:embed="rId2">
            <a:extLst/>
          </a:blip>
          <a:stretch>
            <a:fillRect/>
          </a:stretch>
        </p:blipFill>
        <p:spPr>
          <a:xfrm>
            <a:off x="2617840" y="1245357"/>
            <a:ext cx="5006563" cy="3754922"/>
          </a:xfrm>
          <a:prstGeom prst="rect">
            <a:avLst/>
          </a:prstGeom>
          <a:ln w="12700">
            <a:miter lim="400000"/>
          </a:ln>
        </p:spPr>
      </p:pic>
      <p:sp>
        <p:nvSpPr>
          <p:cNvPr id="199" name="Shape 199"/>
          <p:cNvSpPr/>
          <p:nvPr/>
        </p:nvSpPr>
        <p:spPr>
          <a:xfrm>
            <a:off x="664165" y="4627879"/>
            <a:ext cx="8169682" cy="1310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spcBef>
                <a:spcPts val="600"/>
              </a:spcBef>
              <a:defRPr sz="2500">
                <a:latin typeface="Tahoma"/>
                <a:ea typeface="Tahoma"/>
                <a:cs typeface="Tahoma"/>
                <a:sym typeface="Tahoma"/>
              </a:defRPr>
            </a:pPr>
            <a:r>
              <a:t>Even after reading most viewed</a:t>
            </a:r>
          </a:p>
          <a:p>
            <a:pPr defTabSz="914400">
              <a:spcBef>
                <a:spcPts val="600"/>
              </a:spcBef>
              <a:defRPr sz="2500">
                <a:latin typeface="Tahoma"/>
                <a:ea typeface="Tahoma"/>
                <a:cs typeface="Tahoma"/>
                <a:sym typeface="Tahoma"/>
              </a:defRPr>
            </a:pPr>
            <a:r>
              <a:t>stories every day during a month, one will miss 17% of the most viewed stories over that month.</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p>
            <a:r>
              <a:t>Huge change in news landscape</a:t>
            </a:r>
          </a:p>
        </p:txBody>
      </p:sp>
      <p:pic>
        <p:nvPicPr>
          <p:cNvPr id="51" name="image3.png"/>
          <p:cNvPicPr>
            <a:picLocks noChangeAspect="1"/>
          </p:cNvPicPr>
          <p:nvPr/>
        </p:nvPicPr>
        <p:blipFill>
          <a:blip r:embed="rId2">
            <a:extLst/>
          </a:blip>
          <a:stretch>
            <a:fillRect/>
          </a:stretch>
        </p:blipFill>
        <p:spPr>
          <a:xfrm>
            <a:off x="1388366" y="1234881"/>
            <a:ext cx="6472659" cy="485449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r>
              <a:t>Differences in sectional coverage</a:t>
            </a:r>
          </a:p>
        </p:txBody>
      </p:sp>
      <p:pic>
        <p:nvPicPr>
          <p:cNvPr id="202" name="image30.png"/>
          <p:cNvPicPr>
            <a:picLocks noChangeAspect="1"/>
          </p:cNvPicPr>
          <p:nvPr/>
        </p:nvPicPr>
        <p:blipFill>
          <a:blip r:embed="rId2">
            <a:extLst/>
          </a:blip>
          <a:stretch>
            <a:fillRect/>
          </a:stretch>
        </p:blipFill>
        <p:spPr>
          <a:xfrm>
            <a:off x="1519387" y="1149809"/>
            <a:ext cx="6259583" cy="4694689"/>
          </a:xfrm>
          <a:prstGeom prst="rect">
            <a:avLst/>
          </a:prstGeom>
          <a:ln w="12700">
            <a:miter lim="400000"/>
          </a:ln>
        </p:spPr>
      </p:pic>
      <p:sp>
        <p:nvSpPr>
          <p:cNvPr id="203" name="Shape 203"/>
          <p:cNvSpPr/>
          <p:nvPr/>
        </p:nvSpPr>
        <p:spPr>
          <a:xfrm>
            <a:off x="5975646" y="4368800"/>
            <a:ext cx="292350" cy="1003051"/>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204" name="Shape 204"/>
          <p:cNvSpPr/>
          <p:nvPr/>
        </p:nvSpPr>
        <p:spPr>
          <a:xfrm>
            <a:off x="5423048" y="4370957"/>
            <a:ext cx="266405" cy="1049538"/>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205" name="Shape 205"/>
          <p:cNvSpPr/>
          <p:nvPr/>
        </p:nvSpPr>
        <p:spPr>
          <a:xfrm>
            <a:off x="3689646" y="4383657"/>
            <a:ext cx="266404" cy="1191421"/>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206" name="Shape 206"/>
          <p:cNvSpPr/>
          <p:nvPr/>
        </p:nvSpPr>
        <p:spPr>
          <a:xfrm>
            <a:off x="7410746" y="4368799"/>
            <a:ext cx="266404" cy="899172"/>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
        <p:nvSpPr>
          <p:cNvPr id="207" name="Shape 207"/>
          <p:cNvSpPr/>
          <p:nvPr/>
        </p:nvSpPr>
        <p:spPr>
          <a:xfrm>
            <a:off x="5118248" y="4370957"/>
            <a:ext cx="266405" cy="1216821"/>
          </a:xfrm>
          <a:prstGeom prst="rect">
            <a:avLst/>
          </a:prstGeom>
          <a:ln w="38100">
            <a:solidFill>
              <a:srgbClr val="CD502C"/>
            </a:solidFill>
          </a:ln>
        </p:spPr>
        <p:txBody>
          <a:bodyPr lIns="45718" tIns="45718" rIns="45718" bIns="45718"/>
          <a:lstStyle/>
          <a:p>
            <a:pPr algn="ctr">
              <a:defRPr sz="3200">
                <a:latin typeface="Tahoma"/>
                <a:ea typeface="Tahoma"/>
                <a:cs typeface="Tahoma"/>
                <a:sym typeface="Tahoma"/>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p:nvPr>
        </p:nvSpPr>
        <p:spPr>
          <a:prstGeom prst="rect">
            <a:avLst/>
          </a:prstGeom>
        </p:spPr>
        <p:txBody>
          <a:bodyPr/>
          <a:lstStyle/>
          <a:p>
            <a:r>
              <a:t>Differences in hard/soft news coverage</a:t>
            </a:r>
          </a:p>
        </p:txBody>
      </p:sp>
      <p:pic>
        <p:nvPicPr>
          <p:cNvPr id="210" name="image31.png"/>
          <p:cNvPicPr>
            <a:picLocks noChangeAspect="1"/>
          </p:cNvPicPr>
          <p:nvPr/>
        </p:nvPicPr>
        <p:blipFill>
          <a:blip r:embed="rId2">
            <a:extLst/>
          </a:blip>
          <a:stretch>
            <a:fillRect/>
          </a:stretch>
        </p:blipFill>
        <p:spPr>
          <a:xfrm>
            <a:off x="1954271" y="1180008"/>
            <a:ext cx="5489313" cy="4116984"/>
          </a:xfrm>
          <a:prstGeom prst="rect">
            <a:avLst/>
          </a:prstGeom>
          <a:ln w="12700">
            <a:miter lim="400000"/>
          </a:ln>
        </p:spPr>
      </p:pic>
      <p:sp>
        <p:nvSpPr>
          <p:cNvPr id="211" name="Shape 211"/>
          <p:cNvSpPr/>
          <p:nvPr/>
        </p:nvSpPr>
        <p:spPr>
          <a:xfrm>
            <a:off x="1574280" y="5224779"/>
            <a:ext cx="6837075" cy="853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spcBef>
                <a:spcPts val="600"/>
              </a:spcBef>
              <a:defRPr sz="2500">
                <a:latin typeface="Tahoma"/>
                <a:ea typeface="Tahoma"/>
                <a:cs typeface="Tahoma"/>
                <a:sym typeface="Tahoma"/>
              </a:defRPr>
            </a:lvl1pPr>
          </a:lstStyle>
          <a:p>
            <a:r>
              <a:t>Recommendation over long term cover more hard news and less soft news.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prstGeom prst="rect">
            <a:avLst/>
          </a:prstGeom>
        </p:spPr>
        <p:txBody>
          <a:bodyPr/>
          <a:lstStyle/>
          <a:p>
            <a:r>
              <a:t>Differences in topical coverage</a:t>
            </a:r>
          </a:p>
        </p:txBody>
      </p:sp>
      <p:pic>
        <p:nvPicPr>
          <p:cNvPr id="214" name="image32.png"/>
          <p:cNvPicPr>
            <a:picLocks noChangeAspect="1"/>
          </p:cNvPicPr>
          <p:nvPr/>
        </p:nvPicPr>
        <p:blipFill>
          <a:blip r:embed="rId2">
            <a:extLst/>
          </a:blip>
          <a:stretch>
            <a:fillRect/>
          </a:stretch>
        </p:blipFill>
        <p:spPr>
          <a:xfrm>
            <a:off x="155718" y="1823154"/>
            <a:ext cx="9395629" cy="283069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prstGeom prst="rect">
            <a:avLst/>
          </a:prstGeom>
        </p:spPr>
        <p:txBody>
          <a:bodyPr/>
          <a:lstStyle/>
          <a:p>
            <a:r>
              <a:t>Summary</a:t>
            </a:r>
          </a:p>
        </p:txBody>
      </p:sp>
      <p:sp>
        <p:nvSpPr>
          <p:cNvPr id="217" name="Shape 217"/>
          <p:cNvSpPr/>
          <p:nvPr/>
        </p:nvSpPr>
        <p:spPr>
          <a:xfrm>
            <a:off x="561547" y="1490980"/>
            <a:ext cx="8592406" cy="252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50657" indent="-250657" defTabSz="914400">
              <a:spcBef>
                <a:spcPts val="600"/>
              </a:spcBef>
              <a:buSzPct val="100000"/>
              <a:buChar char="•"/>
              <a:defRPr sz="2500">
                <a:latin typeface="Tahoma"/>
                <a:ea typeface="Tahoma"/>
                <a:cs typeface="Tahoma"/>
                <a:sym typeface="Tahoma"/>
              </a:defRPr>
            </a:pPr>
            <a:r>
              <a:t>Orthogonal views of </a:t>
            </a:r>
            <a:r>
              <a:rPr>
                <a:solidFill>
                  <a:srgbClr val="FF2600"/>
                </a:solidFill>
              </a:rPr>
              <a:t>same</a:t>
            </a:r>
            <a:r>
              <a:t> news media can be created by different recommendations filter news.</a:t>
            </a:r>
          </a:p>
          <a:p>
            <a:pPr marL="250657" indent="-250657" defTabSz="914400">
              <a:spcBef>
                <a:spcPts val="600"/>
              </a:spcBef>
              <a:buSzPct val="100000"/>
              <a:buChar char="•"/>
              <a:defRPr sz="2500">
                <a:latin typeface="Tahoma"/>
                <a:ea typeface="Tahoma"/>
                <a:cs typeface="Tahoma"/>
                <a:sym typeface="Tahoma"/>
              </a:defRPr>
            </a:pPr>
            <a:r>
              <a:t>Recommendations today are </a:t>
            </a:r>
            <a:r>
              <a:rPr>
                <a:solidFill>
                  <a:srgbClr val="FF2600"/>
                </a:solidFill>
              </a:rPr>
              <a:t>imperative</a:t>
            </a:r>
            <a:r>
              <a:t> where design choices are made using rules of thumb.</a:t>
            </a:r>
          </a:p>
          <a:p>
            <a:pPr marL="250657" indent="-250657" defTabSz="914400">
              <a:spcBef>
                <a:spcPts val="600"/>
              </a:spcBef>
              <a:buSzPct val="100000"/>
              <a:buChar char="•"/>
              <a:defRPr sz="2500">
                <a:latin typeface="Tahoma"/>
                <a:ea typeface="Tahoma"/>
                <a:cs typeface="Tahoma"/>
                <a:sym typeface="Tahoma"/>
              </a:defRPr>
            </a:pPr>
            <a:r>
              <a:t>Future recommendations should be </a:t>
            </a:r>
            <a:r>
              <a:rPr>
                <a:solidFill>
                  <a:srgbClr val="FF2600"/>
                </a:solidFill>
              </a:rPr>
              <a:t>declarative</a:t>
            </a:r>
            <a:r>
              <a:t> with a particular goal and required constraints.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title"/>
          </p:nvPr>
        </p:nvSpPr>
        <p:spPr>
          <a:xfrm>
            <a:off x="858581" y="751917"/>
            <a:ext cx="8208413" cy="2206946"/>
          </a:xfrm>
          <a:prstGeom prst="rect">
            <a:avLst/>
          </a:prstGeom>
          <a:noFill/>
        </p:spPr>
        <p:txBody>
          <a:bodyPr lIns="33733" tIns="33733" rIns="33733" bIns="33733"/>
          <a:lstStyle>
            <a:lvl1pPr>
              <a:defRPr sz="3400" b="1">
                <a:solidFill>
                  <a:srgbClr val="00882B"/>
                </a:solidFill>
                <a:latin typeface="Helvetica Neue"/>
                <a:ea typeface="Helvetica Neue"/>
                <a:cs typeface="Helvetica Neue"/>
                <a:sym typeface="Helvetica Neue"/>
              </a:defRPr>
            </a:lvl1pPr>
          </a:lstStyle>
          <a:p>
            <a:r>
              <a:t>Stop Clickbait: Detecting &amp; Preventing Clickbaits in Online News Media</a:t>
            </a:r>
          </a:p>
        </p:txBody>
      </p:sp>
      <p:sp>
        <p:nvSpPr>
          <p:cNvPr id="220" name="Shape 220"/>
          <p:cNvSpPr/>
          <p:nvPr/>
        </p:nvSpPr>
        <p:spPr>
          <a:xfrm>
            <a:off x="3143649" y="3144116"/>
            <a:ext cx="3428202" cy="427234"/>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400">
                <a:solidFill>
                  <a:srgbClr val="C82506"/>
                </a:solidFill>
                <a:latin typeface="Helvetica Neue"/>
                <a:ea typeface="Helvetica Neue"/>
                <a:cs typeface="Helvetica Neue"/>
                <a:sym typeface="Helvetica Neue"/>
              </a:defRPr>
            </a:lvl1pPr>
          </a:lstStyle>
          <a:p>
            <a:r>
              <a:t>Niloy Ganguly</a:t>
            </a:r>
          </a:p>
        </p:txBody>
      </p:sp>
      <p:sp>
        <p:nvSpPr>
          <p:cNvPr id="221" name="Shape 221"/>
          <p:cNvSpPr/>
          <p:nvPr/>
        </p:nvSpPr>
        <p:spPr>
          <a:xfrm>
            <a:off x="1001377" y="4112271"/>
            <a:ext cx="8233814" cy="402546"/>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200">
                <a:solidFill>
                  <a:srgbClr val="535353"/>
                </a:solidFill>
                <a:latin typeface="Helvetica Neue"/>
                <a:ea typeface="Helvetica Neue"/>
                <a:cs typeface="Helvetica Neue"/>
                <a:sym typeface="Helvetica Neue"/>
              </a:defRPr>
            </a:lvl1pPr>
          </a:lstStyle>
          <a:p>
            <a:r>
              <a:t>Abhijnan Chakraborty, Bhargavi Paranjape, and Sourya Kakarla</a:t>
            </a:r>
          </a:p>
        </p:txBody>
      </p:sp>
      <p:sp>
        <p:nvSpPr>
          <p:cNvPr id="222" name="Shape 222"/>
          <p:cNvSpPr/>
          <p:nvPr/>
        </p:nvSpPr>
        <p:spPr>
          <a:xfrm>
            <a:off x="3706283" y="3575291"/>
            <a:ext cx="2302933" cy="4357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200" i="1">
                <a:solidFill>
                  <a:srgbClr val="53585F"/>
                </a:solidFill>
                <a:latin typeface="Palatino"/>
                <a:ea typeface="Palatino"/>
                <a:cs typeface="Palatino"/>
                <a:sym typeface="Palatino"/>
              </a:defRPr>
            </a:lvl1pPr>
          </a:lstStyle>
          <a:p>
            <a:r>
              <a:t>joint work with</a:t>
            </a:r>
          </a:p>
        </p:txBody>
      </p:sp>
      <p:sp>
        <p:nvSpPr>
          <p:cNvPr id="223" name="Shape 223"/>
          <p:cNvSpPr/>
          <p:nvPr/>
        </p:nvSpPr>
        <p:spPr>
          <a:xfrm>
            <a:off x="539748" y="-14095"/>
            <a:ext cx="8692714" cy="667605"/>
          </a:xfrm>
          <a:prstGeom prst="rect">
            <a:avLst/>
          </a:prstGeom>
          <a:solidFill>
            <a:srgbClr val="00882B"/>
          </a:solidFill>
          <a:ln w="12700">
            <a:miter lim="400000"/>
          </a:ln>
        </p:spPr>
        <p:txBody>
          <a:bodyPr lIns="45718" tIns="45718" rIns="45718" bIns="45718" anchor="ctr"/>
          <a:lstStyle/>
          <a:p>
            <a:pPr algn="ctr" defTabSz="607218">
              <a:defRPr sz="3400">
                <a:solidFill>
                  <a:srgbClr val="FFFFFF"/>
                </a:solidFill>
                <a:latin typeface="Carme"/>
                <a:ea typeface="Carme"/>
                <a:cs typeface="Carme"/>
                <a:sym typeface="Carme"/>
              </a:defRPr>
            </a:pPr>
            <a:endParaRPr/>
          </a:p>
        </p:txBody>
      </p:sp>
      <p:pic>
        <p:nvPicPr>
          <p:cNvPr id="224" name="image1.png"/>
          <p:cNvPicPr>
            <a:picLocks noChangeAspect="1"/>
          </p:cNvPicPr>
          <p:nvPr/>
        </p:nvPicPr>
        <p:blipFill>
          <a:blip r:embed="rId2">
            <a:extLst/>
          </a:blip>
          <a:stretch>
            <a:fillRect/>
          </a:stretch>
        </p:blipFill>
        <p:spPr>
          <a:xfrm>
            <a:off x="1287231" y="4804042"/>
            <a:ext cx="1106220" cy="1238000"/>
          </a:xfrm>
          <a:prstGeom prst="rect">
            <a:avLst/>
          </a:prstGeom>
          <a:ln w="12700">
            <a:miter lim="400000"/>
          </a:ln>
        </p:spPr>
      </p:pic>
      <p:sp>
        <p:nvSpPr>
          <p:cNvPr id="225" name="Shape 225"/>
          <p:cNvSpPr/>
          <p:nvPr/>
        </p:nvSpPr>
        <p:spPr>
          <a:xfrm>
            <a:off x="3882230" y="5379299"/>
            <a:ext cx="5838392" cy="5132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607218">
              <a:spcBef>
                <a:spcPts val="1500"/>
              </a:spcBef>
              <a:defRPr sz="2800">
                <a:solidFill>
                  <a:srgbClr val="011993"/>
                </a:solidFill>
                <a:latin typeface="Helvetica Neue"/>
                <a:ea typeface="Helvetica Neue"/>
                <a:cs typeface="Helvetica Neue"/>
                <a:sym typeface="Helvetica Neue"/>
              </a:defRPr>
            </a:pPr>
            <a:r>
              <a:t>ASONAM 2016 </a:t>
            </a:r>
            <a:r>
              <a:rPr sz="2000"/>
              <a:t>(Best Student Paper Award)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title"/>
          </p:nvPr>
        </p:nvSpPr>
        <p:spPr>
          <a:prstGeom prst="rect">
            <a:avLst/>
          </a:prstGeom>
        </p:spPr>
        <p:txBody>
          <a:bodyPr/>
          <a:lstStyle/>
          <a:p>
            <a:pPr defTabSz="274320">
              <a:defRPr sz="2600"/>
            </a:pPr>
            <a:r>
              <a:t>You’ll Get Chills When You See </a:t>
            </a:r>
            <a:br/>
            <a:r>
              <a:t>These Examples of Clickbait</a:t>
            </a:r>
          </a:p>
        </p:txBody>
      </p:sp>
      <p:pic>
        <p:nvPicPr>
          <p:cNvPr id="228" name="image33.jpeg"/>
          <p:cNvPicPr>
            <a:picLocks noChangeAspect="1"/>
          </p:cNvPicPr>
          <p:nvPr/>
        </p:nvPicPr>
        <p:blipFill>
          <a:blip r:embed="rId3">
            <a:extLst/>
          </a:blip>
          <a:stretch>
            <a:fillRect/>
          </a:stretch>
        </p:blipFill>
        <p:spPr>
          <a:xfrm>
            <a:off x="2868528" y="1965130"/>
            <a:ext cx="3352240" cy="2920513"/>
          </a:xfrm>
          <a:prstGeom prst="rect">
            <a:avLst/>
          </a:prstGeom>
          <a:ln w="12700">
            <a:miter lim="400000"/>
          </a:ln>
        </p:spPr>
      </p:pic>
      <p:pic>
        <p:nvPicPr>
          <p:cNvPr id="229" name="image33.jpeg"/>
          <p:cNvPicPr>
            <a:picLocks noChangeAspect="1"/>
          </p:cNvPicPr>
          <p:nvPr/>
        </p:nvPicPr>
        <p:blipFill>
          <a:blip r:embed="rId3">
            <a:extLst/>
          </a:blip>
          <a:srcRect t="81625"/>
          <a:stretch>
            <a:fillRect/>
          </a:stretch>
        </p:blipFill>
        <p:spPr>
          <a:xfrm>
            <a:off x="1561202" y="4156602"/>
            <a:ext cx="6691398" cy="107112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pPr defTabSz="274320">
              <a:defRPr sz="2600"/>
            </a:pPr>
            <a:r>
              <a:t>You’ll Get Chills When You See </a:t>
            </a:r>
            <a:br/>
            <a:r>
              <a:t>These Examples of Clickbait</a:t>
            </a:r>
          </a:p>
        </p:txBody>
      </p:sp>
      <p:pic>
        <p:nvPicPr>
          <p:cNvPr id="234" name="image34.jpeg"/>
          <p:cNvPicPr>
            <a:picLocks noChangeAspect="1"/>
          </p:cNvPicPr>
          <p:nvPr/>
        </p:nvPicPr>
        <p:blipFill>
          <a:blip r:embed="rId2">
            <a:extLst/>
          </a:blip>
          <a:stretch>
            <a:fillRect/>
          </a:stretch>
        </p:blipFill>
        <p:spPr>
          <a:xfrm>
            <a:off x="3251070" y="2014364"/>
            <a:ext cx="3136850" cy="2768291"/>
          </a:xfrm>
          <a:prstGeom prst="rect">
            <a:avLst/>
          </a:prstGeom>
          <a:ln w="12700">
            <a:miter lim="400000"/>
          </a:ln>
        </p:spPr>
      </p:pic>
      <p:pic>
        <p:nvPicPr>
          <p:cNvPr id="235" name="image34.jpeg"/>
          <p:cNvPicPr>
            <a:picLocks noChangeAspect="1"/>
          </p:cNvPicPr>
          <p:nvPr/>
        </p:nvPicPr>
        <p:blipFill>
          <a:blip r:embed="rId2">
            <a:extLst/>
          </a:blip>
          <a:srcRect t="83192"/>
          <a:stretch>
            <a:fillRect/>
          </a:stretch>
        </p:blipFill>
        <p:spPr>
          <a:xfrm>
            <a:off x="1720900" y="4233109"/>
            <a:ext cx="6705222" cy="99461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prstGeom prst="rect">
            <a:avLst/>
          </a:prstGeom>
        </p:spPr>
        <p:txBody>
          <a:bodyPr/>
          <a:lstStyle/>
          <a:p>
            <a:pPr defTabSz="274320">
              <a:defRPr sz="2600"/>
            </a:pPr>
            <a:r>
              <a:t>You’ll Get Chills When You See </a:t>
            </a:r>
            <a:br/>
            <a:r>
              <a:t>These Examples of Clickbait</a:t>
            </a:r>
          </a:p>
        </p:txBody>
      </p:sp>
      <p:pic>
        <p:nvPicPr>
          <p:cNvPr id="238" name="image35.jpeg"/>
          <p:cNvPicPr>
            <a:picLocks noChangeAspect="1"/>
          </p:cNvPicPr>
          <p:nvPr/>
        </p:nvPicPr>
        <p:blipFill>
          <a:blip r:embed="rId2">
            <a:extLst/>
          </a:blip>
          <a:stretch>
            <a:fillRect/>
          </a:stretch>
        </p:blipFill>
        <p:spPr>
          <a:xfrm>
            <a:off x="3223616" y="1937854"/>
            <a:ext cx="3574302" cy="3061114"/>
          </a:xfrm>
          <a:prstGeom prst="rect">
            <a:avLst/>
          </a:prstGeom>
          <a:ln w="12700">
            <a:miter lim="400000"/>
          </a:ln>
        </p:spPr>
      </p:pic>
      <p:pic>
        <p:nvPicPr>
          <p:cNvPr id="239" name="image35.jpeg"/>
          <p:cNvPicPr>
            <a:picLocks noChangeAspect="1"/>
          </p:cNvPicPr>
          <p:nvPr/>
        </p:nvPicPr>
        <p:blipFill>
          <a:blip r:embed="rId2">
            <a:extLst/>
          </a:blip>
          <a:srcRect t="83549"/>
          <a:stretch>
            <a:fillRect/>
          </a:stretch>
        </p:blipFill>
        <p:spPr>
          <a:xfrm>
            <a:off x="1919821" y="4080092"/>
            <a:ext cx="6522144" cy="91887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prstGeom prst="rect">
            <a:avLst/>
          </a:prstGeom>
        </p:spPr>
        <p:txBody>
          <a:bodyPr/>
          <a:lstStyle>
            <a:lvl1pPr defTabSz="914400">
              <a:defRPr sz="3700">
                <a:latin typeface="Calibri"/>
                <a:ea typeface="Calibri"/>
                <a:cs typeface="Calibri"/>
                <a:sym typeface="Calibri"/>
              </a:defRPr>
            </a:lvl1pPr>
          </a:lstStyle>
          <a:p>
            <a:r>
              <a:t>What is Clickbait?</a:t>
            </a:r>
          </a:p>
        </p:txBody>
      </p:sp>
      <p:sp>
        <p:nvSpPr>
          <p:cNvPr id="242" name="Shape 242"/>
          <p:cNvSpPr>
            <a:spLocks noGrp="1"/>
          </p:cNvSpPr>
          <p:nvPr>
            <p:ph type="body" idx="1"/>
          </p:nvPr>
        </p:nvSpPr>
        <p:spPr>
          <a:xfrm>
            <a:off x="18496" y="1156919"/>
            <a:ext cx="8971661" cy="4693661"/>
          </a:xfrm>
          <a:prstGeom prst="rect">
            <a:avLst/>
          </a:prstGeom>
        </p:spPr>
        <p:txBody>
          <a:bodyPr/>
          <a:lstStyle/>
          <a:p>
            <a:pPr indent="723265" defTabSz="516135">
              <a:spcBef>
                <a:spcPts val="1300"/>
              </a:spcBef>
              <a:defRPr sz="2500"/>
            </a:pPr>
            <a:r>
              <a:t>(On the Internet) content whose main purpose is to attract attention and encourage visitors to click on a link to a particular web page. - Oxford English Dictionary</a:t>
            </a:r>
          </a:p>
          <a:p>
            <a:pPr indent="723264" defTabSz="516135">
              <a:spcBef>
                <a:spcPts val="1300"/>
              </a:spcBef>
              <a:defRPr sz="2500" b="1" i="1">
                <a:latin typeface="Calibri"/>
                <a:ea typeface="Calibri"/>
                <a:cs typeface="Calibri"/>
                <a:sym typeface="Calibri"/>
              </a:defRPr>
            </a:pPr>
            <a:endParaRPr/>
          </a:p>
          <a:p>
            <a:pPr indent="723265" defTabSz="516135">
              <a:spcBef>
                <a:spcPts val="1300"/>
              </a:spcBef>
              <a:defRPr sz="2500"/>
            </a:pPr>
            <a:r>
              <a:t>Exploit </a:t>
            </a:r>
            <a:r>
              <a:rPr>
                <a:solidFill>
                  <a:srgbClr val="FF0000"/>
                </a:solidFill>
              </a:rPr>
              <a:t>Curiosity Gap</a:t>
            </a:r>
            <a:r>
              <a:t>: </a:t>
            </a:r>
          </a:p>
          <a:p>
            <a:pPr lvl="1" indent="987742" defTabSz="516135">
              <a:spcBef>
                <a:spcPts val="1300"/>
              </a:spcBef>
              <a:defRPr sz="2500"/>
            </a:pPr>
            <a:r>
              <a:t>Headlines provide forward referencing cues to generate painful </a:t>
            </a:r>
            <a:r>
              <a:rPr b="1">
                <a:latin typeface="Calibri"/>
                <a:ea typeface="Calibri"/>
                <a:cs typeface="Calibri"/>
                <a:sym typeface="Calibri"/>
              </a:rPr>
              <a:t>information gap.</a:t>
            </a:r>
          </a:p>
          <a:p>
            <a:pPr lvl="1" indent="987742" defTabSz="516135">
              <a:spcBef>
                <a:spcPts val="1300"/>
              </a:spcBef>
              <a:defRPr sz="2500"/>
            </a:pPr>
            <a:r>
              <a:t>Readers feel compelled to click on the link to fill the gap, and ease the pain.</a:t>
            </a:r>
          </a:p>
        </p:txBody>
      </p:sp>
      <p:sp>
        <p:nvSpPr>
          <p:cNvPr id="243" name="Shape 243"/>
          <p:cNvSpPr/>
          <p:nvPr/>
        </p:nvSpPr>
        <p:spPr>
          <a:xfrm>
            <a:off x="4319866" y="5898433"/>
            <a:ext cx="4942101" cy="338455"/>
          </a:xfrm>
          <a:prstGeom prst="rect">
            <a:avLst/>
          </a:prstGeom>
          <a:ln w="12700">
            <a:miter lim="400000"/>
          </a:ln>
          <a:extLst>
            <a:ext uri="{C572A759-6A51-4108-AA02-DFA0A04FC94B}">
              <ma14:wrappingTextBoxFlag xmlns:ma14="http://schemas.microsoft.com/office/mac/drawingml/2011/main" val="1"/>
            </a:ext>
          </a:extLst>
        </p:spPr>
        <p:txBody>
          <a:bodyPr lIns="48577" tIns="48577" rIns="48577" bIns="48577">
            <a:spAutoFit/>
          </a:bodyPr>
          <a:lstStyle>
            <a:lvl1pPr defTabSz="1151465">
              <a:defRPr sz="1600" b="1">
                <a:latin typeface="Calibri"/>
                <a:ea typeface="Calibri"/>
                <a:cs typeface="Calibri"/>
                <a:sym typeface="Calibri"/>
              </a:defRPr>
            </a:lvl1pPr>
          </a:lstStyle>
          <a:p>
            <a:r>
              <a:t>The Psychology of Curiosity, George Loewenstein, 1994</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2">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242">
                                            <p:txEl>
                                              <p:pRg st="3" end="3"/>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242">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1" build="p" bldLvl="5" animBg="1" advAuto="0"/>
      <p:bldP spid="243"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title"/>
          </p:nvPr>
        </p:nvSpPr>
        <p:spPr>
          <a:prstGeom prst="rect">
            <a:avLst/>
          </a:prstGeom>
        </p:spPr>
        <p:txBody>
          <a:bodyPr/>
          <a:lstStyle/>
          <a:p>
            <a:r>
              <a:t>Good: Increased Viewership</a:t>
            </a:r>
          </a:p>
        </p:txBody>
      </p:sp>
      <p:pic>
        <p:nvPicPr>
          <p:cNvPr id="248" name="image36.jpeg"/>
          <p:cNvPicPr>
            <a:picLocks noChangeAspect="1"/>
          </p:cNvPicPr>
          <p:nvPr/>
        </p:nvPicPr>
        <p:blipFill>
          <a:blip r:embed="rId2">
            <a:extLst/>
          </a:blip>
          <a:stretch>
            <a:fillRect/>
          </a:stretch>
        </p:blipFill>
        <p:spPr>
          <a:xfrm>
            <a:off x="1261850" y="1631820"/>
            <a:ext cx="6679408" cy="2115148"/>
          </a:xfrm>
          <a:prstGeom prst="rect">
            <a:avLst/>
          </a:prstGeom>
          <a:ln w="12700">
            <a:miter lim="400000"/>
          </a:ln>
        </p:spPr>
      </p:pic>
      <p:pic>
        <p:nvPicPr>
          <p:cNvPr id="249" name="image37.jpeg"/>
          <p:cNvPicPr>
            <a:picLocks noChangeAspect="1"/>
          </p:cNvPicPr>
          <p:nvPr/>
        </p:nvPicPr>
        <p:blipFill>
          <a:blip r:embed="rId3">
            <a:extLst/>
          </a:blip>
          <a:stretch>
            <a:fillRect/>
          </a:stretch>
        </p:blipFill>
        <p:spPr>
          <a:xfrm>
            <a:off x="649781" y="4156602"/>
            <a:ext cx="8606669" cy="1313469"/>
          </a:xfrm>
          <a:prstGeom prst="rect">
            <a:avLst/>
          </a:prstGeom>
          <a:ln w="12700">
            <a:miter lim="400000"/>
          </a:ln>
        </p:spPr>
      </p:pic>
      <p:sp>
        <p:nvSpPr>
          <p:cNvPr id="250" name="Shape 250"/>
          <p:cNvSpPr/>
          <p:nvPr/>
        </p:nvSpPr>
        <p:spPr>
          <a:xfrm>
            <a:off x="1185341" y="1937854"/>
            <a:ext cx="1453664" cy="306036"/>
          </a:xfrm>
          <a:prstGeom prst="rect">
            <a:avLst/>
          </a:prstGeom>
          <a:ln w="25400">
            <a:solidFill>
              <a:schemeClr val="accent4"/>
            </a:solidFill>
          </a:ln>
        </p:spPr>
        <p:txBody>
          <a:bodyPr lIns="45718" tIns="45718" rIns="45718" bIns="45718" anchor="ctr"/>
          <a:lstStyle/>
          <a:p>
            <a:pPr algn="ctr" defTabSz="1151465">
              <a:defRPr sz="1600">
                <a:latin typeface="Calibri"/>
                <a:ea typeface="Calibri"/>
                <a:cs typeface="Calibri"/>
                <a:sym typeface="Calibri"/>
              </a:defRPr>
            </a:pPr>
            <a:endParaRPr/>
          </a:p>
        </p:txBody>
      </p:sp>
      <p:sp>
        <p:nvSpPr>
          <p:cNvPr id="251" name="Shape 251"/>
          <p:cNvSpPr/>
          <p:nvPr/>
        </p:nvSpPr>
        <p:spPr>
          <a:xfrm>
            <a:off x="3939647" y="4539143"/>
            <a:ext cx="1606681" cy="306036"/>
          </a:xfrm>
          <a:prstGeom prst="rect">
            <a:avLst/>
          </a:prstGeom>
          <a:ln w="25400">
            <a:solidFill>
              <a:schemeClr val="accent4"/>
            </a:solidFill>
          </a:ln>
        </p:spPr>
        <p:txBody>
          <a:bodyPr lIns="45718" tIns="45718" rIns="45718" bIns="45718" anchor="ctr"/>
          <a:lstStyle/>
          <a:p>
            <a:pPr algn="ctr" defTabSz="1151465">
              <a:defRPr sz="1600">
                <a:latin typeface="Calibri"/>
                <a:ea typeface="Calibri"/>
                <a:cs typeface="Calibri"/>
                <a:sym typeface="Calibri"/>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Competition for user attention</a:t>
            </a:r>
          </a:p>
        </p:txBody>
      </p:sp>
      <p:sp>
        <p:nvSpPr>
          <p:cNvPr id="54" name="Shape 54"/>
          <p:cNvSpPr>
            <a:spLocks noGrp="1"/>
          </p:cNvSpPr>
          <p:nvPr>
            <p:ph type="body" idx="1"/>
          </p:nvPr>
        </p:nvSpPr>
        <p:spPr>
          <a:xfrm>
            <a:off x="546043" y="1938608"/>
            <a:ext cx="8614980" cy="3091774"/>
          </a:xfrm>
          <a:prstGeom prst="rect">
            <a:avLst/>
          </a:prstGeom>
        </p:spPr>
        <p:txBody>
          <a:bodyPr/>
          <a:lstStyle/>
          <a:p>
            <a:pPr indent="850900"/>
            <a:r>
              <a:t>Lots of news media sites are competing for </a:t>
            </a:r>
            <a:r>
              <a:rPr>
                <a:solidFill>
                  <a:srgbClr val="FF0000"/>
                </a:solidFill>
              </a:rPr>
              <a:t>user attention.</a:t>
            </a:r>
            <a:endParaRPr sz="2400">
              <a:solidFill>
                <a:srgbClr val="3366FF"/>
              </a:solidFill>
            </a:endParaRPr>
          </a:p>
          <a:p>
            <a:pPr indent="850900"/>
            <a:r>
              <a:t>The sites are predominantly dependent on the advertisements seen by the users.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prstGeom prst="rect">
            <a:avLst/>
          </a:prstGeom>
        </p:spPr>
        <p:txBody>
          <a:bodyPr/>
          <a:lstStyle/>
          <a:p>
            <a:r>
              <a:t>Good: Skyrocketing Valuations</a:t>
            </a:r>
          </a:p>
        </p:txBody>
      </p:sp>
      <p:pic>
        <p:nvPicPr>
          <p:cNvPr id="254" name="image38.jpeg"/>
          <p:cNvPicPr>
            <a:picLocks noChangeAspect="1"/>
          </p:cNvPicPr>
          <p:nvPr/>
        </p:nvPicPr>
        <p:blipFill>
          <a:blip r:embed="rId3">
            <a:extLst/>
          </a:blip>
          <a:stretch>
            <a:fillRect/>
          </a:stretch>
        </p:blipFill>
        <p:spPr>
          <a:xfrm>
            <a:off x="1567884" y="2396906"/>
            <a:ext cx="6492069" cy="255306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title"/>
          </p:nvPr>
        </p:nvSpPr>
        <p:spPr>
          <a:prstGeom prst="rect">
            <a:avLst/>
          </a:prstGeom>
        </p:spPr>
        <p:txBody>
          <a:bodyPr/>
          <a:lstStyle/>
          <a:p>
            <a:r>
              <a:t>Bad: RIP Journalistic Gatekeeping</a:t>
            </a:r>
          </a:p>
        </p:txBody>
      </p:sp>
      <p:pic>
        <p:nvPicPr>
          <p:cNvPr id="259" name="image39.jpeg"/>
          <p:cNvPicPr>
            <a:picLocks noChangeAspect="1"/>
          </p:cNvPicPr>
          <p:nvPr/>
        </p:nvPicPr>
        <p:blipFill>
          <a:blip r:embed="rId2">
            <a:extLst/>
          </a:blip>
          <a:stretch>
            <a:fillRect/>
          </a:stretch>
        </p:blipFill>
        <p:spPr>
          <a:xfrm>
            <a:off x="795735" y="1508567"/>
            <a:ext cx="3825479" cy="2135388"/>
          </a:xfrm>
          <a:prstGeom prst="rect">
            <a:avLst/>
          </a:prstGeom>
          <a:ln w="12700">
            <a:miter lim="400000"/>
          </a:ln>
        </p:spPr>
      </p:pic>
      <p:pic>
        <p:nvPicPr>
          <p:cNvPr id="260" name="image40.jpeg"/>
          <p:cNvPicPr>
            <a:picLocks noChangeAspect="1"/>
          </p:cNvPicPr>
          <p:nvPr/>
        </p:nvPicPr>
        <p:blipFill>
          <a:blip r:embed="rId3">
            <a:extLst/>
          </a:blip>
          <a:stretch>
            <a:fillRect/>
          </a:stretch>
        </p:blipFill>
        <p:spPr>
          <a:xfrm>
            <a:off x="2651216" y="4043455"/>
            <a:ext cx="4199469" cy="1989223"/>
          </a:xfrm>
          <a:prstGeom prst="rect">
            <a:avLst/>
          </a:prstGeom>
          <a:ln w="12700">
            <a:miter lim="400000"/>
          </a:ln>
        </p:spPr>
      </p:pic>
      <p:pic>
        <p:nvPicPr>
          <p:cNvPr id="261" name="image41.jpeg"/>
          <p:cNvPicPr>
            <a:picLocks noChangeAspect="1"/>
          </p:cNvPicPr>
          <p:nvPr/>
        </p:nvPicPr>
        <p:blipFill>
          <a:blip r:embed="rId4">
            <a:extLst/>
          </a:blip>
          <a:stretch>
            <a:fillRect/>
          </a:stretch>
        </p:blipFill>
        <p:spPr>
          <a:xfrm>
            <a:off x="5113616" y="1508567"/>
            <a:ext cx="3551030" cy="198922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t>Goal of This Work</a:t>
            </a:r>
          </a:p>
        </p:txBody>
      </p:sp>
      <p:sp>
        <p:nvSpPr>
          <p:cNvPr id="264" name="Shape 264"/>
          <p:cNvSpPr>
            <a:spLocks noGrp="1"/>
          </p:cNvSpPr>
          <p:nvPr>
            <p:ph type="body" sz="half" idx="1"/>
          </p:nvPr>
        </p:nvSpPr>
        <p:spPr>
          <a:xfrm>
            <a:off x="1099330" y="2893233"/>
            <a:ext cx="7516840" cy="2151580"/>
          </a:xfrm>
          <a:prstGeom prst="rect">
            <a:avLst/>
          </a:prstGeom>
        </p:spPr>
        <p:txBody>
          <a:bodyPr/>
          <a:lstStyle/>
          <a:p>
            <a:pPr indent="850900" algn="ctr">
              <a:spcBef>
                <a:spcPts val="900"/>
              </a:spcBef>
              <a:defRPr sz="3600">
                <a:solidFill>
                  <a:srgbClr val="C00000"/>
                </a:solidFill>
              </a:defRPr>
            </a:pPr>
            <a:r>
              <a:t>Bring in more transparency and</a:t>
            </a:r>
          </a:p>
          <a:p>
            <a:pPr indent="850900" algn="ctr">
              <a:spcBef>
                <a:spcPts val="900"/>
              </a:spcBef>
              <a:defRPr sz="3600">
                <a:solidFill>
                  <a:srgbClr val="C00000"/>
                </a:solidFill>
              </a:defRPr>
            </a:pPr>
            <a:r>
              <a:t>offer readers choice to deal with clickbaits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p:nvPr>
        </p:nvSpPr>
        <p:spPr>
          <a:prstGeom prst="rect">
            <a:avLst/>
          </a:prstGeom>
        </p:spPr>
        <p:txBody>
          <a:bodyPr/>
          <a:lstStyle/>
          <a:p>
            <a:r>
              <a:t>Workplan</a:t>
            </a:r>
          </a:p>
        </p:txBody>
      </p:sp>
      <p:sp>
        <p:nvSpPr>
          <p:cNvPr id="267" name="Shape 267"/>
          <p:cNvSpPr>
            <a:spLocks noGrp="1"/>
          </p:cNvSpPr>
          <p:nvPr>
            <p:ph type="body" idx="1"/>
          </p:nvPr>
        </p:nvSpPr>
        <p:spPr>
          <a:xfrm>
            <a:off x="164875" y="1168877"/>
            <a:ext cx="8567140" cy="4693661"/>
          </a:xfrm>
          <a:prstGeom prst="rect">
            <a:avLst/>
          </a:prstGeom>
        </p:spPr>
        <p:txBody>
          <a:bodyPr/>
          <a:lstStyle/>
          <a:p>
            <a:pPr>
              <a:defRPr sz="3000"/>
            </a:pPr>
            <a:r>
              <a:t>Given an article headline on a webpage, or on social media sites, detect the headline as clickbait, and warn the reader.</a:t>
            </a:r>
          </a:p>
          <a:p>
            <a:pPr>
              <a:defRPr sz="3000"/>
            </a:pPr>
            <a:endParaRPr/>
          </a:p>
          <a:p>
            <a:pPr>
              <a:defRPr sz="3000"/>
            </a:pPr>
            <a:r>
              <a:t>Depending on reader choices, automatically block certain clickbait headlines from appearing on websites during her  future visits.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a:lstStyle/>
          <a:p>
            <a:r>
              <a:t>How to Detect Clickbaits?</a:t>
            </a:r>
          </a:p>
        </p:txBody>
      </p:sp>
      <p:sp>
        <p:nvSpPr>
          <p:cNvPr id="272" name="Shape 272"/>
          <p:cNvSpPr>
            <a:spLocks noGrp="1"/>
          </p:cNvSpPr>
          <p:nvPr>
            <p:ph type="body" idx="1"/>
          </p:nvPr>
        </p:nvSpPr>
        <p:spPr>
          <a:xfrm>
            <a:off x="637496" y="1287131"/>
            <a:ext cx="8432074" cy="4569798"/>
          </a:xfrm>
          <a:prstGeom prst="rect">
            <a:avLst/>
          </a:prstGeom>
        </p:spPr>
        <p:txBody>
          <a:bodyPr/>
          <a:lstStyle/>
          <a:p>
            <a:pPr indent="638175" defTabSz="455414">
              <a:spcBef>
                <a:spcPts val="1100"/>
              </a:spcBef>
              <a:defRPr sz="2200">
                <a:solidFill>
                  <a:srgbClr val="4F81BD"/>
                </a:solidFill>
              </a:defRPr>
            </a:pPr>
            <a:r>
              <a:t>Using fixed rules/matching common patterns: </a:t>
            </a:r>
            <a:r>
              <a:rPr>
                <a:solidFill>
                  <a:srgbClr val="000000"/>
                </a:solidFill>
              </a:rPr>
              <a:t>74% accuracy</a:t>
            </a:r>
          </a:p>
          <a:p>
            <a:pPr indent="638175" defTabSz="455414">
              <a:spcBef>
                <a:spcPts val="1100"/>
              </a:spcBef>
              <a:defRPr sz="2200">
                <a:solidFill>
                  <a:srgbClr val="4F81BD"/>
                </a:solidFill>
              </a:defRPr>
            </a:pPr>
            <a:r>
              <a:t>URL/Domain name matching: </a:t>
            </a:r>
            <a:r>
              <a:rPr>
                <a:solidFill>
                  <a:srgbClr val="000000"/>
                </a:solidFill>
              </a:rPr>
              <a:t>not all stories of a domain are clickbaits (e.g., Buzzfeed news).</a:t>
            </a:r>
          </a:p>
          <a:p>
            <a:pPr indent="638175" defTabSz="455414">
              <a:spcBef>
                <a:spcPts val="1100"/>
              </a:spcBef>
              <a:defRPr sz="2200">
                <a:solidFill>
                  <a:srgbClr val="000000"/>
                </a:solidFill>
              </a:defRPr>
            </a:pPr>
            <a:endParaRPr>
              <a:solidFill>
                <a:srgbClr val="000000"/>
              </a:solidFill>
            </a:endParaRPr>
          </a:p>
          <a:p>
            <a:pPr indent="638175" defTabSz="455414">
              <a:spcBef>
                <a:spcPts val="1100"/>
              </a:spcBef>
              <a:defRPr sz="2200">
                <a:solidFill>
                  <a:srgbClr val="000000"/>
                </a:solidFill>
              </a:defRPr>
            </a:pPr>
            <a:endParaRPr>
              <a:solidFill>
                <a:srgbClr val="000000"/>
              </a:solidFill>
            </a:endParaRPr>
          </a:p>
          <a:p>
            <a:pPr indent="638175" defTabSz="455414">
              <a:spcBef>
                <a:spcPts val="1100"/>
              </a:spcBef>
              <a:defRPr sz="2200">
                <a:solidFill>
                  <a:srgbClr val="000000"/>
                </a:solidFill>
              </a:defRPr>
            </a:pPr>
            <a:endParaRPr>
              <a:solidFill>
                <a:srgbClr val="000000"/>
              </a:solidFill>
            </a:endParaRPr>
          </a:p>
          <a:p>
            <a:pPr indent="638175" defTabSz="455414">
              <a:spcBef>
                <a:spcPts val="1100"/>
              </a:spcBef>
              <a:defRPr sz="2200">
                <a:solidFill>
                  <a:srgbClr val="000000"/>
                </a:solidFill>
              </a:defRPr>
            </a:pPr>
            <a:endParaRPr>
              <a:solidFill>
                <a:srgbClr val="000000"/>
              </a:solidFill>
            </a:endParaRPr>
          </a:p>
          <a:p>
            <a:pPr indent="638175" defTabSz="455414">
              <a:spcBef>
                <a:spcPts val="1100"/>
              </a:spcBef>
              <a:defRPr sz="2200"/>
            </a:pPr>
            <a:r>
              <a:t>To identify features, need to compare clickbaits with traditional news headlines.</a:t>
            </a:r>
          </a:p>
        </p:txBody>
      </p:sp>
      <p:grpSp>
        <p:nvGrpSpPr>
          <p:cNvPr id="275" name="Group 275"/>
          <p:cNvGrpSpPr/>
          <p:nvPr/>
        </p:nvGrpSpPr>
        <p:grpSpPr>
          <a:xfrm>
            <a:off x="1682646" y="3499963"/>
            <a:ext cx="6350209" cy="688579"/>
            <a:chOff x="0" y="0"/>
            <a:chExt cx="6350207" cy="688578"/>
          </a:xfrm>
        </p:grpSpPr>
        <p:sp>
          <p:nvSpPr>
            <p:cNvPr id="273" name="Shape 273"/>
            <p:cNvSpPr/>
            <p:nvPr/>
          </p:nvSpPr>
          <p:spPr>
            <a:xfrm>
              <a:off x="-1" y="-1"/>
              <a:ext cx="6350209" cy="688580"/>
            </a:xfrm>
            <a:prstGeom prst="roundRect">
              <a:avLst>
                <a:gd name="adj" fmla="val 16667"/>
              </a:avLst>
            </a:prstGeom>
            <a:solidFill>
              <a:srgbClr val="4F81BD"/>
            </a:solidFill>
            <a:ln w="25400" cap="flat">
              <a:solidFill>
                <a:srgbClr val="3A5E8A"/>
              </a:solidFill>
              <a:prstDash val="solid"/>
              <a:round/>
            </a:ln>
            <a:effectLst/>
          </p:spPr>
          <p:txBody>
            <a:bodyPr wrap="square" lIns="45718" tIns="45718" rIns="45718" bIns="45718" numCol="1" anchor="ctr">
              <a:noAutofit/>
            </a:bodyPr>
            <a:lstStyle/>
            <a:p>
              <a:pPr algn="ctr" defTabSz="1151465">
                <a:defRPr sz="1600">
                  <a:solidFill>
                    <a:srgbClr val="FFFFFF"/>
                  </a:solidFill>
                  <a:latin typeface="Calibri"/>
                  <a:ea typeface="Calibri"/>
                  <a:cs typeface="Calibri"/>
                  <a:sym typeface="Calibri"/>
                </a:defRPr>
              </a:pPr>
              <a:endParaRPr/>
            </a:p>
          </p:txBody>
        </p:sp>
        <p:sp>
          <p:nvSpPr>
            <p:cNvPr id="274" name="Shape 274"/>
            <p:cNvSpPr/>
            <p:nvPr/>
          </p:nvSpPr>
          <p:spPr>
            <a:xfrm>
              <a:off x="33612" y="60760"/>
              <a:ext cx="6282983" cy="567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577" tIns="48577" rIns="48577" bIns="48577" numCol="1" anchor="ctr">
              <a:spAutoFit/>
            </a:bodyPr>
            <a:lstStyle>
              <a:lvl1pPr algn="ctr" defTabSz="1151465">
                <a:defRPr sz="3000">
                  <a:solidFill>
                    <a:srgbClr val="FFFFFF"/>
                  </a:solidFill>
                  <a:latin typeface="Calibri"/>
                  <a:ea typeface="Calibri"/>
                  <a:cs typeface="Calibri"/>
                  <a:sym typeface="Calibri"/>
                </a:defRPr>
              </a:lvl1pPr>
            </a:lstStyle>
            <a:p>
              <a:r>
                <a:t>Detecting clickbaits is non-trivial!</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2" build="p" bldLvl="5" animBg="1" advAuto="0"/>
      <p:bldP spid="275"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title"/>
          </p:nvPr>
        </p:nvSpPr>
        <p:spPr>
          <a:prstGeom prst="rect">
            <a:avLst/>
          </a:prstGeom>
        </p:spPr>
        <p:txBody>
          <a:bodyPr/>
          <a:lstStyle/>
          <a:p>
            <a:r>
              <a:t>Dataset</a:t>
            </a:r>
          </a:p>
        </p:txBody>
      </p:sp>
      <p:sp>
        <p:nvSpPr>
          <p:cNvPr id="278" name="Shape 278"/>
          <p:cNvSpPr>
            <a:spLocks noGrp="1"/>
          </p:cNvSpPr>
          <p:nvPr>
            <p:ph type="body" idx="1"/>
          </p:nvPr>
        </p:nvSpPr>
        <p:spPr>
          <a:xfrm>
            <a:off x="117939" y="1197039"/>
            <a:ext cx="8590427" cy="4884516"/>
          </a:xfrm>
          <a:prstGeom prst="rect">
            <a:avLst/>
          </a:prstGeom>
        </p:spPr>
        <p:txBody>
          <a:bodyPr/>
          <a:lstStyle/>
          <a:p>
            <a:pPr indent="587119" defTabSz="418979">
              <a:spcBef>
                <a:spcPts val="1000"/>
              </a:spcBef>
              <a:defRPr sz="2000" b="1">
                <a:solidFill>
                  <a:srgbClr val="000000"/>
                </a:solidFill>
                <a:latin typeface="Calibri"/>
                <a:ea typeface="Calibri"/>
                <a:cs typeface="Calibri"/>
                <a:sym typeface="Calibri"/>
              </a:defRPr>
            </a:pPr>
            <a:r>
              <a:t>Clickbait</a:t>
            </a:r>
          </a:p>
          <a:p>
            <a:pPr indent="587121" defTabSz="418979">
              <a:spcBef>
                <a:spcPts val="1000"/>
              </a:spcBef>
              <a:defRPr sz="2000">
                <a:solidFill>
                  <a:srgbClr val="000000"/>
                </a:solidFill>
              </a:defRPr>
            </a:pPr>
            <a:r>
              <a:t>Collected 8,069 articles from BuzzFeed, Upworthy, ViralNova, Thatscoop, Scoopwhoop.</a:t>
            </a:r>
          </a:p>
          <a:p>
            <a:pPr indent="587121" defTabSz="418979">
              <a:spcBef>
                <a:spcPts val="1000"/>
              </a:spcBef>
              <a:defRPr sz="2000">
                <a:solidFill>
                  <a:srgbClr val="000000"/>
                </a:solidFill>
              </a:defRPr>
            </a:pPr>
            <a:r>
              <a:t>7,623 articles were annotated by volunteers as clickbaits.</a:t>
            </a:r>
          </a:p>
          <a:p>
            <a:pPr indent="587119" defTabSz="418979">
              <a:spcBef>
                <a:spcPts val="1000"/>
              </a:spcBef>
              <a:defRPr sz="2000">
                <a:solidFill>
                  <a:srgbClr val="000000"/>
                </a:solidFill>
              </a:defRPr>
            </a:pPr>
            <a:endParaRPr/>
          </a:p>
          <a:p>
            <a:pPr indent="587119" defTabSz="418979">
              <a:spcBef>
                <a:spcPts val="1000"/>
              </a:spcBef>
              <a:defRPr sz="2000" b="1">
                <a:solidFill>
                  <a:srgbClr val="000000"/>
                </a:solidFill>
                <a:latin typeface="Calibri"/>
                <a:ea typeface="Calibri"/>
                <a:cs typeface="Calibri"/>
                <a:sym typeface="Calibri"/>
              </a:defRPr>
            </a:pPr>
            <a:r>
              <a:t>Non-clickbait</a:t>
            </a:r>
          </a:p>
          <a:p>
            <a:pPr indent="587121" defTabSz="418979">
              <a:spcBef>
                <a:spcPts val="1000"/>
              </a:spcBef>
              <a:defRPr sz="2000">
                <a:solidFill>
                  <a:srgbClr val="000000"/>
                </a:solidFill>
              </a:defRPr>
            </a:pPr>
            <a:r>
              <a:t>Collected 18,513 articles from Wikinews.</a:t>
            </a:r>
          </a:p>
          <a:p>
            <a:pPr indent="587121" defTabSz="418979">
              <a:spcBef>
                <a:spcPts val="1000"/>
              </a:spcBef>
              <a:defRPr sz="2000">
                <a:solidFill>
                  <a:srgbClr val="000000"/>
                </a:solidFill>
              </a:defRPr>
            </a:pPr>
            <a:r>
              <a:t>Community verified news content.</a:t>
            </a:r>
          </a:p>
          <a:p>
            <a:pPr indent="587121" defTabSz="418979">
              <a:spcBef>
                <a:spcPts val="1000"/>
              </a:spcBef>
              <a:defRPr sz="2000">
                <a:solidFill>
                  <a:srgbClr val="000000"/>
                </a:solidFill>
              </a:defRPr>
            </a:pPr>
            <a:r>
              <a:t>Fixed guidelines to write headlines, rigorously checked.</a:t>
            </a:r>
          </a:p>
          <a:p>
            <a:pPr indent="587121" defTabSz="418979">
              <a:spcBef>
                <a:spcPts val="1000"/>
              </a:spcBef>
              <a:defRPr sz="2000">
                <a:solidFill>
                  <a:srgbClr val="000000"/>
                </a:solidFill>
              </a:defRPr>
            </a:pPr>
            <a:endParaRPr/>
          </a:p>
          <a:p>
            <a:pPr indent="587119" defTabSz="418979">
              <a:spcBef>
                <a:spcPts val="1000"/>
              </a:spcBef>
              <a:defRPr sz="2000">
                <a:solidFill>
                  <a:srgbClr val="000000"/>
                </a:solidFill>
              </a:defRPr>
            </a:pPr>
            <a:r>
              <a:t>Took 7,500 articles from each category for comparison.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a:lstStyle/>
          <a:p>
            <a:r>
              <a:t>What makes clickbaits different?</a:t>
            </a:r>
          </a:p>
        </p:txBody>
      </p:sp>
      <p:sp>
        <p:nvSpPr>
          <p:cNvPr id="283" name="Shape 283"/>
          <p:cNvSpPr>
            <a:spLocks noGrp="1"/>
          </p:cNvSpPr>
          <p:nvPr>
            <p:ph type="body" sz="half" idx="1"/>
          </p:nvPr>
        </p:nvSpPr>
        <p:spPr>
          <a:xfrm>
            <a:off x="49700" y="1319187"/>
            <a:ext cx="5298795" cy="4693661"/>
          </a:xfrm>
          <a:prstGeom prst="rect">
            <a:avLst/>
          </a:prstGeom>
        </p:spPr>
        <p:txBody>
          <a:bodyPr/>
          <a:lstStyle/>
          <a:p>
            <a:pPr indent="663702" defTabSz="473630">
              <a:spcBef>
                <a:spcPts val="1200"/>
              </a:spcBef>
              <a:defRPr sz="2300">
                <a:solidFill>
                  <a:srgbClr val="4F81BD"/>
                </a:solidFill>
              </a:defRPr>
            </a:pPr>
            <a:r>
              <a:t>Length: </a:t>
            </a:r>
            <a:r>
              <a:rPr>
                <a:solidFill>
                  <a:srgbClr val="000000"/>
                </a:solidFill>
              </a:rPr>
              <a:t>Clickbaits are well formed English sentences that include both </a:t>
            </a:r>
            <a:r>
              <a:rPr i="1">
                <a:solidFill>
                  <a:srgbClr val="000000"/>
                </a:solidFill>
                <a:latin typeface="Calibri"/>
                <a:ea typeface="Calibri"/>
                <a:cs typeface="Calibri"/>
                <a:sym typeface="Calibri"/>
              </a:rPr>
              <a:t>content</a:t>
            </a:r>
            <a:r>
              <a:rPr>
                <a:solidFill>
                  <a:srgbClr val="000000"/>
                </a:solidFill>
              </a:rPr>
              <a:t> and </a:t>
            </a:r>
            <a:r>
              <a:rPr i="1">
                <a:solidFill>
                  <a:srgbClr val="000000"/>
                </a:solidFill>
                <a:latin typeface="Calibri"/>
                <a:ea typeface="Calibri"/>
                <a:cs typeface="Calibri"/>
                <a:sym typeface="Calibri"/>
              </a:rPr>
              <a:t>function</a:t>
            </a:r>
            <a:r>
              <a:rPr>
                <a:solidFill>
                  <a:srgbClr val="000000"/>
                </a:solidFill>
              </a:rPr>
              <a:t> words.</a:t>
            </a:r>
          </a:p>
          <a:p>
            <a:pPr indent="663701" defTabSz="473630">
              <a:spcBef>
                <a:spcPts val="1200"/>
              </a:spcBef>
              <a:defRPr sz="1000">
                <a:solidFill>
                  <a:srgbClr val="000000"/>
                </a:solidFill>
              </a:defRPr>
            </a:pPr>
            <a:endParaRPr>
              <a:solidFill>
                <a:srgbClr val="000000"/>
              </a:solidFill>
            </a:endParaRPr>
          </a:p>
          <a:p>
            <a:pPr indent="663702" defTabSz="473630">
              <a:spcBef>
                <a:spcPts val="1200"/>
              </a:spcBef>
              <a:defRPr sz="2300">
                <a:solidFill>
                  <a:srgbClr val="0B5394"/>
                </a:solidFill>
              </a:defRPr>
            </a:pPr>
            <a:r>
              <a:t>Unusual Punctuation Patterns</a:t>
            </a:r>
            <a:r>
              <a:rPr>
                <a:solidFill>
                  <a:srgbClr val="4F81BD"/>
                </a:solidFill>
              </a:rPr>
              <a:t>: </a:t>
            </a:r>
            <a:r>
              <a:rPr>
                <a:solidFill>
                  <a:srgbClr val="000000"/>
                </a:solidFill>
              </a:rPr>
              <a:t>Often ends with </a:t>
            </a:r>
            <a:r>
              <a:rPr i="1">
                <a:solidFill>
                  <a:srgbClr val="000000"/>
                </a:solidFill>
                <a:latin typeface="Calibri"/>
                <a:ea typeface="Calibri"/>
                <a:cs typeface="Calibri"/>
                <a:sym typeface="Calibri"/>
              </a:rPr>
              <a:t>!?, ..., ***, !!!</a:t>
            </a:r>
          </a:p>
          <a:p>
            <a:pPr indent="663702" defTabSz="473630">
              <a:spcBef>
                <a:spcPts val="1200"/>
              </a:spcBef>
              <a:defRPr sz="1200" i="1">
                <a:solidFill>
                  <a:srgbClr val="000000"/>
                </a:solidFill>
                <a:latin typeface="Calibri"/>
                <a:ea typeface="Calibri"/>
                <a:cs typeface="Calibri"/>
                <a:sym typeface="Calibri"/>
              </a:defRPr>
            </a:pPr>
            <a:endParaRPr i="1">
              <a:solidFill>
                <a:srgbClr val="000000"/>
              </a:solidFill>
              <a:latin typeface="Calibri"/>
              <a:ea typeface="Calibri"/>
              <a:cs typeface="Calibri"/>
              <a:sym typeface="Calibri"/>
            </a:endParaRPr>
          </a:p>
          <a:p>
            <a:pPr indent="663702" defTabSz="473630">
              <a:spcBef>
                <a:spcPts val="1200"/>
              </a:spcBef>
              <a:defRPr sz="2300">
                <a:solidFill>
                  <a:srgbClr val="0B5394"/>
                </a:solidFill>
              </a:defRPr>
            </a:pPr>
            <a:r>
              <a:t>Use of Stop Words: </a:t>
            </a:r>
            <a:r>
              <a:rPr>
                <a:solidFill>
                  <a:srgbClr val="000000"/>
                </a:solidFill>
              </a:rPr>
              <a:t>Disproportionate     occurrence in clickbaits</a:t>
            </a:r>
          </a:p>
        </p:txBody>
      </p:sp>
      <p:pic>
        <p:nvPicPr>
          <p:cNvPr id="284" name="image42.png" descr="lengths-1.png"/>
          <p:cNvPicPr>
            <a:picLocks noChangeAspect="1"/>
          </p:cNvPicPr>
          <p:nvPr/>
        </p:nvPicPr>
        <p:blipFill>
          <a:blip r:embed="rId3">
            <a:extLst/>
          </a:blip>
          <a:stretch>
            <a:fillRect/>
          </a:stretch>
        </p:blipFill>
        <p:spPr>
          <a:xfrm>
            <a:off x="4435338" y="2497259"/>
            <a:ext cx="4593875" cy="3426403"/>
          </a:xfrm>
          <a:prstGeom prst="rect">
            <a:avLst/>
          </a:prstGeom>
          <a:ln w="12700">
            <a:miter lim="400000"/>
          </a:ln>
        </p:spPr>
      </p:pic>
      <p:grpSp>
        <p:nvGrpSpPr>
          <p:cNvPr id="287" name="Group 287"/>
          <p:cNvGrpSpPr/>
          <p:nvPr/>
        </p:nvGrpSpPr>
        <p:grpSpPr>
          <a:xfrm>
            <a:off x="5883347" y="5439825"/>
            <a:ext cx="2677800" cy="338455"/>
            <a:chOff x="0" y="0"/>
            <a:chExt cx="2677798" cy="338454"/>
          </a:xfrm>
        </p:grpSpPr>
        <p:sp>
          <p:nvSpPr>
            <p:cNvPr id="285" name="Shape 285"/>
            <p:cNvSpPr/>
            <p:nvPr/>
          </p:nvSpPr>
          <p:spPr>
            <a:xfrm>
              <a:off x="0" y="54464"/>
              <a:ext cx="2677799" cy="229529"/>
            </a:xfrm>
            <a:prstGeom prst="rect">
              <a:avLst/>
            </a:prstGeom>
            <a:solidFill>
              <a:srgbClr val="FFFFFF"/>
            </a:solidFill>
            <a:ln w="12700" cap="flat">
              <a:noFill/>
              <a:miter lim="400000"/>
            </a:ln>
            <a:effectLst/>
          </p:spPr>
          <p:txBody>
            <a:bodyPr wrap="square" lIns="45718" tIns="45718" rIns="45718" bIns="45718" numCol="1" anchor="ctr">
              <a:noAutofit/>
            </a:bodyPr>
            <a:lstStyle/>
            <a:p>
              <a:pPr algn="ctr" defTabSz="1151465">
                <a:defRPr sz="1600" b="1">
                  <a:latin typeface="Calibri"/>
                  <a:ea typeface="Calibri"/>
                  <a:cs typeface="Calibri"/>
                  <a:sym typeface="Calibri"/>
                </a:defRPr>
              </a:pPr>
              <a:endParaRPr/>
            </a:p>
          </p:txBody>
        </p:sp>
        <p:sp>
          <p:nvSpPr>
            <p:cNvPr id="286" name="Shape 286"/>
            <p:cNvSpPr/>
            <p:nvPr/>
          </p:nvSpPr>
          <p:spPr>
            <a:xfrm>
              <a:off x="0" y="-1"/>
              <a:ext cx="2677799" cy="3384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577" tIns="48577" rIns="48577" bIns="48577" numCol="1" anchor="ctr">
              <a:spAutoFit/>
            </a:bodyPr>
            <a:lstStyle>
              <a:lvl1pPr algn="ctr" defTabSz="1151465">
                <a:defRPr sz="1600" b="1">
                  <a:latin typeface="Calibri"/>
                  <a:ea typeface="Calibri"/>
                  <a:cs typeface="Calibri"/>
                  <a:sym typeface="Calibri"/>
                </a:defRPr>
              </a:lvl1pPr>
            </a:lstStyle>
            <a:p>
              <a:r>
                <a:t>Number of words in headline</a:t>
              </a: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prstGeom prst="rect">
            <a:avLst/>
          </a:prstGeom>
        </p:spPr>
        <p:txBody>
          <a:bodyPr/>
          <a:lstStyle/>
          <a:p>
            <a:r>
              <a:t>What makes clickbaits different?</a:t>
            </a:r>
          </a:p>
        </p:txBody>
      </p:sp>
      <p:sp>
        <p:nvSpPr>
          <p:cNvPr id="292" name="Shape 292"/>
          <p:cNvSpPr>
            <a:spLocks noGrp="1"/>
          </p:cNvSpPr>
          <p:nvPr>
            <p:ph type="body" sz="half" idx="1"/>
          </p:nvPr>
        </p:nvSpPr>
        <p:spPr>
          <a:xfrm>
            <a:off x="-178154" y="1309681"/>
            <a:ext cx="4730298" cy="4693663"/>
          </a:xfrm>
          <a:prstGeom prst="rect">
            <a:avLst/>
          </a:prstGeom>
        </p:spPr>
        <p:txBody>
          <a:bodyPr/>
          <a:lstStyle/>
          <a:p>
            <a:pPr indent="663702" defTabSz="473630">
              <a:spcBef>
                <a:spcPts val="1200"/>
              </a:spcBef>
              <a:defRPr sz="2000">
                <a:solidFill>
                  <a:srgbClr val="0B5394"/>
                </a:solidFill>
              </a:defRPr>
            </a:pPr>
            <a:r>
              <a:t>Word Contractions</a:t>
            </a:r>
            <a:r>
              <a:rPr>
                <a:solidFill>
                  <a:srgbClr val="000000"/>
                </a:solidFill>
              </a:rPr>
              <a:t>: they’re, you’re, you’ll, we’d</a:t>
            </a:r>
          </a:p>
          <a:p>
            <a:pPr indent="663701" defTabSz="473630">
              <a:spcBef>
                <a:spcPts val="1200"/>
              </a:spcBef>
              <a:defRPr sz="1800">
                <a:solidFill>
                  <a:srgbClr val="000000"/>
                </a:solidFill>
              </a:defRPr>
            </a:pPr>
            <a:endParaRPr>
              <a:solidFill>
                <a:srgbClr val="000000"/>
              </a:solidFill>
            </a:endParaRPr>
          </a:p>
          <a:p>
            <a:pPr indent="663702" defTabSz="473630">
              <a:spcBef>
                <a:spcPts val="1200"/>
              </a:spcBef>
              <a:defRPr sz="2000">
                <a:solidFill>
                  <a:srgbClr val="0B5394"/>
                </a:solidFill>
              </a:defRPr>
            </a:pPr>
            <a:r>
              <a:t>Words with very positive sentiment (Hyperbolic words): </a:t>
            </a:r>
            <a:r>
              <a:rPr>
                <a:solidFill>
                  <a:srgbClr val="000000"/>
                </a:solidFill>
              </a:rPr>
              <a:t>Awe-inspiring, breathtakingly, gut-wrenching, soul-stirring</a:t>
            </a:r>
          </a:p>
          <a:p>
            <a:pPr indent="663701" defTabSz="473630">
              <a:spcBef>
                <a:spcPts val="1200"/>
              </a:spcBef>
              <a:defRPr sz="2000" b="1" i="1">
                <a:solidFill>
                  <a:srgbClr val="000000"/>
                </a:solidFill>
                <a:latin typeface="Calibri"/>
                <a:ea typeface="Calibri"/>
                <a:cs typeface="Calibri"/>
                <a:sym typeface="Calibri"/>
              </a:defRPr>
            </a:pPr>
            <a:endParaRPr>
              <a:solidFill>
                <a:srgbClr val="000000"/>
              </a:solidFill>
            </a:endParaRPr>
          </a:p>
          <a:p>
            <a:pPr indent="663702" defTabSz="473630">
              <a:spcBef>
                <a:spcPts val="1200"/>
              </a:spcBef>
              <a:defRPr sz="2000">
                <a:solidFill>
                  <a:srgbClr val="0B5394"/>
                </a:solidFill>
              </a:defRPr>
            </a:pPr>
            <a:r>
              <a:t>Determiners </a:t>
            </a:r>
            <a:r>
              <a:rPr>
                <a:solidFill>
                  <a:srgbClr val="000000"/>
                </a:solidFill>
              </a:rPr>
              <a:t>(forward reference particular people or things in the article): their, this, what, which</a:t>
            </a:r>
          </a:p>
        </p:txBody>
      </p:sp>
      <p:pic>
        <p:nvPicPr>
          <p:cNvPr id="293" name="image43.png" descr="differences-1.png"/>
          <p:cNvPicPr>
            <a:picLocks noChangeAspect="1"/>
          </p:cNvPicPr>
          <p:nvPr/>
        </p:nvPicPr>
        <p:blipFill>
          <a:blip r:embed="rId3">
            <a:extLst/>
          </a:blip>
          <a:stretch>
            <a:fillRect/>
          </a:stretch>
        </p:blipFill>
        <p:spPr>
          <a:xfrm>
            <a:off x="4637611" y="2051910"/>
            <a:ext cx="4730297" cy="2927326"/>
          </a:xfrm>
          <a:prstGeom prst="rect">
            <a:avLst/>
          </a:prstGeom>
          <a:ln w="12700">
            <a:miter lim="400000"/>
          </a:ln>
        </p:spPr>
      </p:pic>
      <p:sp>
        <p:nvSpPr>
          <p:cNvPr id="294" name="Shape 294"/>
          <p:cNvSpPr/>
          <p:nvPr/>
        </p:nvSpPr>
        <p:spPr>
          <a:xfrm rot="16200000">
            <a:off x="3638637" y="3018473"/>
            <a:ext cx="2054047" cy="440055"/>
          </a:xfrm>
          <a:prstGeom prst="rect">
            <a:avLst/>
          </a:prstGeom>
          <a:ln w="12700">
            <a:miter lim="400000"/>
          </a:ln>
          <a:extLst>
            <a:ext uri="{C572A759-6A51-4108-AA02-DFA0A04FC94B}">
              <ma14:wrappingTextBoxFlag xmlns:ma14="http://schemas.microsoft.com/office/mac/drawingml/2011/main" val="1"/>
            </a:ext>
          </a:extLst>
        </p:spPr>
        <p:txBody>
          <a:bodyPr lIns="48577" tIns="48577" rIns="48577" bIns="48577">
            <a:spAutoFit/>
          </a:bodyPr>
          <a:lstStyle>
            <a:lvl1pPr defTabSz="1151465">
              <a:defRPr sz="2200">
                <a:latin typeface="Calibri"/>
                <a:ea typeface="Calibri"/>
                <a:cs typeface="Calibri"/>
                <a:sym typeface="Calibri"/>
              </a:defRPr>
            </a:lvl1pPr>
          </a:lstStyle>
          <a:p>
            <a:r>
              <a:t>% of headlines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age44.png" descr="BTP_diagrams.png"/>
          <p:cNvPicPr>
            <a:picLocks noChangeAspect="1"/>
          </p:cNvPicPr>
          <p:nvPr/>
        </p:nvPicPr>
        <p:blipFill>
          <a:blip r:embed="rId3">
            <a:extLst/>
          </a:blip>
          <a:stretch>
            <a:fillRect/>
          </a:stretch>
        </p:blipFill>
        <p:spPr>
          <a:xfrm>
            <a:off x="1019250" y="4255180"/>
            <a:ext cx="7995049" cy="2165750"/>
          </a:xfrm>
          <a:prstGeom prst="rect">
            <a:avLst/>
          </a:prstGeom>
          <a:ln w="12700">
            <a:miter lim="400000"/>
          </a:ln>
        </p:spPr>
      </p:pic>
      <p:sp>
        <p:nvSpPr>
          <p:cNvPr id="299" name="Shape 299"/>
          <p:cNvSpPr>
            <a:spLocks noGrp="1"/>
          </p:cNvSpPr>
          <p:nvPr>
            <p:ph type="title"/>
          </p:nvPr>
        </p:nvSpPr>
        <p:spPr>
          <a:prstGeom prst="rect">
            <a:avLst/>
          </a:prstGeom>
        </p:spPr>
        <p:txBody>
          <a:bodyPr/>
          <a:lstStyle/>
          <a:p>
            <a:r>
              <a:t>What makes clickbaits different?</a:t>
            </a:r>
          </a:p>
        </p:txBody>
      </p:sp>
      <p:sp>
        <p:nvSpPr>
          <p:cNvPr id="300" name="Shape 300"/>
          <p:cNvSpPr>
            <a:spLocks noGrp="1"/>
          </p:cNvSpPr>
          <p:nvPr>
            <p:ph type="body" idx="1"/>
          </p:nvPr>
        </p:nvSpPr>
        <p:spPr>
          <a:xfrm>
            <a:off x="670419" y="1092095"/>
            <a:ext cx="8366226" cy="3456270"/>
          </a:xfrm>
          <a:prstGeom prst="rect">
            <a:avLst/>
          </a:prstGeom>
        </p:spPr>
        <p:txBody>
          <a:bodyPr/>
          <a:lstStyle/>
          <a:p>
            <a:pPr indent="850900">
              <a:defRPr sz="2200">
                <a:solidFill>
                  <a:srgbClr val="376092"/>
                </a:solidFill>
              </a:defRPr>
            </a:pPr>
            <a:r>
              <a:t>Long Syntactic Dependencies between governing and dependent words: </a:t>
            </a:r>
          </a:p>
          <a:p>
            <a:pPr>
              <a:defRPr sz="2200"/>
            </a:pPr>
            <a:r>
              <a:t>Due to existence of complex phrasal sentences.</a:t>
            </a:r>
          </a:p>
          <a:p>
            <a:pPr>
              <a:defRPr sz="2200"/>
            </a:pPr>
            <a:r>
              <a:t>Length between subject ‘22-Year-Old’ and verb ‘Posted’ is 11 in</a:t>
            </a:r>
            <a:endParaRPr i="1">
              <a:latin typeface="Calibri"/>
              <a:ea typeface="Calibri"/>
              <a:cs typeface="Calibri"/>
              <a:sym typeface="Calibri"/>
            </a:endParaRPr>
          </a:p>
          <a:p>
            <a:pPr indent="850900">
              <a:defRPr sz="2200" i="1">
                <a:latin typeface="Calibri"/>
                <a:ea typeface="Calibri"/>
                <a:cs typeface="Calibri"/>
                <a:sym typeface="Calibri"/>
              </a:defRPr>
            </a:pPr>
            <a:r>
              <a:t>A 22-Year-Old Whose Husband And Baby Were Killed By A Drunk Driver Has Posted A Gut-Wrenching Facebook Plea</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image45.png" descr="pos_tags-1.png"/>
          <p:cNvPicPr>
            <a:picLocks noChangeAspect="1"/>
          </p:cNvPicPr>
          <p:nvPr/>
        </p:nvPicPr>
        <p:blipFill>
          <a:blip r:embed="rId2">
            <a:extLst/>
          </a:blip>
          <a:stretch>
            <a:fillRect/>
          </a:stretch>
        </p:blipFill>
        <p:spPr>
          <a:xfrm>
            <a:off x="4210339" y="1647530"/>
            <a:ext cx="5232773" cy="3629806"/>
          </a:xfrm>
          <a:prstGeom prst="rect">
            <a:avLst/>
          </a:prstGeom>
          <a:ln w="12700">
            <a:miter lim="400000"/>
          </a:ln>
        </p:spPr>
      </p:pic>
      <p:sp>
        <p:nvSpPr>
          <p:cNvPr id="305" name="Shape 305"/>
          <p:cNvSpPr>
            <a:spLocks noGrp="1"/>
          </p:cNvSpPr>
          <p:nvPr>
            <p:ph type="title"/>
          </p:nvPr>
        </p:nvSpPr>
        <p:spPr>
          <a:prstGeom prst="rect">
            <a:avLst/>
          </a:prstGeom>
        </p:spPr>
        <p:txBody>
          <a:bodyPr/>
          <a:lstStyle/>
          <a:p>
            <a:r>
              <a:t>What makes clickbaits different?</a:t>
            </a:r>
          </a:p>
        </p:txBody>
      </p:sp>
      <p:sp>
        <p:nvSpPr>
          <p:cNvPr id="306" name="Shape 306"/>
          <p:cNvSpPr>
            <a:spLocks noGrp="1"/>
          </p:cNvSpPr>
          <p:nvPr>
            <p:ph type="body" sz="half" idx="1"/>
          </p:nvPr>
        </p:nvSpPr>
        <p:spPr>
          <a:xfrm>
            <a:off x="-14030" y="1272229"/>
            <a:ext cx="4579224" cy="4693662"/>
          </a:xfrm>
          <a:prstGeom prst="rect">
            <a:avLst/>
          </a:prstGeom>
        </p:spPr>
        <p:txBody>
          <a:bodyPr/>
          <a:lstStyle/>
          <a:p>
            <a:pPr indent="723264" defTabSz="516135">
              <a:spcBef>
                <a:spcPts val="1300"/>
              </a:spcBef>
              <a:defRPr sz="2500">
                <a:solidFill>
                  <a:srgbClr val="1F497D"/>
                </a:solidFill>
              </a:defRPr>
            </a:pPr>
            <a:r>
              <a:t>Distribution of POS tags</a:t>
            </a:r>
          </a:p>
          <a:p>
            <a:pPr indent="723264" defTabSz="516135">
              <a:spcBef>
                <a:spcPts val="1300"/>
              </a:spcBef>
              <a:defRPr sz="2000" b="1">
                <a:latin typeface="Calibri"/>
                <a:ea typeface="Calibri"/>
                <a:cs typeface="Calibri"/>
                <a:sym typeface="Calibri"/>
              </a:defRPr>
            </a:pPr>
            <a:r>
              <a:t>Non-clickbaits: </a:t>
            </a:r>
            <a:r>
              <a:rPr b="0"/>
              <a:t>More proper nouns (NN), verbs in past participle and 3rd person singular form (VBN, VBZ).</a:t>
            </a:r>
          </a:p>
          <a:p>
            <a:pPr indent="723264" defTabSz="516135">
              <a:spcBef>
                <a:spcPts val="1300"/>
              </a:spcBef>
              <a:defRPr sz="2000"/>
            </a:pPr>
            <a:endParaRPr b="0"/>
          </a:p>
          <a:p>
            <a:pPr indent="723264" defTabSz="516135">
              <a:spcBef>
                <a:spcPts val="1300"/>
              </a:spcBef>
              <a:defRPr sz="2000" b="1">
                <a:latin typeface="Calibri"/>
                <a:ea typeface="Calibri"/>
                <a:cs typeface="Calibri"/>
                <a:sym typeface="Calibri"/>
              </a:defRPr>
            </a:pPr>
            <a:r>
              <a:t>Clickbaits: </a:t>
            </a:r>
            <a:r>
              <a:rPr b="0"/>
              <a:t>More adverbs and determiners (RB, DT, WDT), personal and possessive pronouns (PRP, PRP$), verbs in past tense and non-3rd person singular forms (VBD, VBP).</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Focus of this talk</a:t>
            </a:r>
          </a:p>
        </p:txBody>
      </p:sp>
      <p:sp>
        <p:nvSpPr>
          <p:cNvPr id="57" name="Shape 57"/>
          <p:cNvSpPr>
            <a:spLocks noGrp="1"/>
          </p:cNvSpPr>
          <p:nvPr>
            <p:ph type="body" idx="1"/>
          </p:nvPr>
        </p:nvSpPr>
        <p:spPr>
          <a:xfrm>
            <a:off x="550260" y="1379808"/>
            <a:ext cx="8614980" cy="4378245"/>
          </a:xfrm>
          <a:prstGeom prst="rect">
            <a:avLst/>
          </a:prstGeom>
        </p:spPr>
        <p:txBody>
          <a:bodyPr/>
          <a:lstStyle/>
          <a:p>
            <a:pPr indent="850900"/>
            <a:r>
              <a:t>1. Are different recommendation systems deployed on media sites creating coverage bias?</a:t>
            </a:r>
          </a:p>
          <a:p>
            <a:pPr indent="850900"/>
            <a:r>
              <a:t>2. How are the media sites competing with each other to bait users to click on their article links?</a:t>
            </a:r>
            <a:endParaRPr sz="2400">
              <a:solidFill>
                <a:srgbClr val="3366FF"/>
              </a:solidFill>
            </a:endParaRPr>
          </a:p>
          <a:p>
            <a:pPr indent="850900"/>
            <a:r>
              <a:t>3. Do crowd sourced recommendations like Trending topics are mostly biased towards particular demographic groups?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prstGeom prst="rect">
            <a:avLst/>
          </a:prstGeom>
        </p:spPr>
        <p:txBody>
          <a:bodyPr/>
          <a:lstStyle/>
          <a:p>
            <a:r>
              <a:t>Classifying Headlines as Clickbaits</a:t>
            </a:r>
          </a:p>
        </p:txBody>
      </p:sp>
      <p:sp>
        <p:nvSpPr>
          <p:cNvPr id="309" name="Shape 309"/>
          <p:cNvSpPr>
            <a:spLocks noGrp="1"/>
          </p:cNvSpPr>
          <p:nvPr>
            <p:ph type="body" sz="half" idx="1"/>
          </p:nvPr>
        </p:nvSpPr>
        <p:spPr>
          <a:xfrm>
            <a:off x="474643" y="1495100"/>
            <a:ext cx="7112825" cy="1889282"/>
          </a:xfrm>
          <a:prstGeom prst="rect">
            <a:avLst/>
          </a:prstGeom>
        </p:spPr>
        <p:txBody>
          <a:bodyPr/>
          <a:lstStyle/>
          <a:p>
            <a:pPr>
              <a:spcBef>
                <a:spcPts val="700"/>
              </a:spcBef>
              <a:defRPr sz="2400"/>
            </a:pPr>
            <a:r>
              <a:t>Classifier: SVM with RBF kernel</a:t>
            </a:r>
          </a:p>
          <a:p>
            <a:pPr>
              <a:spcBef>
                <a:spcPts val="700"/>
              </a:spcBef>
              <a:defRPr sz="2400"/>
            </a:pPr>
            <a:r>
              <a:t>14 Features (detailed in the paper).</a:t>
            </a:r>
          </a:p>
          <a:p>
            <a:pPr>
              <a:spcBef>
                <a:spcPts val="700"/>
              </a:spcBef>
              <a:defRPr sz="2400"/>
            </a:pPr>
            <a:r>
              <a:t>10-fold cross validation performance:</a:t>
            </a:r>
          </a:p>
        </p:txBody>
      </p:sp>
      <p:graphicFrame>
        <p:nvGraphicFramePr>
          <p:cNvPr id="310" name="Table 310"/>
          <p:cNvGraphicFramePr/>
          <p:nvPr/>
        </p:nvGraphicFramePr>
        <p:xfrm>
          <a:off x="2486393" y="3522934"/>
          <a:ext cx="4204791" cy="2258060"/>
        </p:xfrm>
        <a:graphic>
          <a:graphicData uri="http://schemas.openxmlformats.org/drawingml/2006/table">
            <a:tbl>
              <a:tblPr>
                <a:tableStyleId>{4C3C2611-4C71-4FC5-86AE-919BDF0F9419}</a:tableStyleId>
              </a:tblPr>
              <a:tblGrid>
                <a:gridCol w="2522875"/>
                <a:gridCol w="1681916"/>
              </a:tblGrid>
              <a:tr h="564515">
                <a:tc>
                  <a:txBody>
                    <a:bodyPr/>
                    <a:lstStyle/>
                    <a:p>
                      <a:pPr algn="l" defTabSz="1151465">
                        <a:defRPr sz="1800"/>
                      </a:pPr>
                      <a:r>
                        <a:rPr sz="3000">
                          <a:latin typeface="Calibri"/>
                          <a:ea typeface="Calibri"/>
                          <a:cs typeface="Calibri"/>
                          <a:sym typeface="Calibri"/>
                        </a:rPr>
                        <a:t>Accuracy</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lvl="1" algn="l" defTabSz="1151465">
                        <a:defRPr sz="3000">
                          <a:latin typeface="Calibri"/>
                          <a:ea typeface="Calibri"/>
                          <a:cs typeface="Calibri"/>
                          <a:sym typeface="Calibri"/>
                        </a:defRPr>
                      </a:pPr>
                      <a:r>
                        <a:t>93%</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r>
              <a:tr h="564515">
                <a:tc>
                  <a:txBody>
                    <a:bodyPr/>
                    <a:lstStyle/>
                    <a:p>
                      <a:pPr algn="l" defTabSz="1151465">
                        <a:defRPr sz="1800"/>
                      </a:pPr>
                      <a:r>
                        <a:rPr sz="3000">
                          <a:latin typeface="Calibri"/>
                          <a:ea typeface="Calibri"/>
                          <a:cs typeface="Calibri"/>
                          <a:sym typeface="Calibri"/>
                        </a:rPr>
                        <a:t>Precision</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lvl="1" algn="l" defTabSz="1151465">
                        <a:defRPr sz="3000">
                          <a:latin typeface="Calibri"/>
                          <a:ea typeface="Calibri"/>
                          <a:cs typeface="Calibri"/>
                          <a:sym typeface="Calibri"/>
                        </a:defRPr>
                      </a:pPr>
                      <a:r>
                        <a:t>0.95</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r>
              <a:tr h="564515">
                <a:tc>
                  <a:txBody>
                    <a:bodyPr/>
                    <a:lstStyle/>
                    <a:p>
                      <a:pPr algn="l" defTabSz="1151465">
                        <a:defRPr sz="1800"/>
                      </a:pPr>
                      <a:r>
                        <a:rPr sz="3000">
                          <a:latin typeface="Calibri"/>
                          <a:ea typeface="Calibri"/>
                          <a:cs typeface="Calibri"/>
                          <a:sym typeface="Calibri"/>
                        </a:rPr>
                        <a:t>Recall</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lvl="1" algn="l" defTabSz="1151465">
                        <a:defRPr sz="3000">
                          <a:latin typeface="Calibri"/>
                          <a:ea typeface="Calibri"/>
                          <a:cs typeface="Calibri"/>
                          <a:sym typeface="Calibri"/>
                        </a:defRPr>
                      </a:pPr>
                      <a:r>
                        <a:t>0.90</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r>
              <a:tr h="564515">
                <a:tc>
                  <a:txBody>
                    <a:bodyPr/>
                    <a:lstStyle/>
                    <a:p>
                      <a:pPr algn="l" defTabSz="1151465">
                        <a:defRPr sz="1800"/>
                      </a:pPr>
                      <a:r>
                        <a:rPr sz="3000">
                          <a:latin typeface="Calibri"/>
                          <a:ea typeface="Calibri"/>
                          <a:cs typeface="Calibri"/>
                          <a:sym typeface="Calibri"/>
                        </a:rPr>
                        <a:t>F1 Score</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lvl="1" algn="l" defTabSz="1151465">
                        <a:defRPr sz="3000">
                          <a:latin typeface="Calibri"/>
                          <a:ea typeface="Calibri"/>
                          <a:cs typeface="Calibri"/>
                          <a:sym typeface="Calibri"/>
                        </a:defRPr>
                      </a:pPr>
                      <a:r>
                        <a:t>0.93</a:t>
                      </a:r>
                    </a:p>
                  </a:txBody>
                  <a:tcPr marL="45720" marR="45720" horzOverflow="overflow">
                    <a:lnL w="3175">
                      <a:solidFill>
                        <a:srgbClr val="9E9E9E"/>
                      </a:solidFill>
                    </a:lnL>
                    <a:lnR w="3175">
                      <a:solidFill>
                        <a:srgbClr val="9E9E9E"/>
                      </a:solidFill>
                    </a:lnR>
                    <a:lnT w="3175">
                      <a:solidFill>
                        <a:srgbClr val="9E9E9E"/>
                      </a:solidFill>
                    </a:lnT>
                    <a:lnB w="3175">
                      <a:solidFill>
                        <a:srgbClr val="9E9E9E"/>
                      </a:solidFill>
                    </a:lnB>
                    <a:noFill/>
                  </a:tcPr>
                </a:tc>
              </a:tr>
            </a:tbl>
          </a:graphicData>
        </a:graphic>
      </p:graphicFrame>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a:prstGeom prst="rect">
            <a:avLst/>
          </a:prstGeom>
        </p:spPr>
        <p:txBody>
          <a:bodyPr/>
          <a:lstStyle/>
          <a:p>
            <a:r>
              <a:t>Next task</a:t>
            </a:r>
          </a:p>
        </p:txBody>
      </p:sp>
      <p:sp>
        <p:nvSpPr>
          <p:cNvPr id="313" name="Shape 313"/>
          <p:cNvSpPr>
            <a:spLocks noGrp="1"/>
          </p:cNvSpPr>
          <p:nvPr>
            <p:ph type="body" idx="1"/>
          </p:nvPr>
        </p:nvSpPr>
        <p:spPr>
          <a:prstGeom prst="rect">
            <a:avLst/>
          </a:prstGeom>
        </p:spPr>
        <p:txBody>
          <a:bodyPr anchor="ctr"/>
          <a:lstStyle>
            <a:lvl1pPr indent="850900" algn="ctr">
              <a:spcBef>
                <a:spcPts val="900"/>
              </a:spcBef>
              <a:defRPr sz="3600">
                <a:solidFill>
                  <a:srgbClr val="C00000"/>
                </a:solidFill>
              </a:defRPr>
            </a:lvl1pPr>
          </a:lstStyle>
          <a:p>
            <a:r>
              <a:t>Block clickbaits from appearing on different websites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p:cNvSpPr>
          <p:nvPr>
            <p:ph type="title"/>
          </p:nvPr>
        </p:nvSpPr>
        <p:spPr>
          <a:prstGeom prst="rect">
            <a:avLst/>
          </a:prstGeom>
        </p:spPr>
        <p:txBody>
          <a:bodyPr/>
          <a:lstStyle/>
          <a:p>
            <a:r>
              <a:t>What Interests You, Annoys Me</a:t>
            </a:r>
          </a:p>
        </p:txBody>
      </p:sp>
      <p:sp>
        <p:nvSpPr>
          <p:cNvPr id="316" name="Shape 316"/>
          <p:cNvSpPr>
            <a:spLocks noGrp="1"/>
          </p:cNvSpPr>
          <p:nvPr>
            <p:ph type="body" idx="1"/>
          </p:nvPr>
        </p:nvSpPr>
        <p:spPr>
          <a:xfrm>
            <a:off x="146101" y="1212989"/>
            <a:ext cx="8915301" cy="3682694"/>
          </a:xfrm>
          <a:prstGeom prst="rect">
            <a:avLst/>
          </a:prstGeom>
        </p:spPr>
        <p:txBody>
          <a:bodyPr/>
          <a:lstStyle/>
          <a:p>
            <a:pPr>
              <a:defRPr sz="2700"/>
            </a:pPr>
            <a:r>
              <a:t>12 regular news readers reviewed 200 random clickbait headlines.</a:t>
            </a:r>
          </a:p>
          <a:p>
            <a:pPr>
              <a:defRPr sz="2700"/>
            </a:pPr>
            <a:r>
              <a:t>Marked clickbaits they would click or block.</a:t>
            </a:r>
          </a:p>
          <a:p>
            <a:pPr>
              <a:defRPr sz="2700"/>
            </a:pPr>
            <a:r>
              <a:t>Average Jaccard coefficients for clicked as well as blocked clickbaits are low across readers.</a:t>
            </a:r>
          </a:p>
          <a:p>
            <a:pPr>
              <a:defRPr sz="2700"/>
            </a:pPr>
            <a:r>
              <a:t>Signals high heterogeneity in reader choices.</a:t>
            </a:r>
          </a:p>
        </p:txBody>
      </p:sp>
      <p:grpSp>
        <p:nvGrpSpPr>
          <p:cNvPr id="319" name="Group 319"/>
          <p:cNvGrpSpPr/>
          <p:nvPr/>
        </p:nvGrpSpPr>
        <p:grpSpPr>
          <a:xfrm>
            <a:off x="1130433" y="5081399"/>
            <a:ext cx="7250550" cy="663621"/>
            <a:chOff x="0" y="0"/>
            <a:chExt cx="7250549" cy="663620"/>
          </a:xfrm>
        </p:grpSpPr>
        <p:sp>
          <p:nvSpPr>
            <p:cNvPr id="317" name="Shape 317"/>
            <p:cNvSpPr/>
            <p:nvPr/>
          </p:nvSpPr>
          <p:spPr>
            <a:xfrm>
              <a:off x="0" y="0"/>
              <a:ext cx="7250550" cy="663621"/>
            </a:xfrm>
            <a:prstGeom prst="roundRect">
              <a:avLst>
                <a:gd name="adj" fmla="val 16667"/>
              </a:avLst>
            </a:prstGeom>
            <a:solidFill>
              <a:srgbClr val="4F81BD"/>
            </a:solidFill>
            <a:ln w="25400" cap="flat">
              <a:solidFill>
                <a:srgbClr val="3A5E8A"/>
              </a:solidFill>
              <a:prstDash val="solid"/>
              <a:round/>
            </a:ln>
            <a:effectLst/>
          </p:spPr>
          <p:txBody>
            <a:bodyPr wrap="square" lIns="45718" tIns="45718" rIns="45718" bIns="45718" numCol="1" anchor="ctr">
              <a:noAutofit/>
            </a:bodyPr>
            <a:lstStyle/>
            <a:p>
              <a:pPr algn="ctr" defTabSz="1151465">
                <a:defRPr sz="3000">
                  <a:solidFill>
                    <a:srgbClr val="FFFFFF"/>
                  </a:solidFill>
                  <a:latin typeface="Calibri"/>
                  <a:ea typeface="Calibri"/>
                  <a:cs typeface="Calibri"/>
                  <a:sym typeface="Calibri"/>
                </a:defRPr>
              </a:pPr>
              <a:endParaRPr/>
            </a:p>
          </p:txBody>
        </p:sp>
        <p:sp>
          <p:nvSpPr>
            <p:cNvPr id="318" name="Shape 318"/>
            <p:cNvSpPr/>
            <p:nvPr/>
          </p:nvSpPr>
          <p:spPr>
            <a:xfrm>
              <a:off x="32394" y="73682"/>
              <a:ext cx="7185760" cy="516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577" tIns="48577" rIns="48577" bIns="48577" numCol="1" anchor="ctr">
              <a:spAutoFit/>
            </a:bodyPr>
            <a:lstStyle>
              <a:lvl1pPr algn="ctr" defTabSz="1151465">
                <a:defRPr sz="2700">
                  <a:solidFill>
                    <a:srgbClr val="FFFFFF"/>
                  </a:solidFill>
                  <a:latin typeface="Calibri"/>
                  <a:ea typeface="Calibri"/>
                  <a:cs typeface="Calibri"/>
                  <a:sym typeface="Calibri"/>
                </a:defRPr>
              </a:lvl1pPr>
            </a:lstStyle>
            <a:p>
              <a:r>
                <a:t>Reimagine Blocking as Personalized Classification!</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1"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p:cNvSpPr>
          <p:nvPr>
            <p:ph type="title"/>
          </p:nvPr>
        </p:nvSpPr>
        <p:spPr>
          <a:prstGeom prst="rect">
            <a:avLst/>
          </a:prstGeom>
        </p:spPr>
        <p:txBody>
          <a:bodyPr/>
          <a:lstStyle/>
          <a:p>
            <a:r>
              <a:t>Modeling Reader’s Interests</a:t>
            </a:r>
          </a:p>
        </p:txBody>
      </p:sp>
      <p:sp>
        <p:nvSpPr>
          <p:cNvPr id="322" name="Shape 322"/>
          <p:cNvSpPr>
            <a:spLocks noGrp="1"/>
          </p:cNvSpPr>
          <p:nvPr>
            <p:ph type="body" idx="1"/>
          </p:nvPr>
        </p:nvSpPr>
        <p:spPr>
          <a:xfrm>
            <a:off x="399548" y="1290907"/>
            <a:ext cx="8366226" cy="4850014"/>
          </a:xfrm>
          <a:prstGeom prst="rect">
            <a:avLst/>
          </a:prstGeom>
        </p:spPr>
        <p:txBody>
          <a:bodyPr/>
          <a:lstStyle/>
          <a:p>
            <a:pPr indent="663702" defTabSz="473630">
              <a:spcBef>
                <a:spcPts val="1200"/>
              </a:spcBef>
              <a:defRPr sz="2300"/>
            </a:pPr>
            <a:r>
              <a:t>Model the reader’s interests from the articles she has already clicked as well as already blocked.</a:t>
            </a:r>
          </a:p>
          <a:p>
            <a:pPr indent="663702" defTabSz="473630">
              <a:spcBef>
                <a:spcPts val="1200"/>
              </a:spcBef>
              <a:defRPr sz="2300"/>
            </a:pPr>
            <a:r>
              <a:t>Two possible interpretations of reader interests in Clickbait (or lack thereof)</a:t>
            </a:r>
          </a:p>
          <a:p>
            <a:pPr indent="663702" defTabSz="473630">
              <a:spcBef>
                <a:spcPts val="1200"/>
              </a:spcBef>
              <a:defRPr sz="2300"/>
            </a:pPr>
            <a:r>
              <a:t>For the following clickbait:</a:t>
            </a:r>
            <a:endParaRPr sz="1000"/>
          </a:p>
          <a:p>
            <a:pPr indent="663701" defTabSz="473630">
              <a:spcBef>
                <a:spcPts val="1200"/>
              </a:spcBef>
              <a:defRPr sz="2300">
                <a:solidFill>
                  <a:srgbClr val="FF2600"/>
                </a:solidFill>
              </a:defRPr>
            </a:pPr>
            <a:r>
              <a:t>Can You Guess The Hogwarts House of These Harry Potter Characters?</a:t>
            </a:r>
          </a:p>
          <a:p>
            <a:pPr marL="1109472" indent="-445769" defTabSz="473630">
              <a:spcBef>
                <a:spcPts val="1200"/>
              </a:spcBef>
              <a:buClr>
                <a:srgbClr val="000000"/>
              </a:buClr>
              <a:buSzPct val="78571"/>
              <a:buAutoNum type="arabicPeriod"/>
              <a:defRPr sz="2300"/>
            </a:pPr>
            <a:r>
              <a:t>The reader likes/dislikes Harry Potter or the fantasy genre</a:t>
            </a:r>
          </a:p>
          <a:p>
            <a:pPr marL="1109472" indent="-445769" defTabSz="473630">
              <a:spcBef>
                <a:spcPts val="1200"/>
              </a:spcBef>
              <a:buClr>
                <a:srgbClr val="000000"/>
              </a:buClr>
              <a:buSzPct val="78571"/>
              <a:buAutoNum type="arabicPeriod"/>
              <a:defRPr sz="2300"/>
            </a:pPr>
            <a:r>
              <a:t>She likes/gets annoyed by the pattern, “Can You Guess …..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a:prstGeom prst="rect">
            <a:avLst/>
          </a:prstGeom>
        </p:spPr>
        <p:txBody>
          <a:bodyPr/>
          <a:lstStyle/>
          <a:p>
            <a:r>
              <a:t>Blocking Based on Topical Similarity</a:t>
            </a:r>
          </a:p>
        </p:txBody>
      </p:sp>
      <p:sp>
        <p:nvSpPr>
          <p:cNvPr id="325" name="Shape 325"/>
          <p:cNvSpPr>
            <a:spLocks noGrp="1"/>
          </p:cNvSpPr>
          <p:nvPr>
            <p:ph type="body" idx="1"/>
          </p:nvPr>
        </p:nvSpPr>
        <p:spPr>
          <a:xfrm>
            <a:off x="108553" y="1272133"/>
            <a:ext cx="8744979" cy="4667739"/>
          </a:xfrm>
          <a:prstGeom prst="rect">
            <a:avLst/>
          </a:prstGeom>
        </p:spPr>
        <p:txBody>
          <a:bodyPr/>
          <a:lstStyle/>
          <a:p>
            <a:pPr marL="1277556" indent="-486219" defTabSz="564713">
              <a:spcBef>
                <a:spcPts val="1400"/>
              </a:spcBef>
              <a:buSzPct val="100000"/>
              <a:buAutoNum type="arabicPeriod"/>
              <a:defRPr sz="2400">
                <a:latin typeface="Calibri"/>
                <a:ea typeface="Calibri"/>
                <a:cs typeface="Calibri"/>
                <a:sym typeface="Calibri"/>
              </a:defRPr>
            </a:pPr>
            <a:r>
              <a:t>Extract content words from headline, article metatags and keywords that occur in the html &lt;head&gt;: </a:t>
            </a:r>
            <a:r>
              <a:rPr b="1"/>
              <a:t>tagset</a:t>
            </a:r>
            <a:endParaRPr sz="1100" b="1"/>
          </a:p>
          <a:p>
            <a:pPr marL="1277556" indent="-486219" defTabSz="564713">
              <a:spcBef>
                <a:spcPts val="1400"/>
              </a:spcBef>
              <a:buSzPct val="100000"/>
              <a:buAutoNum type="arabicPeriod" startAt="2"/>
              <a:defRPr sz="2400">
                <a:latin typeface="Calibri"/>
                <a:ea typeface="Calibri"/>
                <a:cs typeface="Calibri"/>
                <a:sym typeface="Calibri"/>
              </a:defRPr>
            </a:pPr>
            <a:r>
              <a:t>Use</a:t>
            </a:r>
            <a:r>
              <a:rPr b="1"/>
              <a:t> </a:t>
            </a:r>
            <a:r>
              <a:t>BabelNet: multilingual semantic network which connects 14 million concepts and named entities.</a:t>
            </a:r>
            <a:endParaRPr sz="1100"/>
          </a:p>
          <a:p>
            <a:pPr marL="1277556" indent="-486219" defTabSz="564713">
              <a:spcBef>
                <a:spcPts val="1400"/>
              </a:spcBef>
              <a:buSzPct val="100000"/>
              <a:buAutoNum type="arabicPeriod" startAt="3"/>
              <a:defRPr sz="2400">
                <a:latin typeface="Calibri"/>
                <a:ea typeface="Calibri"/>
                <a:cs typeface="Calibri"/>
                <a:sym typeface="Calibri"/>
              </a:defRPr>
            </a:pPr>
            <a:r>
              <a:t>Interest Expansion: Common hypernym neighbours of tags in tagset</a:t>
            </a:r>
            <a:r>
              <a:rPr b="1"/>
              <a:t> </a:t>
            </a:r>
            <a:r>
              <a:t>form a cluster (</a:t>
            </a:r>
            <a:r>
              <a:rPr b="1"/>
              <a:t>nugget</a:t>
            </a:r>
            <a:r>
              <a:t>). Two nuggets merge when nodes occur commonly in them.</a:t>
            </a:r>
            <a:endParaRPr sz="1100"/>
          </a:p>
          <a:p>
            <a:pPr marL="1277556" indent="-486219" defTabSz="564713">
              <a:spcBef>
                <a:spcPts val="1400"/>
              </a:spcBef>
              <a:buSzPct val="100000"/>
              <a:buAutoNum type="arabicPeriod" startAt="4"/>
              <a:defRPr sz="2400">
                <a:latin typeface="Calibri"/>
                <a:ea typeface="Calibri"/>
                <a:cs typeface="Calibri"/>
                <a:sym typeface="Calibri"/>
              </a:defRPr>
            </a:pPr>
            <a:r>
              <a:t>Form reader’s </a:t>
            </a:r>
            <a:r>
              <a:rPr b="1"/>
              <a:t>BlockNuggets</a:t>
            </a:r>
            <a:r>
              <a:t> and </a:t>
            </a:r>
            <a:r>
              <a:rPr b="1"/>
              <a:t>ClickNuggets</a:t>
            </a:r>
            <a:r>
              <a:t>.</a:t>
            </a:r>
            <a:endParaRPr sz="1100"/>
          </a:p>
          <a:p>
            <a:pPr marL="1277556" indent="-486219" defTabSz="564713">
              <a:spcBef>
                <a:spcPts val="1400"/>
              </a:spcBef>
              <a:buSzPct val="100000"/>
              <a:buAutoNum type="arabicPeriod" startAt="5"/>
              <a:defRPr sz="2400">
                <a:latin typeface="Calibri"/>
                <a:ea typeface="Calibri"/>
                <a:cs typeface="Calibri"/>
                <a:sym typeface="Calibri"/>
              </a:defRPr>
            </a:pPr>
            <a:r>
              <a:t>Blocking decision on Query Tagset: How many nodes are common with BlockNuggets or ClickNuggets.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title"/>
          </p:nvPr>
        </p:nvSpPr>
        <p:spPr>
          <a:prstGeom prst="rect">
            <a:avLst/>
          </a:prstGeom>
        </p:spPr>
        <p:txBody>
          <a:bodyPr/>
          <a:lstStyle/>
          <a:p>
            <a:r>
              <a:t>Blocking Based on Patterns</a:t>
            </a:r>
          </a:p>
        </p:txBody>
      </p:sp>
      <p:sp>
        <p:nvSpPr>
          <p:cNvPr id="330" name="Shape 330"/>
          <p:cNvSpPr>
            <a:spLocks noGrp="1"/>
          </p:cNvSpPr>
          <p:nvPr>
            <p:ph type="body" idx="1"/>
          </p:nvPr>
        </p:nvSpPr>
        <p:spPr>
          <a:xfrm>
            <a:off x="164875" y="1290907"/>
            <a:ext cx="8678207" cy="4878761"/>
          </a:xfrm>
          <a:prstGeom prst="rect">
            <a:avLst/>
          </a:prstGeom>
        </p:spPr>
        <p:txBody>
          <a:bodyPr/>
          <a:lstStyle/>
          <a:p>
            <a:pPr indent="485012" defTabSz="346113">
              <a:spcBef>
                <a:spcPts val="900"/>
              </a:spcBef>
              <a:defRPr sz="1800">
                <a:solidFill>
                  <a:srgbClr val="000000"/>
                </a:solidFill>
              </a:defRPr>
            </a:pPr>
            <a:r>
              <a:t>1. Normalization of headlines</a:t>
            </a:r>
          </a:p>
          <a:p>
            <a:pPr indent="485012" defTabSz="346113">
              <a:spcBef>
                <a:spcPts val="900"/>
              </a:spcBef>
              <a:buClr>
                <a:srgbClr val="000000"/>
              </a:buClr>
              <a:defRPr sz="1800">
                <a:solidFill>
                  <a:srgbClr val="000000"/>
                </a:solidFill>
              </a:defRPr>
            </a:pPr>
            <a:r>
              <a:t>Numbers and Quotes are replaced by tags &lt; D &gt; and &lt; QUOTE &gt;</a:t>
            </a:r>
          </a:p>
          <a:p>
            <a:pPr indent="485012" defTabSz="346113">
              <a:spcBef>
                <a:spcPts val="900"/>
              </a:spcBef>
              <a:buClr>
                <a:srgbClr val="000000"/>
              </a:buClr>
              <a:defRPr sz="1800">
                <a:solidFill>
                  <a:srgbClr val="000000"/>
                </a:solidFill>
              </a:defRPr>
            </a:pPr>
            <a:r>
              <a:t>200 most common words + English stop words retained.</a:t>
            </a:r>
          </a:p>
          <a:p>
            <a:pPr indent="485012" defTabSz="346113">
              <a:spcBef>
                <a:spcPts val="900"/>
              </a:spcBef>
              <a:buClr>
                <a:srgbClr val="000000"/>
              </a:buClr>
              <a:defRPr sz="1800">
                <a:solidFill>
                  <a:srgbClr val="000000"/>
                </a:solidFill>
              </a:defRPr>
            </a:pPr>
            <a:r>
              <a:t>Nouns, Adjectives, Adverbs and Verb inflections replaced by POS tags.</a:t>
            </a:r>
          </a:p>
          <a:p>
            <a:pPr indent="485012" defTabSz="346113">
              <a:spcBef>
                <a:spcPts val="900"/>
              </a:spcBef>
              <a:defRPr sz="700">
                <a:solidFill>
                  <a:srgbClr val="000000"/>
                </a:solidFill>
              </a:defRPr>
            </a:pPr>
            <a:endParaRPr/>
          </a:p>
          <a:p>
            <a:pPr indent="485010" defTabSz="346113">
              <a:spcBef>
                <a:spcPts val="900"/>
              </a:spcBef>
              <a:defRPr sz="1800">
                <a:solidFill>
                  <a:srgbClr val="000000"/>
                </a:solidFill>
              </a:defRPr>
            </a:pPr>
            <a:r>
              <a:t>	“Which Dead ‘Grey’s Anatomy’ Character Are You”</a:t>
            </a:r>
          </a:p>
          <a:p>
            <a:pPr indent="485010" defTabSz="346113">
              <a:spcBef>
                <a:spcPts val="900"/>
              </a:spcBef>
              <a:defRPr sz="1800">
                <a:solidFill>
                  <a:srgbClr val="000000"/>
                </a:solidFill>
              </a:defRPr>
            </a:pPr>
            <a:r>
              <a:t>		“which JJ &lt; QUOTE &gt; character are you”</a:t>
            </a:r>
          </a:p>
          <a:p>
            <a:pPr indent="485010" defTabSz="346113">
              <a:spcBef>
                <a:spcPts val="900"/>
              </a:spcBef>
              <a:defRPr sz="1800">
                <a:solidFill>
                  <a:srgbClr val="000000"/>
                </a:solidFill>
              </a:defRPr>
            </a:pPr>
            <a:r>
              <a:t>	“Which ‘Inside Amy Schumer’ Character Are You”</a:t>
            </a:r>
          </a:p>
          <a:p>
            <a:pPr indent="485010" defTabSz="346113">
              <a:spcBef>
                <a:spcPts val="900"/>
              </a:spcBef>
              <a:defRPr sz="1800">
                <a:solidFill>
                  <a:srgbClr val="000000"/>
                </a:solidFill>
              </a:defRPr>
            </a:pPr>
            <a:r>
              <a:t>		“which &lt; QUOTE &gt; character are you”</a:t>
            </a:r>
          </a:p>
          <a:p>
            <a:pPr indent="485010" defTabSz="346113">
              <a:spcBef>
                <a:spcPts val="900"/>
              </a:spcBef>
              <a:defRPr sz="700">
                <a:solidFill>
                  <a:srgbClr val="000000"/>
                </a:solidFill>
              </a:defRPr>
            </a:pPr>
            <a:endParaRPr/>
          </a:p>
          <a:p>
            <a:pPr indent="485012" defTabSz="346113">
              <a:spcBef>
                <a:spcPts val="900"/>
              </a:spcBef>
              <a:defRPr sz="1800">
                <a:solidFill>
                  <a:srgbClr val="000000"/>
                </a:solidFill>
              </a:defRPr>
            </a:pPr>
            <a:r>
              <a:t>2. Set of patterns for both blocked and clicked articles.</a:t>
            </a:r>
          </a:p>
          <a:p>
            <a:pPr indent="485010" defTabSz="346113">
              <a:spcBef>
                <a:spcPts val="900"/>
              </a:spcBef>
              <a:defRPr sz="1800">
                <a:solidFill>
                  <a:srgbClr val="000000"/>
                </a:solidFill>
              </a:defRPr>
            </a:pPr>
            <a:r>
              <a:t>3. Blocking decision on Query: Average word level Edit Distances from blocked and clicked articles.</a:t>
            </a:r>
          </a:p>
        </p:txBody>
      </p:sp>
      <p:sp>
        <p:nvSpPr>
          <p:cNvPr id="331" name="Shape 331"/>
          <p:cNvSpPr/>
          <p:nvPr/>
        </p:nvSpPr>
        <p:spPr>
          <a:xfrm>
            <a:off x="6299901" y="3263115"/>
            <a:ext cx="384733" cy="142802"/>
          </a:xfrm>
          <a:prstGeom prst="rightArrow">
            <a:avLst>
              <a:gd name="adj1" fmla="val 50000"/>
              <a:gd name="adj2" fmla="val 50000"/>
            </a:avLst>
          </a:prstGeom>
          <a:solidFill>
            <a:srgbClr val="000000"/>
          </a:solidFill>
          <a:ln w="3175">
            <a:solidFill>
              <a:srgbClr val="1F497D"/>
            </a:solidFill>
          </a:ln>
        </p:spPr>
        <p:txBody>
          <a:bodyPr lIns="45718" tIns="45718" rIns="45718" bIns="45718" anchor="ctr"/>
          <a:lstStyle/>
          <a:p>
            <a:pPr algn="ctr" defTabSz="1151465">
              <a:defRPr sz="1600">
                <a:latin typeface="Arial"/>
                <a:ea typeface="Arial"/>
                <a:cs typeface="Arial"/>
                <a:sym typeface="Arial"/>
              </a:defRPr>
            </a:pPr>
            <a:endParaRPr/>
          </a:p>
        </p:txBody>
      </p:sp>
      <p:sp>
        <p:nvSpPr>
          <p:cNvPr id="332" name="Shape 332"/>
          <p:cNvSpPr/>
          <p:nvPr/>
        </p:nvSpPr>
        <p:spPr>
          <a:xfrm>
            <a:off x="6299901" y="4027592"/>
            <a:ext cx="384733" cy="142802"/>
          </a:xfrm>
          <a:prstGeom prst="rightArrow">
            <a:avLst>
              <a:gd name="adj1" fmla="val 50000"/>
              <a:gd name="adj2" fmla="val 50000"/>
            </a:avLst>
          </a:prstGeom>
          <a:solidFill>
            <a:srgbClr val="000000"/>
          </a:solidFill>
          <a:ln w="3175">
            <a:solidFill>
              <a:srgbClr val="1F497D"/>
            </a:solidFill>
          </a:ln>
        </p:spPr>
        <p:txBody>
          <a:bodyPr lIns="45718" tIns="45718" rIns="45718" bIns="45718" anchor="ctr"/>
          <a:lstStyle/>
          <a:p>
            <a:pPr algn="ctr" defTabSz="1151465">
              <a:defRPr sz="1600">
                <a:latin typeface="Arial"/>
                <a:ea typeface="Arial"/>
                <a:cs typeface="Arial"/>
                <a:sym typeface="Arial"/>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lIns="97139" tIns="97139" rIns="97139" bIns="97139"/>
          <a:lstStyle/>
          <a:p>
            <a:r>
              <a:t>Performance of Blocking Approaches</a:t>
            </a:r>
          </a:p>
        </p:txBody>
      </p:sp>
      <p:sp>
        <p:nvSpPr>
          <p:cNvPr id="337" name="Shape 337"/>
          <p:cNvSpPr>
            <a:spLocks noGrp="1"/>
          </p:cNvSpPr>
          <p:nvPr>
            <p:ph type="body" sz="half" idx="1"/>
          </p:nvPr>
        </p:nvSpPr>
        <p:spPr>
          <a:xfrm>
            <a:off x="80391" y="1290769"/>
            <a:ext cx="8935802" cy="2097617"/>
          </a:xfrm>
          <a:prstGeom prst="rect">
            <a:avLst/>
          </a:prstGeom>
        </p:spPr>
        <p:txBody>
          <a:bodyPr/>
          <a:lstStyle/>
          <a:p>
            <a:pPr indent="833882" defTabSz="595073">
              <a:spcBef>
                <a:spcPts val="0"/>
              </a:spcBef>
              <a:defRPr sz="2900"/>
            </a:pPr>
            <a:r>
              <a:t>12 readers were shown 200 clickbait articles.</a:t>
            </a:r>
          </a:p>
          <a:p>
            <a:pPr indent="833882" defTabSz="595073">
              <a:spcBef>
                <a:spcPts val="0"/>
              </a:spcBef>
              <a:defRPr sz="2900"/>
            </a:pPr>
            <a:r>
              <a:t>Their blocks and clicks recorded.</a:t>
            </a:r>
          </a:p>
          <a:p>
            <a:pPr indent="833882" defTabSz="595073">
              <a:spcBef>
                <a:spcPts val="0"/>
              </a:spcBef>
              <a:defRPr sz="2900"/>
            </a:pPr>
            <a:r>
              <a:t>3:1 train:test split with 4 fold cross validation.</a:t>
            </a:r>
          </a:p>
          <a:p>
            <a:pPr indent="833882" defTabSz="595073">
              <a:spcBef>
                <a:spcPts val="0"/>
              </a:spcBef>
              <a:defRPr sz="2900"/>
            </a:pPr>
            <a:r>
              <a:t>Pattern based approach performs best.</a:t>
            </a:r>
          </a:p>
        </p:txBody>
      </p:sp>
      <p:graphicFrame>
        <p:nvGraphicFramePr>
          <p:cNvPr id="338" name="Table 338"/>
          <p:cNvGraphicFramePr/>
          <p:nvPr/>
        </p:nvGraphicFramePr>
        <p:xfrm>
          <a:off x="507469" y="3570087"/>
          <a:ext cx="8495119" cy="2395236"/>
        </p:xfrm>
        <a:graphic>
          <a:graphicData uri="http://schemas.openxmlformats.org/drawingml/2006/table">
            <a:tbl>
              <a:tblPr>
                <a:tableStyleId>{4C3C2611-4C71-4FC5-86AE-919BDF0F9419}</a:tableStyleId>
              </a:tblPr>
              <a:tblGrid>
                <a:gridCol w="2066864"/>
                <a:gridCol w="1569690"/>
                <a:gridCol w="1569690"/>
                <a:gridCol w="1494943"/>
                <a:gridCol w="1793932"/>
              </a:tblGrid>
              <a:tr h="598809">
                <a:tc>
                  <a:txBody>
                    <a:bodyPr/>
                    <a:lstStyle/>
                    <a:p>
                      <a:pPr algn="l" defTabSz="1151465">
                        <a:defRPr sz="1800"/>
                      </a:pPr>
                      <a:r>
                        <a:rPr sz="2600" b="1">
                          <a:latin typeface="Calibri"/>
                          <a:ea typeface="Calibri"/>
                          <a:cs typeface="Calibri"/>
                          <a:sym typeface="Calibri"/>
                        </a:rPr>
                        <a:t>Approach</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b="1">
                          <a:latin typeface="Calibri"/>
                          <a:ea typeface="Calibri"/>
                          <a:cs typeface="Calibri"/>
                          <a:sym typeface="Calibri"/>
                        </a:rPr>
                        <a:t>Accuracy</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b="1">
                          <a:latin typeface="Calibri"/>
                          <a:ea typeface="Calibri"/>
                          <a:cs typeface="Calibri"/>
                          <a:sym typeface="Calibri"/>
                        </a:rPr>
                        <a:t>Precision</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b="1">
                          <a:latin typeface="Calibri"/>
                          <a:ea typeface="Calibri"/>
                          <a:cs typeface="Calibri"/>
                          <a:sym typeface="Calibri"/>
                        </a:rPr>
                        <a:t>Recall</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b="1">
                          <a:latin typeface="Calibri"/>
                          <a:ea typeface="Calibri"/>
                          <a:cs typeface="Calibri"/>
                          <a:sym typeface="Calibri"/>
                        </a:rPr>
                        <a:t>F1 Score</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r>
              <a:tr h="598809">
                <a:tc>
                  <a:txBody>
                    <a:bodyPr/>
                    <a:lstStyle/>
                    <a:p>
                      <a:pPr algn="l" defTabSz="1151465">
                        <a:defRPr sz="1800"/>
                      </a:pPr>
                      <a:r>
                        <a:rPr sz="2600">
                          <a:latin typeface="Calibri"/>
                          <a:ea typeface="Calibri"/>
                          <a:cs typeface="Calibri"/>
                          <a:sym typeface="Calibri"/>
                        </a:rPr>
                        <a:t>Pattern Based</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0.81</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0.834</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0.76</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0.79</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r>
              <a:tr h="598809">
                <a:tc>
                  <a:txBody>
                    <a:bodyPr/>
                    <a:lstStyle/>
                    <a:p>
                      <a:pPr algn="l" defTabSz="1151465">
                        <a:defRPr sz="1800"/>
                      </a:pPr>
                      <a:r>
                        <a:rPr sz="2600">
                          <a:latin typeface="Calibri"/>
                          <a:ea typeface="Calibri"/>
                          <a:cs typeface="Calibri"/>
                          <a:sym typeface="Calibri"/>
                        </a:rPr>
                        <a:t>Topic Based</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0.75</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0.769</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0.72</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0.74</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r>
              <a:tr h="598809">
                <a:tc>
                  <a:txBody>
                    <a:bodyPr/>
                    <a:lstStyle/>
                    <a:p>
                      <a:pPr algn="l" defTabSz="1151465">
                        <a:defRPr sz="1800"/>
                      </a:pPr>
                      <a:r>
                        <a:rPr sz="2600">
                          <a:latin typeface="Calibri"/>
                          <a:ea typeface="Calibri"/>
                          <a:cs typeface="Calibri"/>
                          <a:sym typeface="Calibri"/>
                        </a:rPr>
                        <a:t>Hybrid</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0.72</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0.766</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0.682</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c>
                  <a:txBody>
                    <a:bodyPr/>
                    <a:lstStyle/>
                    <a:p>
                      <a:pPr algn="l" defTabSz="1151465">
                        <a:defRPr sz="1800"/>
                      </a:pPr>
                      <a:r>
                        <a:rPr sz="2600">
                          <a:latin typeface="Calibri"/>
                          <a:ea typeface="Calibri"/>
                          <a:cs typeface="Calibri"/>
                          <a:sym typeface="Calibri"/>
                        </a:rPr>
                        <a:t>0.72</a:t>
                      </a:r>
                    </a:p>
                  </a:txBody>
                  <a:tcPr marL="91425" marR="91425" marT="91425" marB="91425" horzOverflow="overflow">
                    <a:lnL w="3175">
                      <a:solidFill>
                        <a:srgbClr val="9E9E9E"/>
                      </a:solidFill>
                    </a:lnL>
                    <a:lnR w="3175">
                      <a:solidFill>
                        <a:srgbClr val="9E9E9E"/>
                      </a:solidFill>
                    </a:lnR>
                    <a:lnT w="3175">
                      <a:solidFill>
                        <a:srgbClr val="9E9E9E"/>
                      </a:solidFill>
                    </a:lnT>
                    <a:lnB w="3175">
                      <a:solidFill>
                        <a:srgbClr val="9E9E9E"/>
                      </a:solidFill>
                    </a:lnB>
                    <a:noFill/>
                  </a:tcPr>
                </a:tc>
              </a:tr>
            </a:tbl>
          </a:graphicData>
        </a:graphic>
      </p:graphicFrame>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p:nvPr>
        </p:nvSpPr>
        <p:spPr>
          <a:prstGeom prst="rect">
            <a:avLst/>
          </a:prstGeom>
        </p:spPr>
        <p:txBody>
          <a:bodyPr/>
          <a:lstStyle/>
          <a:p>
            <a:r>
              <a:t>Browser Extension: Stop Clickbait	</a:t>
            </a:r>
          </a:p>
        </p:txBody>
      </p:sp>
      <p:pic>
        <p:nvPicPr>
          <p:cNvPr id="341" name="Screen Shot 2017-12-13 at 6.35.48 PM.png"/>
          <p:cNvPicPr>
            <a:picLocks noChangeAspect="1"/>
          </p:cNvPicPr>
          <p:nvPr/>
        </p:nvPicPr>
        <p:blipFill>
          <a:blip r:embed="rId3">
            <a:extLst/>
          </a:blip>
          <a:stretch>
            <a:fillRect/>
          </a:stretch>
        </p:blipFill>
        <p:spPr>
          <a:xfrm>
            <a:off x="830083" y="1230969"/>
            <a:ext cx="8055334" cy="508935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p:nvPr>
        </p:nvSpPr>
        <p:spPr>
          <a:prstGeom prst="rect">
            <a:avLst/>
          </a:prstGeom>
        </p:spPr>
        <p:txBody>
          <a:bodyPr/>
          <a:lstStyle/>
          <a:p>
            <a:r>
              <a:t>Notify Clickbaits</a:t>
            </a:r>
          </a:p>
        </p:txBody>
      </p:sp>
      <p:pic>
        <p:nvPicPr>
          <p:cNvPr id="346" name="image46.png" descr="clickbait-1.png"/>
          <p:cNvPicPr>
            <a:picLocks noChangeAspect="1"/>
          </p:cNvPicPr>
          <p:nvPr/>
        </p:nvPicPr>
        <p:blipFill>
          <a:blip r:embed="rId3">
            <a:extLst/>
          </a:blip>
          <a:stretch>
            <a:fillRect/>
          </a:stretch>
        </p:blipFill>
        <p:spPr>
          <a:xfrm>
            <a:off x="3053295" y="1368986"/>
            <a:ext cx="3600476" cy="4437239"/>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p:cNvSpPr>
          <p:nvPr>
            <p:ph type="title"/>
          </p:nvPr>
        </p:nvSpPr>
        <p:spPr>
          <a:prstGeom prst="rect">
            <a:avLst/>
          </a:prstGeom>
        </p:spPr>
        <p:txBody>
          <a:bodyPr/>
          <a:lstStyle/>
          <a:p>
            <a:r>
              <a:t>Block or Report Wrong Label</a:t>
            </a:r>
          </a:p>
        </p:txBody>
      </p:sp>
      <p:pic>
        <p:nvPicPr>
          <p:cNvPr id="351" name="image47.png" descr="clickbait2-1.png"/>
          <p:cNvPicPr>
            <a:picLocks noChangeAspect="1"/>
          </p:cNvPicPr>
          <p:nvPr/>
        </p:nvPicPr>
        <p:blipFill>
          <a:blip r:embed="rId2">
            <a:extLst/>
          </a:blip>
          <a:stretch>
            <a:fillRect/>
          </a:stretch>
        </p:blipFill>
        <p:spPr>
          <a:xfrm>
            <a:off x="2556150" y="1170455"/>
            <a:ext cx="4113414" cy="494839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p:cNvSpPr>
          <p:nvPr>
            <p:ph type="title"/>
          </p:nvPr>
        </p:nvSpPr>
        <p:spPr>
          <a:xfrm>
            <a:off x="858581" y="751917"/>
            <a:ext cx="8208413" cy="2206946"/>
          </a:xfrm>
          <a:prstGeom prst="rect">
            <a:avLst/>
          </a:prstGeom>
          <a:noFill/>
        </p:spPr>
        <p:txBody>
          <a:bodyPr lIns="33733" tIns="33733" rIns="33733" bIns="33733"/>
          <a:lstStyle>
            <a:lvl1pPr defTabSz="438911">
              <a:defRPr b="1">
                <a:solidFill>
                  <a:srgbClr val="00882B"/>
                </a:solidFill>
                <a:latin typeface="Helvetica Neue"/>
                <a:ea typeface="Helvetica Neue"/>
                <a:cs typeface="Helvetica Neue"/>
                <a:sym typeface="Helvetica Neue"/>
              </a:defRPr>
            </a:lvl1pPr>
          </a:lstStyle>
          <a:p>
            <a:r>
              <a:t>Can Recommendations Create Coverage Bias? Understanding the Filtering Effects of Online News Recommendations </a:t>
            </a:r>
          </a:p>
        </p:txBody>
      </p:sp>
      <p:sp>
        <p:nvSpPr>
          <p:cNvPr id="60" name="Shape 60"/>
          <p:cNvSpPr/>
          <p:nvPr/>
        </p:nvSpPr>
        <p:spPr>
          <a:xfrm>
            <a:off x="3143649" y="3144116"/>
            <a:ext cx="3428202" cy="427234"/>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400">
                <a:solidFill>
                  <a:srgbClr val="C82506"/>
                </a:solidFill>
                <a:latin typeface="Helvetica Neue"/>
                <a:ea typeface="Helvetica Neue"/>
                <a:cs typeface="Helvetica Neue"/>
                <a:sym typeface="Helvetica Neue"/>
              </a:defRPr>
            </a:lvl1pPr>
          </a:lstStyle>
          <a:p>
            <a:r>
              <a:t>Niloy Ganguly</a:t>
            </a:r>
          </a:p>
        </p:txBody>
      </p:sp>
      <p:sp>
        <p:nvSpPr>
          <p:cNvPr id="61" name="Shape 61"/>
          <p:cNvSpPr/>
          <p:nvPr/>
        </p:nvSpPr>
        <p:spPr>
          <a:xfrm>
            <a:off x="1001377" y="4112271"/>
            <a:ext cx="8233814" cy="402546"/>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200">
                <a:solidFill>
                  <a:srgbClr val="53585F"/>
                </a:solidFill>
                <a:latin typeface="Helvetica Neue"/>
                <a:ea typeface="Helvetica Neue"/>
                <a:cs typeface="Helvetica Neue"/>
                <a:sym typeface="Helvetica Neue"/>
              </a:defRPr>
            </a:lvl1pPr>
          </a:lstStyle>
          <a:p>
            <a:r>
              <a:t>Abhijnan Chakraborty, Saptarshi Ghosh, and Krishna P. Gummadi</a:t>
            </a:r>
          </a:p>
        </p:txBody>
      </p:sp>
      <p:sp>
        <p:nvSpPr>
          <p:cNvPr id="62" name="Shape 62"/>
          <p:cNvSpPr/>
          <p:nvPr/>
        </p:nvSpPr>
        <p:spPr>
          <a:xfrm>
            <a:off x="3706283" y="3575291"/>
            <a:ext cx="2302933" cy="4357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200" i="1">
                <a:solidFill>
                  <a:srgbClr val="53585F"/>
                </a:solidFill>
                <a:latin typeface="Palatino"/>
                <a:ea typeface="Palatino"/>
                <a:cs typeface="Palatino"/>
                <a:sym typeface="Palatino"/>
              </a:defRPr>
            </a:lvl1pPr>
          </a:lstStyle>
          <a:p>
            <a:r>
              <a:t>joint work with</a:t>
            </a:r>
          </a:p>
        </p:txBody>
      </p:sp>
      <p:pic>
        <p:nvPicPr>
          <p:cNvPr id="63" name="image4.png"/>
          <p:cNvPicPr>
            <a:picLocks noChangeAspect="1"/>
          </p:cNvPicPr>
          <p:nvPr/>
        </p:nvPicPr>
        <p:blipFill>
          <a:blip r:embed="rId2">
            <a:extLst/>
          </a:blip>
          <a:stretch>
            <a:fillRect/>
          </a:stretch>
        </p:blipFill>
        <p:spPr>
          <a:xfrm>
            <a:off x="3550663" y="5349118"/>
            <a:ext cx="2824248" cy="450544"/>
          </a:xfrm>
          <a:prstGeom prst="rect">
            <a:avLst/>
          </a:prstGeom>
          <a:ln w="12700">
            <a:miter lim="400000"/>
          </a:ln>
        </p:spPr>
      </p:pic>
      <p:sp>
        <p:nvSpPr>
          <p:cNvPr id="64" name="Shape 64"/>
          <p:cNvSpPr/>
          <p:nvPr/>
        </p:nvSpPr>
        <p:spPr>
          <a:xfrm>
            <a:off x="539748" y="-14095"/>
            <a:ext cx="8692714" cy="667605"/>
          </a:xfrm>
          <a:prstGeom prst="rect">
            <a:avLst/>
          </a:prstGeom>
          <a:solidFill>
            <a:srgbClr val="00882B"/>
          </a:solidFill>
          <a:ln w="12700">
            <a:miter lim="400000"/>
          </a:ln>
        </p:spPr>
        <p:txBody>
          <a:bodyPr lIns="45718" tIns="45718" rIns="45718" bIns="45718" anchor="ctr"/>
          <a:lstStyle/>
          <a:p>
            <a:pPr algn="ctr" defTabSz="607218">
              <a:defRPr sz="3400">
                <a:solidFill>
                  <a:srgbClr val="FFFFFF"/>
                </a:solidFill>
                <a:latin typeface="Carme"/>
                <a:ea typeface="Carme"/>
                <a:cs typeface="Carme"/>
                <a:sym typeface="Carme"/>
              </a:defRPr>
            </a:pPr>
            <a:endParaRPr/>
          </a:p>
        </p:txBody>
      </p:sp>
      <p:pic>
        <p:nvPicPr>
          <p:cNvPr id="65" name="image1.png"/>
          <p:cNvPicPr>
            <a:picLocks noChangeAspect="1"/>
          </p:cNvPicPr>
          <p:nvPr/>
        </p:nvPicPr>
        <p:blipFill>
          <a:blip r:embed="rId3">
            <a:extLst/>
          </a:blip>
          <a:stretch>
            <a:fillRect/>
          </a:stretch>
        </p:blipFill>
        <p:spPr>
          <a:xfrm>
            <a:off x="1287231" y="4804042"/>
            <a:ext cx="1106220" cy="1238000"/>
          </a:xfrm>
          <a:prstGeom prst="rect">
            <a:avLst/>
          </a:prstGeom>
          <a:ln w="12700">
            <a:miter lim="400000"/>
          </a:ln>
        </p:spPr>
      </p:pic>
      <p:sp>
        <p:nvSpPr>
          <p:cNvPr id="66" name="Shape 66"/>
          <p:cNvSpPr/>
          <p:nvPr/>
        </p:nvSpPr>
        <p:spPr>
          <a:xfrm>
            <a:off x="7064378" y="5317747"/>
            <a:ext cx="2310992" cy="51328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607218">
              <a:spcBef>
                <a:spcPts val="1500"/>
              </a:spcBef>
              <a:defRPr sz="2800">
                <a:solidFill>
                  <a:srgbClr val="011993"/>
                </a:solidFill>
                <a:latin typeface="Helvetica Neue"/>
                <a:ea typeface="Helvetica Neue"/>
                <a:cs typeface="Helvetica Neue"/>
                <a:sym typeface="Helvetica Neue"/>
              </a:defRPr>
            </a:lvl1pPr>
          </a:lstStyle>
          <a:p>
            <a:r>
              <a:t>ICWSM 2016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title"/>
          </p:nvPr>
        </p:nvSpPr>
        <p:spPr>
          <a:prstGeom prst="rect">
            <a:avLst/>
          </a:prstGeom>
        </p:spPr>
        <p:txBody>
          <a:bodyPr/>
          <a:lstStyle/>
          <a:p>
            <a:r>
              <a:t>Report Missed Clickbaits</a:t>
            </a:r>
          </a:p>
        </p:txBody>
      </p:sp>
      <p:pic>
        <p:nvPicPr>
          <p:cNvPr id="354" name="image48.png" descr="clickbait-3-1.png"/>
          <p:cNvPicPr>
            <a:picLocks noChangeAspect="1"/>
          </p:cNvPicPr>
          <p:nvPr/>
        </p:nvPicPr>
        <p:blipFill>
          <a:blip r:embed="rId3">
            <a:extLst/>
          </a:blip>
          <a:stretch>
            <a:fillRect/>
          </a:stretch>
        </p:blipFill>
        <p:spPr>
          <a:xfrm>
            <a:off x="2616012" y="1256342"/>
            <a:ext cx="4351585" cy="490661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p:cNvSpPr>
          <p:nvPr>
            <p:ph type="title"/>
          </p:nvPr>
        </p:nvSpPr>
        <p:spPr>
          <a:xfrm>
            <a:off x="858581" y="751917"/>
            <a:ext cx="8208413" cy="2206946"/>
          </a:xfrm>
          <a:prstGeom prst="rect">
            <a:avLst/>
          </a:prstGeom>
          <a:noFill/>
        </p:spPr>
        <p:txBody>
          <a:bodyPr lIns="33733" tIns="33733" rIns="33733" bIns="33733"/>
          <a:lstStyle/>
          <a:p>
            <a:pPr>
              <a:defRPr sz="3400" b="1">
                <a:solidFill>
                  <a:srgbClr val="00882B"/>
                </a:solidFill>
                <a:latin typeface="Helvetica Neue"/>
                <a:ea typeface="Helvetica Neue"/>
                <a:cs typeface="Helvetica Neue"/>
                <a:sym typeface="Helvetica Neue"/>
              </a:defRPr>
            </a:pPr>
            <a:r>
              <a:t>Who Makes Trends?</a:t>
            </a:r>
            <a:br/>
            <a:r>
              <a:t>Understanding Demographic Biases in Crowdsourced Recommendations </a:t>
            </a:r>
          </a:p>
        </p:txBody>
      </p:sp>
      <p:sp>
        <p:nvSpPr>
          <p:cNvPr id="359" name="Shape 359"/>
          <p:cNvSpPr/>
          <p:nvPr/>
        </p:nvSpPr>
        <p:spPr>
          <a:xfrm>
            <a:off x="3143649" y="3156461"/>
            <a:ext cx="3428202" cy="402545"/>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200">
                <a:solidFill>
                  <a:srgbClr val="C82506"/>
                </a:solidFill>
                <a:latin typeface="Helvetica Neue"/>
                <a:ea typeface="Helvetica Neue"/>
                <a:cs typeface="Helvetica Neue"/>
                <a:sym typeface="Helvetica Neue"/>
              </a:defRPr>
            </a:lvl1pPr>
          </a:lstStyle>
          <a:p>
            <a:r>
              <a:t>Niloy Ganguly</a:t>
            </a:r>
          </a:p>
        </p:txBody>
      </p:sp>
      <p:sp>
        <p:nvSpPr>
          <p:cNvPr id="360" name="Shape 360"/>
          <p:cNvSpPr/>
          <p:nvPr/>
        </p:nvSpPr>
        <p:spPr>
          <a:xfrm>
            <a:off x="1198504" y="4088093"/>
            <a:ext cx="7725127" cy="619868"/>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p>
            <a:pPr algn="ctr" defTabSz="607218">
              <a:defRPr>
                <a:solidFill>
                  <a:srgbClr val="53585F"/>
                </a:solidFill>
                <a:latin typeface="Helvetica Neue"/>
                <a:ea typeface="Helvetica Neue"/>
                <a:cs typeface="Helvetica Neue"/>
                <a:sym typeface="Helvetica Neue"/>
              </a:defRPr>
            </a:pPr>
            <a:r>
              <a:t>Abhijnan Chakraborty, Johnnatan Messias, Fabricio Benevenuto, </a:t>
            </a:r>
          </a:p>
          <a:p>
            <a:pPr algn="ctr" defTabSz="607218">
              <a:defRPr>
                <a:solidFill>
                  <a:srgbClr val="53585F"/>
                </a:solidFill>
                <a:latin typeface="Helvetica Neue"/>
                <a:ea typeface="Helvetica Neue"/>
                <a:cs typeface="Helvetica Neue"/>
                <a:sym typeface="Helvetica Neue"/>
              </a:defRPr>
            </a:pPr>
            <a:r>
              <a:t>Saptarshi Ghosh, and Krishna P. Gummadi</a:t>
            </a:r>
          </a:p>
        </p:txBody>
      </p:sp>
      <p:sp>
        <p:nvSpPr>
          <p:cNvPr id="361" name="Shape 361"/>
          <p:cNvSpPr/>
          <p:nvPr/>
        </p:nvSpPr>
        <p:spPr>
          <a:xfrm>
            <a:off x="3706283" y="3594341"/>
            <a:ext cx="2302933" cy="3976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000" i="1">
                <a:solidFill>
                  <a:srgbClr val="53585F"/>
                </a:solidFill>
                <a:latin typeface="Palatino"/>
                <a:ea typeface="Palatino"/>
                <a:cs typeface="Palatino"/>
                <a:sym typeface="Palatino"/>
              </a:defRPr>
            </a:lvl1pPr>
          </a:lstStyle>
          <a:p>
            <a:r>
              <a:t>joint work with</a:t>
            </a:r>
          </a:p>
        </p:txBody>
      </p:sp>
      <p:pic>
        <p:nvPicPr>
          <p:cNvPr id="362" name="image4.png"/>
          <p:cNvPicPr>
            <a:picLocks noChangeAspect="1"/>
          </p:cNvPicPr>
          <p:nvPr/>
        </p:nvPicPr>
        <p:blipFill>
          <a:blip r:embed="rId2">
            <a:extLst/>
          </a:blip>
          <a:stretch>
            <a:fillRect/>
          </a:stretch>
        </p:blipFill>
        <p:spPr>
          <a:xfrm>
            <a:off x="2166334" y="5275926"/>
            <a:ext cx="2824249" cy="450543"/>
          </a:xfrm>
          <a:prstGeom prst="rect">
            <a:avLst/>
          </a:prstGeom>
          <a:ln w="12700">
            <a:miter lim="400000"/>
          </a:ln>
        </p:spPr>
      </p:pic>
      <p:sp>
        <p:nvSpPr>
          <p:cNvPr id="363" name="Shape 363"/>
          <p:cNvSpPr/>
          <p:nvPr/>
        </p:nvSpPr>
        <p:spPr>
          <a:xfrm>
            <a:off x="539748" y="-14095"/>
            <a:ext cx="8692714" cy="667605"/>
          </a:xfrm>
          <a:prstGeom prst="rect">
            <a:avLst/>
          </a:prstGeom>
          <a:solidFill>
            <a:srgbClr val="00882B"/>
          </a:solidFill>
          <a:ln w="12700">
            <a:miter lim="400000"/>
          </a:ln>
        </p:spPr>
        <p:txBody>
          <a:bodyPr lIns="45718" tIns="45718" rIns="45718" bIns="45718" anchor="ctr"/>
          <a:lstStyle/>
          <a:p>
            <a:pPr algn="ctr" defTabSz="607218">
              <a:defRPr sz="3400">
                <a:solidFill>
                  <a:srgbClr val="FFFFFF"/>
                </a:solidFill>
                <a:latin typeface="Carme"/>
                <a:ea typeface="Carme"/>
                <a:cs typeface="Carme"/>
                <a:sym typeface="Carme"/>
              </a:defRPr>
            </a:pPr>
            <a:endParaRPr/>
          </a:p>
        </p:txBody>
      </p:sp>
      <p:pic>
        <p:nvPicPr>
          <p:cNvPr id="364" name="image1.png"/>
          <p:cNvPicPr>
            <a:picLocks noChangeAspect="1"/>
          </p:cNvPicPr>
          <p:nvPr/>
        </p:nvPicPr>
        <p:blipFill>
          <a:blip r:embed="rId3">
            <a:extLst/>
          </a:blip>
          <a:stretch>
            <a:fillRect/>
          </a:stretch>
        </p:blipFill>
        <p:spPr>
          <a:xfrm>
            <a:off x="601983" y="4806674"/>
            <a:ext cx="1241188" cy="1389044"/>
          </a:xfrm>
          <a:prstGeom prst="rect">
            <a:avLst/>
          </a:prstGeom>
          <a:ln w="12700">
            <a:miter lim="400000"/>
          </a:ln>
        </p:spPr>
      </p:pic>
      <p:pic>
        <p:nvPicPr>
          <p:cNvPr id="365" name="image50.png"/>
          <p:cNvPicPr>
            <a:picLocks noChangeAspect="1"/>
          </p:cNvPicPr>
          <p:nvPr/>
        </p:nvPicPr>
        <p:blipFill>
          <a:blip r:embed="rId4">
            <a:extLst/>
          </a:blip>
          <a:stretch>
            <a:fillRect/>
          </a:stretch>
        </p:blipFill>
        <p:spPr>
          <a:xfrm>
            <a:off x="5116619" y="5037347"/>
            <a:ext cx="2131196" cy="927698"/>
          </a:xfrm>
          <a:prstGeom prst="rect">
            <a:avLst/>
          </a:prstGeom>
          <a:ln w="12700">
            <a:miter lim="400000"/>
          </a:ln>
        </p:spPr>
      </p:pic>
      <p:sp>
        <p:nvSpPr>
          <p:cNvPr id="366" name="Shape 366"/>
          <p:cNvSpPr/>
          <p:nvPr/>
        </p:nvSpPr>
        <p:spPr>
          <a:xfrm>
            <a:off x="7148861" y="5111234"/>
            <a:ext cx="2310992" cy="513282"/>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607218">
              <a:spcBef>
                <a:spcPts val="1500"/>
              </a:spcBef>
              <a:defRPr sz="2800">
                <a:solidFill>
                  <a:srgbClr val="011993"/>
                </a:solidFill>
                <a:latin typeface="Helvetica Neue"/>
                <a:ea typeface="Helvetica Neue"/>
                <a:cs typeface="Helvetica Neue"/>
                <a:sym typeface="Helvetica Neue"/>
              </a:defRPr>
            </a:lvl1pPr>
          </a:lstStyle>
          <a:p>
            <a:r>
              <a:t>ICWSM 2017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p:cNvSpPr>
          <p:nvPr>
            <p:ph type="title"/>
          </p:nvPr>
        </p:nvSpPr>
        <p:spPr>
          <a:prstGeom prst="rect">
            <a:avLst/>
          </a:prstGeom>
          <a:solidFill>
            <a:srgbClr val="00882B"/>
          </a:solidFill>
        </p:spPr>
        <p:txBody>
          <a:bodyPr lIns="168671" tIns="168671" rIns="168671" bIns="168671"/>
          <a:lstStyle/>
          <a:p>
            <a:r>
              <a:t>Twitter trending topics</a:t>
            </a:r>
          </a:p>
        </p:txBody>
      </p:sp>
      <p:pic>
        <p:nvPicPr>
          <p:cNvPr id="369" name="image51.png"/>
          <p:cNvPicPr>
            <a:picLocks noChangeAspect="1"/>
          </p:cNvPicPr>
          <p:nvPr/>
        </p:nvPicPr>
        <p:blipFill>
          <a:blip r:embed="rId2">
            <a:extLst/>
          </a:blip>
          <a:stretch>
            <a:fillRect/>
          </a:stretch>
        </p:blipFill>
        <p:spPr>
          <a:xfrm>
            <a:off x="958353" y="1350999"/>
            <a:ext cx="3357392" cy="4827619"/>
          </a:xfrm>
          <a:prstGeom prst="rect">
            <a:avLst/>
          </a:prstGeom>
          <a:ln w="12700">
            <a:miter lim="400000"/>
          </a:ln>
        </p:spPr>
      </p:pic>
      <p:sp>
        <p:nvSpPr>
          <p:cNvPr id="370" name="Shape 370"/>
          <p:cNvSpPr/>
          <p:nvPr/>
        </p:nvSpPr>
        <p:spPr>
          <a:xfrm>
            <a:off x="4473766" y="1374675"/>
            <a:ext cx="4454947" cy="33567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defTabSz="607218">
              <a:defRPr sz="2800">
                <a:solidFill>
                  <a:srgbClr val="00882B"/>
                </a:solidFill>
                <a:latin typeface="Palatino"/>
                <a:ea typeface="Palatino"/>
                <a:cs typeface="Palatino"/>
                <a:sym typeface="Palatino"/>
              </a:defRPr>
            </a:pPr>
            <a:r>
              <a:t>Example of </a:t>
            </a:r>
            <a:r>
              <a:rPr>
                <a:solidFill>
                  <a:srgbClr val="C82506"/>
                </a:solidFill>
              </a:rPr>
              <a:t>crowdsourced recommendations</a:t>
            </a:r>
          </a:p>
          <a:p>
            <a:pPr defTabSz="607218">
              <a:defRPr sz="2800">
                <a:solidFill>
                  <a:srgbClr val="C82506"/>
                </a:solidFill>
                <a:latin typeface="Palatino"/>
                <a:ea typeface="Palatino"/>
                <a:cs typeface="Palatino"/>
                <a:sym typeface="Palatino"/>
              </a:defRPr>
            </a:pPr>
            <a:endParaRPr>
              <a:solidFill>
                <a:srgbClr val="C82506"/>
              </a:solidFill>
            </a:endParaRPr>
          </a:p>
          <a:p>
            <a:pPr defTabSz="607218">
              <a:defRPr sz="2800">
                <a:solidFill>
                  <a:srgbClr val="C82506"/>
                </a:solidFill>
                <a:latin typeface="Palatino"/>
                <a:ea typeface="Palatino"/>
                <a:cs typeface="Palatino"/>
                <a:sym typeface="Palatino"/>
              </a:defRPr>
            </a:pPr>
            <a:endParaRPr>
              <a:solidFill>
                <a:srgbClr val="C82506"/>
              </a:solidFill>
            </a:endParaRPr>
          </a:p>
          <a:p>
            <a:pPr defTabSz="607218">
              <a:defRPr sz="2800">
                <a:solidFill>
                  <a:srgbClr val="00882B"/>
                </a:solidFill>
                <a:latin typeface="Palatino"/>
                <a:ea typeface="Palatino"/>
                <a:cs typeface="Palatino"/>
                <a:sym typeface="Palatino"/>
              </a:defRPr>
            </a:pPr>
            <a:r>
              <a:t>Topics which exhibit </a:t>
            </a:r>
            <a:r>
              <a:rPr>
                <a:solidFill>
                  <a:srgbClr val="C82506"/>
                </a:solidFill>
              </a:rPr>
              <a:t>highest spike</a:t>
            </a:r>
            <a:r>
              <a:t> in recent usage by Twitter crowd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p:cNvSpPr>
          <p:nvPr>
            <p:ph type="title"/>
          </p:nvPr>
        </p:nvSpPr>
        <p:spPr>
          <a:prstGeom prst="rect">
            <a:avLst/>
          </a:prstGeom>
          <a:solidFill>
            <a:srgbClr val="00882B"/>
          </a:solidFill>
        </p:spPr>
        <p:txBody>
          <a:bodyPr lIns="168671" tIns="168671" rIns="168671" bIns="168671"/>
          <a:lstStyle/>
          <a:p>
            <a:r>
              <a:t>Past works on trends</a:t>
            </a:r>
          </a:p>
        </p:txBody>
      </p:sp>
      <p:pic>
        <p:nvPicPr>
          <p:cNvPr id="373" name="image51.png"/>
          <p:cNvPicPr>
            <a:picLocks noChangeAspect="1"/>
          </p:cNvPicPr>
          <p:nvPr/>
        </p:nvPicPr>
        <p:blipFill>
          <a:blip r:embed="rId2">
            <a:extLst/>
          </a:blip>
          <a:stretch>
            <a:fillRect/>
          </a:stretch>
        </p:blipFill>
        <p:spPr>
          <a:xfrm>
            <a:off x="958353" y="1350999"/>
            <a:ext cx="3357392" cy="4827619"/>
          </a:xfrm>
          <a:prstGeom prst="rect">
            <a:avLst/>
          </a:prstGeom>
          <a:ln w="12700">
            <a:miter lim="400000"/>
          </a:ln>
        </p:spPr>
      </p:pic>
      <p:sp>
        <p:nvSpPr>
          <p:cNvPr id="374" name="Shape 374"/>
          <p:cNvSpPr/>
          <p:nvPr/>
        </p:nvSpPr>
        <p:spPr>
          <a:xfrm>
            <a:off x="4637114" y="1440760"/>
            <a:ext cx="3924060" cy="5754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defTabSz="607218">
              <a:defRPr sz="3000">
                <a:solidFill>
                  <a:srgbClr val="C82506"/>
                </a:solidFill>
                <a:latin typeface="Palatino"/>
                <a:ea typeface="Palatino"/>
                <a:cs typeface="Palatino"/>
                <a:sym typeface="Palatino"/>
              </a:defRPr>
            </a:pPr>
            <a:r>
              <a:t>What</a:t>
            </a:r>
            <a:r>
              <a:rPr>
                <a:solidFill>
                  <a:srgbClr val="009051"/>
                </a:solidFill>
              </a:rPr>
              <a:t> are the trends?</a:t>
            </a:r>
          </a:p>
        </p:txBody>
      </p:sp>
      <p:sp>
        <p:nvSpPr>
          <p:cNvPr id="375" name="Shape 375"/>
          <p:cNvSpPr/>
          <p:nvPr/>
        </p:nvSpPr>
        <p:spPr>
          <a:xfrm>
            <a:off x="5279795" y="5514973"/>
            <a:ext cx="3653826" cy="3722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000">
                <a:solidFill>
                  <a:srgbClr val="868686"/>
                </a:solidFill>
                <a:latin typeface="Carme"/>
                <a:ea typeface="Carme"/>
                <a:cs typeface="Carme"/>
                <a:sym typeface="Carme"/>
              </a:defRPr>
            </a:lvl1pPr>
          </a:lstStyle>
          <a:p>
            <a:r>
              <a:t>Naaman et al., JASIST 2011</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p:cNvSpPr>
          <p:nvPr>
            <p:ph type="title"/>
          </p:nvPr>
        </p:nvSpPr>
        <p:spPr>
          <a:prstGeom prst="rect">
            <a:avLst/>
          </a:prstGeom>
          <a:solidFill>
            <a:srgbClr val="00882B"/>
          </a:solidFill>
        </p:spPr>
        <p:txBody>
          <a:bodyPr lIns="168671" tIns="168671" rIns="168671" bIns="168671"/>
          <a:lstStyle/>
          <a:p>
            <a:r>
              <a:t>Past works on trends</a:t>
            </a:r>
          </a:p>
        </p:txBody>
      </p:sp>
      <p:pic>
        <p:nvPicPr>
          <p:cNvPr id="378" name="image51.png"/>
          <p:cNvPicPr>
            <a:picLocks noChangeAspect="1"/>
          </p:cNvPicPr>
          <p:nvPr/>
        </p:nvPicPr>
        <p:blipFill>
          <a:blip r:embed="rId2">
            <a:extLst/>
          </a:blip>
          <a:stretch>
            <a:fillRect/>
          </a:stretch>
        </p:blipFill>
        <p:spPr>
          <a:xfrm>
            <a:off x="958353" y="1350999"/>
            <a:ext cx="3357392" cy="4827619"/>
          </a:xfrm>
          <a:prstGeom prst="rect">
            <a:avLst/>
          </a:prstGeom>
          <a:ln w="12700">
            <a:miter lim="400000"/>
          </a:ln>
        </p:spPr>
      </p:pic>
      <p:sp>
        <p:nvSpPr>
          <p:cNvPr id="379" name="Shape 379"/>
          <p:cNvSpPr/>
          <p:nvPr/>
        </p:nvSpPr>
        <p:spPr>
          <a:xfrm>
            <a:off x="4637114" y="1440760"/>
            <a:ext cx="3924060" cy="5754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defTabSz="607218">
              <a:defRPr sz="3000">
                <a:solidFill>
                  <a:srgbClr val="C82506"/>
                </a:solidFill>
                <a:latin typeface="Palatino"/>
                <a:ea typeface="Palatino"/>
                <a:cs typeface="Palatino"/>
                <a:sym typeface="Palatino"/>
              </a:defRPr>
            </a:pPr>
            <a:r>
              <a:t>What</a:t>
            </a:r>
            <a:r>
              <a:rPr>
                <a:solidFill>
                  <a:srgbClr val="009051"/>
                </a:solidFill>
              </a:rPr>
              <a:t> are the trends?</a:t>
            </a:r>
          </a:p>
        </p:txBody>
      </p:sp>
      <p:sp>
        <p:nvSpPr>
          <p:cNvPr id="380" name="Shape 380"/>
          <p:cNvSpPr/>
          <p:nvPr/>
        </p:nvSpPr>
        <p:spPr>
          <a:xfrm>
            <a:off x="1099177" y="2668571"/>
            <a:ext cx="882059" cy="356280"/>
          </a:xfrm>
          <a:prstGeom prst="ellipse">
            <a:avLst/>
          </a:prstGeom>
          <a:ln w="12700">
            <a:solidFill>
              <a:srgbClr val="A01D04"/>
            </a:solidFill>
          </a:ln>
        </p:spPr>
        <p:txBody>
          <a:bodyPr lIns="45718" tIns="45718" rIns="45718" bIns="45718" anchor="ctr"/>
          <a:lstStyle/>
          <a:p>
            <a:pPr algn="ctr" defTabSz="607218">
              <a:defRPr sz="2600">
                <a:solidFill>
                  <a:srgbClr val="FFFFFF"/>
                </a:solidFill>
                <a:latin typeface="Carme"/>
                <a:ea typeface="Carme"/>
                <a:cs typeface="Carme"/>
                <a:sym typeface="Carme"/>
              </a:defRPr>
            </a:pPr>
            <a:endParaRPr/>
          </a:p>
        </p:txBody>
      </p:sp>
      <p:sp>
        <p:nvSpPr>
          <p:cNvPr id="381" name="Shape 381"/>
          <p:cNvSpPr/>
          <p:nvPr/>
        </p:nvSpPr>
        <p:spPr>
          <a:xfrm>
            <a:off x="1090743" y="3974067"/>
            <a:ext cx="882059" cy="293333"/>
          </a:xfrm>
          <a:prstGeom prst="ellipse">
            <a:avLst/>
          </a:prstGeom>
          <a:ln w="12700">
            <a:solidFill>
              <a:srgbClr val="A01D04"/>
            </a:solidFill>
          </a:ln>
        </p:spPr>
        <p:txBody>
          <a:bodyPr lIns="45718" tIns="45718" rIns="45718" bIns="45718" anchor="ctr"/>
          <a:lstStyle/>
          <a:p>
            <a:pPr algn="ctr" defTabSz="607218">
              <a:defRPr sz="2600">
                <a:solidFill>
                  <a:srgbClr val="FFFFFF"/>
                </a:solidFill>
                <a:latin typeface="Carme"/>
                <a:ea typeface="Carme"/>
                <a:cs typeface="Carme"/>
                <a:sym typeface="Carme"/>
              </a:defRPr>
            </a:pPr>
            <a:endParaRPr/>
          </a:p>
        </p:txBody>
      </p:sp>
      <p:sp>
        <p:nvSpPr>
          <p:cNvPr id="382" name="Shape 382"/>
          <p:cNvSpPr/>
          <p:nvPr/>
        </p:nvSpPr>
        <p:spPr>
          <a:xfrm>
            <a:off x="1107610" y="5614706"/>
            <a:ext cx="882059" cy="356279"/>
          </a:xfrm>
          <a:prstGeom prst="ellipse">
            <a:avLst/>
          </a:prstGeom>
          <a:ln w="12700">
            <a:solidFill>
              <a:srgbClr val="A01D04"/>
            </a:solidFill>
          </a:ln>
        </p:spPr>
        <p:txBody>
          <a:bodyPr lIns="45718" tIns="45718" rIns="45718" bIns="45718" anchor="ctr"/>
          <a:lstStyle/>
          <a:p>
            <a:pPr algn="ctr" defTabSz="607218">
              <a:defRPr sz="2600">
                <a:solidFill>
                  <a:srgbClr val="FFFFFF"/>
                </a:solidFill>
                <a:latin typeface="Carme"/>
                <a:ea typeface="Carme"/>
                <a:cs typeface="Carme"/>
                <a:sym typeface="Carme"/>
              </a:defRPr>
            </a:pPr>
            <a:endParaRPr/>
          </a:p>
        </p:txBody>
      </p:sp>
      <p:sp>
        <p:nvSpPr>
          <p:cNvPr id="383" name="Shape 383"/>
          <p:cNvSpPr/>
          <p:nvPr/>
        </p:nvSpPr>
        <p:spPr>
          <a:xfrm>
            <a:off x="5558285" y="3202412"/>
            <a:ext cx="1966889" cy="5500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3200" b="1">
                <a:solidFill>
                  <a:srgbClr val="F19945"/>
                </a:solidFill>
                <a:latin typeface="Poppins"/>
                <a:ea typeface="Poppins"/>
                <a:cs typeface="Poppins"/>
                <a:sym typeface="Poppins"/>
              </a:defRPr>
            </a:lvl1pPr>
          </a:lstStyle>
          <a:p>
            <a:r>
              <a:t>Politics</a:t>
            </a:r>
          </a:p>
        </p:txBody>
      </p:sp>
      <p:sp>
        <p:nvSpPr>
          <p:cNvPr id="384" name="Shape 384"/>
          <p:cNvSpPr/>
          <p:nvPr/>
        </p:nvSpPr>
        <p:spPr>
          <a:xfrm flipH="1" flipV="1">
            <a:off x="1995751" y="2802082"/>
            <a:ext cx="3507233" cy="662618"/>
          </a:xfrm>
          <a:prstGeom prst="line">
            <a:avLst/>
          </a:prstGeom>
          <a:ln w="12700">
            <a:solidFill>
              <a:srgbClr val="0365C0"/>
            </a:solidFill>
            <a:tailEnd type="triangle"/>
          </a:ln>
        </p:spPr>
        <p:txBody>
          <a:bodyPr lIns="45718" tIns="45718" rIns="45718" bIns="45718"/>
          <a:lstStyle/>
          <a:p>
            <a:endParaRPr/>
          </a:p>
        </p:txBody>
      </p:sp>
      <p:sp>
        <p:nvSpPr>
          <p:cNvPr id="385" name="Shape 385"/>
          <p:cNvSpPr/>
          <p:nvPr/>
        </p:nvSpPr>
        <p:spPr>
          <a:xfrm flipH="1">
            <a:off x="1986734" y="3466849"/>
            <a:ext cx="3525285" cy="647531"/>
          </a:xfrm>
          <a:prstGeom prst="line">
            <a:avLst/>
          </a:prstGeom>
          <a:ln w="12700">
            <a:solidFill>
              <a:srgbClr val="0365C0"/>
            </a:solidFill>
            <a:tailEnd type="triangle"/>
          </a:ln>
        </p:spPr>
        <p:txBody>
          <a:bodyPr lIns="45718" tIns="45718" rIns="45718" bIns="45718"/>
          <a:lstStyle/>
          <a:p>
            <a:endParaRPr/>
          </a:p>
        </p:txBody>
      </p:sp>
      <p:sp>
        <p:nvSpPr>
          <p:cNvPr id="386" name="Shape 386"/>
          <p:cNvSpPr/>
          <p:nvPr/>
        </p:nvSpPr>
        <p:spPr>
          <a:xfrm flipH="1">
            <a:off x="1957192" y="3466893"/>
            <a:ext cx="3581354" cy="2259891"/>
          </a:xfrm>
          <a:prstGeom prst="line">
            <a:avLst/>
          </a:prstGeom>
          <a:ln w="12700">
            <a:solidFill>
              <a:srgbClr val="0365C0"/>
            </a:solidFill>
            <a:tailEnd type="triangle"/>
          </a:ln>
        </p:spPr>
        <p:txBody>
          <a:bodyPr lIns="45718" tIns="45718" rIns="45718" bIns="45718"/>
          <a:lstStyle/>
          <a:p>
            <a:endParaRPr/>
          </a:p>
        </p:txBody>
      </p:sp>
      <p:sp>
        <p:nvSpPr>
          <p:cNvPr id="387" name="Shape 387"/>
          <p:cNvSpPr/>
          <p:nvPr/>
        </p:nvSpPr>
        <p:spPr>
          <a:xfrm>
            <a:off x="1107610" y="3587544"/>
            <a:ext cx="1276244" cy="422781"/>
          </a:xfrm>
          <a:prstGeom prst="ellipse">
            <a:avLst/>
          </a:prstGeom>
          <a:ln w="12700">
            <a:solidFill>
              <a:srgbClr val="A01D04"/>
            </a:solidFill>
          </a:ln>
        </p:spPr>
        <p:txBody>
          <a:bodyPr lIns="45718" tIns="45718" rIns="45718" bIns="45718" anchor="ctr"/>
          <a:lstStyle/>
          <a:p>
            <a:pPr algn="ctr" defTabSz="607218">
              <a:defRPr sz="2600">
                <a:solidFill>
                  <a:srgbClr val="FFFFFF"/>
                </a:solidFill>
                <a:latin typeface="Carme"/>
                <a:ea typeface="Carme"/>
                <a:cs typeface="Carme"/>
                <a:sym typeface="Carme"/>
              </a:defRPr>
            </a:pPr>
            <a:endParaRPr/>
          </a:p>
        </p:txBody>
      </p:sp>
      <p:sp>
        <p:nvSpPr>
          <p:cNvPr id="388" name="Shape 388"/>
          <p:cNvSpPr/>
          <p:nvPr/>
        </p:nvSpPr>
        <p:spPr>
          <a:xfrm flipH="1">
            <a:off x="2419146" y="3466631"/>
            <a:ext cx="3111607" cy="267915"/>
          </a:xfrm>
          <a:prstGeom prst="line">
            <a:avLst/>
          </a:prstGeom>
          <a:ln w="12700">
            <a:solidFill>
              <a:srgbClr val="0365C0"/>
            </a:solidFill>
            <a:tailEnd type="triangle"/>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title"/>
          </p:nvPr>
        </p:nvSpPr>
        <p:spPr>
          <a:prstGeom prst="rect">
            <a:avLst/>
          </a:prstGeom>
          <a:solidFill>
            <a:srgbClr val="00882B"/>
          </a:solidFill>
        </p:spPr>
        <p:txBody>
          <a:bodyPr lIns="168671" tIns="168671" rIns="168671" bIns="168671"/>
          <a:lstStyle/>
          <a:p>
            <a:r>
              <a:t>Past works on trends</a:t>
            </a:r>
          </a:p>
        </p:txBody>
      </p:sp>
      <p:pic>
        <p:nvPicPr>
          <p:cNvPr id="391" name="image51.png"/>
          <p:cNvPicPr>
            <a:picLocks noChangeAspect="1"/>
          </p:cNvPicPr>
          <p:nvPr/>
        </p:nvPicPr>
        <p:blipFill>
          <a:blip r:embed="rId2">
            <a:extLst/>
          </a:blip>
          <a:stretch>
            <a:fillRect/>
          </a:stretch>
        </p:blipFill>
        <p:spPr>
          <a:xfrm>
            <a:off x="958353" y="1350999"/>
            <a:ext cx="3357392" cy="4827619"/>
          </a:xfrm>
          <a:prstGeom prst="rect">
            <a:avLst/>
          </a:prstGeom>
          <a:ln w="12700">
            <a:miter lim="400000"/>
          </a:ln>
        </p:spPr>
      </p:pic>
      <p:sp>
        <p:nvSpPr>
          <p:cNvPr id="392" name="Shape 392"/>
          <p:cNvSpPr/>
          <p:nvPr/>
        </p:nvSpPr>
        <p:spPr>
          <a:xfrm>
            <a:off x="4637114" y="1440760"/>
            <a:ext cx="3924060" cy="5754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defTabSz="607218">
              <a:defRPr sz="3000">
                <a:solidFill>
                  <a:srgbClr val="C82506"/>
                </a:solidFill>
                <a:latin typeface="Palatino"/>
                <a:ea typeface="Palatino"/>
                <a:cs typeface="Palatino"/>
                <a:sym typeface="Palatino"/>
              </a:defRPr>
            </a:pPr>
            <a:r>
              <a:t>What</a:t>
            </a:r>
            <a:r>
              <a:rPr>
                <a:solidFill>
                  <a:srgbClr val="009051"/>
                </a:solidFill>
              </a:rPr>
              <a:t> are the trends?</a:t>
            </a:r>
          </a:p>
        </p:txBody>
      </p:sp>
      <p:sp>
        <p:nvSpPr>
          <p:cNvPr id="393" name="Shape 393"/>
          <p:cNvSpPr/>
          <p:nvPr/>
        </p:nvSpPr>
        <p:spPr>
          <a:xfrm>
            <a:off x="1090743" y="4246171"/>
            <a:ext cx="1112711" cy="356279"/>
          </a:xfrm>
          <a:prstGeom prst="ellipse">
            <a:avLst/>
          </a:prstGeom>
          <a:ln w="12700">
            <a:solidFill>
              <a:srgbClr val="A01D04"/>
            </a:solidFill>
          </a:ln>
        </p:spPr>
        <p:txBody>
          <a:bodyPr lIns="45718" tIns="45718" rIns="45718" bIns="45718" anchor="ctr"/>
          <a:lstStyle/>
          <a:p>
            <a:pPr algn="ctr" defTabSz="607218">
              <a:defRPr sz="2600">
                <a:solidFill>
                  <a:srgbClr val="FFFFFF"/>
                </a:solidFill>
                <a:latin typeface="Carme"/>
                <a:ea typeface="Carme"/>
                <a:cs typeface="Carme"/>
                <a:sym typeface="Carme"/>
              </a:defRPr>
            </a:pPr>
            <a:endParaRPr/>
          </a:p>
        </p:txBody>
      </p:sp>
      <p:sp>
        <p:nvSpPr>
          <p:cNvPr id="394" name="Shape 394"/>
          <p:cNvSpPr/>
          <p:nvPr/>
        </p:nvSpPr>
        <p:spPr>
          <a:xfrm>
            <a:off x="1121666" y="5114314"/>
            <a:ext cx="1353552" cy="356279"/>
          </a:xfrm>
          <a:prstGeom prst="ellipse">
            <a:avLst/>
          </a:prstGeom>
          <a:ln w="12700">
            <a:solidFill>
              <a:srgbClr val="A01D04"/>
            </a:solidFill>
          </a:ln>
        </p:spPr>
        <p:txBody>
          <a:bodyPr lIns="45718" tIns="45718" rIns="45718" bIns="45718" anchor="ctr"/>
          <a:lstStyle/>
          <a:p>
            <a:pPr algn="ctr" defTabSz="607218">
              <a:defRPr sz="2600">
                <a:solidFill>
                  <a:srgbClr val="FFFFFF"/>
                </a:solidFill>
                <a:latin typeface="Carme"/>
                <a:ea typeface="Carme"/>
                <a:cs typeface="Carme"/>
                <a:sym typeface="Carme"/>
              </a:defRPr>
            </a:pPr>
            <a:endParaRPr/>
          </a:p>
        </p:txBody>
      </p:sp>
      <p:sp>
        <p:nvSpPr>
          <p:cNvPr id="395" name="Shape 395"/>
          <p:cNvSpPr/>
          <p:nvPr/>
        </p:nvSpPr>
        <p:spPr>
          <a:xfrm>
            <a:off x="5512382" y="3163048"/>
            <a:ext cx="3357434" cy="5500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3200" b="1">
                <a:solidFill>
                  <a:srgbClr val="F19945"/>
                </a:solidFill>
                <a:latin typeface="Poppins"/>
                <a:ea typeface="Poppins"/>
                <a:cs typeface="Poppins"/>
                <a:sym typeface="Poppins"/>
              </a:defRPr>
            </a:lvl1pPr>
          </a:lstStyle>
          <a:p>
            <a:r>
              <a:t>Entertainment</a:t>
            </a:r>
          </a:p>
        </p:txBody>
      </p:sp>
      <p:sp>
        <p:nvSpPr>
          <p:cNvPr id="396" name="Shape 396"/>
          <p:cNvSpPr/>
          <p:nvPr/>
        </p:nvSpPr>
        <p:spPr>
          <a:xfrm flipH="1">
            <a:off x="2283477" y="3466850"/>
            <a:ext cx="3228543" cy="901751"/>
          </a:xfrm>
          <a:prstGeom prst="line">
            <a:avLst/>
          </a:prstGeom>
          <a:ln w="12700">
            <a:solidFill>
              <a:srgbClr val="0365C0"/>
            </a:solidFill>
            <a:tailEnd type="triangle"/>
          </a:ln>
        </p:spPr>
        <p:txBody>
          <a:bodyPr lIns="45718" tIns="45718" rIns="45718" bIns="45718"/>
          <a:lstStyle/>
          <a:p>
            <a:endParaRPr/>
          </a:p>
        </p:txBody>
      </p:sp>
      <p:sp>
        <p:nvSpPr>
          <p:cNvPr id="397" name="Shape 397"/>
          <p:cNvSpPr/>
          <p:nvPr/>
        </p:nvSpPr>
        <p:spPr>
          <a:xfrm flipH="1">
            <a:off x="2497841" y="3466893"/>
            <a:ext cx="3040704" cy="1755500"/>
          </a:xfrm>
          <a:prstGeom prst="line">
            <a:avLst/>
          </a:prstGeom>
          <a:ln w="12700">
            <a:solidFill>
              <a:srgbClr val="0365C0"/>
            </a:solidFill>
            <a:tailEnd type="triangle"/>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p:cNvSpPr>
          <p:nvPr>
            <p:ph type="title"/>
          </p:nvPr>
        </p:nvSpPr>
        <p:spPr>
          <a:prstGeom prst="rect">
            <a:avLst/>
          </a:prstGeom>
          <a:solidFill>
            <a:srgbClr val="00882B"/>
          </a:solidFill>
        </p:spPr>
        <p:txBody>
          <a:bodyPr lIns="168671" tIns="168671" rIns="168671" bIns="168671"/>
          <a:lstStyle/>
          <a:p>
            <a:r>
              <a:t>Past works on trends</a:t>
            </a:r>
          </a:p>
        </p:txBody>
      </p:sp>
      <p:pic>
        <p:nvPicPr>
          <p:cNvPr id="400" name="image51.png"/>
          <p:cNvPicPr>
            <a:picLocks noChangeAspect="1"/>
          </p:cNvPicPr>
          <p:nvPr/>
        </p:nvPicPr>
        <p:blipFill>
          <a:blip r:embed="rId2">
            <a:extLst/>
          </a:blip>
          <a:stretch>
            <a:fillRect/>
          </a:stretch>
        </p:blipFill>
        <p:spPr>
          <a:xfrm>
            <a:off x="958353" y="1350999"/>
            <a:ext cx="3357392" cy="4827619"/>
          </a:xfrm>
          <a:prstGeom prst="rect">
            <a:avLst/>
          </a:prstGeom>
          <a:ln w="12700">
            <a:miter lim="400000"/>
          </a:ln>
        </p:spPr>
      </p:pic>
      <p:sp>
        <p:nvSpPr>
          <p:cNvPr id="401" name="Shape 401"/>
          <p:cNvSpPr/>
          <p:nvPr/>
        </p:nvSpPr>
        <p:spPr>
          <a:xfrm>
            <a:off x="4637114" y="1440760"/>
            <a:ext cx="3924060" cy="10834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defTabSz="607218">
              <a:defRPr sz="3000">
                <a:solidFill>
                  <a:srgbClr val="C82506"/>
                </a:solidFill>
                <a:latin typeface="Palatino"/>
                <a:ea typeface="Palatino"/>
                <a:cs typeface="Palatino"/>
                <a:sym typeface="Palatino"/>
              </a:defRPr>
            </a:pPr>
            <a:r>
              <a:t>How</a:t>
            </a:r>
            <a:r>
              <a:rPr>
                <a:solidFill>
                  <a:srgbClr val="009051"/>
                </a:solidFill>
              </a:rPr>
              <a:t> are the trends selected?</a:t>
            </a:r>
          </a:p>
        </p:txBody>
      </p:sp>
      <p:sp>
        <p:nvSpPr>
          <p:cNvPr id="402" name="Shape 402"/>
          <p:cNvSpPr/>
          <p:nvPr/>
        </p:nvSpPr>
        <p:spPr>
          <a:xfrm>
            <a:off x="4516866" y="5571197"/>
            <a:ext cx="4617444" cy="3722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nchor="ctr">
            <a:spAutoFit/>
          </a:bodyPr>
          <a:lstStyle>
            <a:lvl1pPr algn="ctr" defTabSz="607218">
              <a:defRPr sz="2000">
                <a:solidFill>
                  <a:srgbClr val="868686"/>
                </a:solidFill>
                <a:latin typeface="Carme"/>
                <a:ea typeface="Carme"/>
                <a:cs typeface="Carme"/>
                <a:sym typeface="Carme"/>
              </a:defRPr>
            </a:lvl1pPr>
          </a:lstStyle>
          <a:p>
            <a:r>
              <a:t>Mathioudakis et al., SIGMOD 2010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xfrm>
            <a:off x="687337" y="418037"/>
            <a:ext cx="8340826" cy="1265042"/>
          </a:xfrm>
          <a:prstGeom prst="rect">
            <a:avLst/>
          </a:prstGeom>
          <a:solidFill>
            <a:srgbClr val="008F00"/>
          </a:solidFill>
        </p:spPr>
        <p:txBody>
          <a:bodyPr lIns="33733" tIns="33733" rIns="33733" bIns="33733"/>
          <a:lstStyle>
            <a:lvl1pPr>
              <a:defRPr sz="4600"/>
            </a:lvl1pPr>
          </a:lstStyle>
          <a:p>
            <a:r>
              <a:t>Focus of this work</a:t>
            </a:r>
          </a:p>
        </p:txBody>
      </p:sp>
      <p:sp>
        <p:nvSpPr>
          <p:cNvPr id="405" name="Shape 405"/>
          <p:cNvSpPr/>
          <p:nvPr/>
        </p:nvSpPr>
        <p:spPr>
          <a:xfrm>
            <a:off x="761352" y="1930056"/>
            <a:ext cx="7977848" cy="12866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defTabSz="607218">
              <a:defRPr sz="3600">
                <a:solidFill>
                  <a:srgbClr val="C82506"/>
                </a:solidFill>
                <a:latin typeface="Palatino"/>
                <a:ea typeface="Palatino"/>
                <a:cs typeface="Palatino"/>
                <a:sym typeface="Palatino"/>
              </a:defRPr>
            </a:pPr>
            <a:r>
              <a:t>Who</a:t>
            </a:r>
            <a:r>
              <a:rPr>
                <a:solidFill>
                  <a:srgbClr val="009051"/>
                </a:solidFill>
              </a:rPr>
              <a:t> are the people behind these trends?</a:t>
            </a:r>
          </a:p>
        </p:txBody>
      </p:sp>
      <p:pic>
        <p:nvPicPr>
          <p:cNvPr id="406" name="image52.png"/>
          <p:cNvPicPr>
            <a:picLocks noChangeAspect="1"/>
          </p:cNvPicPr>
          <p:nvPr/>
        </p:nvPicPr>
        <p:blipFill>
          <a:blip r:embed="rId2">
            <a:extLst/>
          </a:blip>
          <a:stretch>
            <a:fillRect/>
          </a:stretch>
        </p:blipFill>
        <p:spPr>
          <a:xfrm>
            <a:off x="3211064" y="3207621"/>
            <a:ext cx="5361131" cy="268056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p:nvPr>
        </p:nvSpPr>
        <p:spPr>
          <a:xfrm>
            <a:off x="687337" y="439572"/>
            <a:ext cx="8340826" cy="1265041"/>
          </a:xfrm>
          <a:prstGeom prst="rect">
            <a:avLst/>
          </a:prstGeom>
          <a:solidFill>
            <a:srgbClr val="008F00"/>
          </a:solidFill>
        </p:spPr>
        <p:txBody>
          <a:bodyPr lIns="33733" tIns="33733" rIns="33733" bIns="33733"/>
          <a:lstStyle>
            <a:lvl1pPr>
              <a:defRPr sz="4600"/>
            </a:lvl1pPr>
          </a:lstStyle>
          <a:p>
            <a:r>
              <a:t>Focus of this work</a:t>
            </a:r>
          </a:p>
        </p:txBody>
      </p:sp>
      <p:sp>
        <p:nvSpPr>
          <p:cNvPr id="409" name="Shape 409"/>
          <p:cNvSpPr/>
          <p:nvPr/>
        </p:nvSpPr>
        <p:spPr>
          <a:xfrm>
            <a:off x="868825" y="2155343"/>
            <a:ext cx="7977848" cy="12866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defTabSz="607218">
              <a:defRPr sz="3600">
                <a:solidFill>
                  <a:srgbClr val="00882B"/>
                </a:solidFill>
                <a:latin typeface="Palatino"/>
                <a:ea typeface="Palatino"/>
                <a:cs typeface="Palatino"/>
                <a:sym typeface="Palatino"/>
              </a:defRPr>
            </a:pPr>
            <a:r>
              <a:t>Analyze the</a:t>
            </a:r>
            <a:r>
              <a:rPr>
                <a:solidFill>
                  <a:srgbClr val="C82506"/>
                </a:solidFill>
              </a:rPr>
              <a:t> demographics of crowds promoting </a:t>
            </a:r>
            <a:r>
              <a:t>Twitter trends</a:t>
            </a:r>
          </a:p>
        </p:txBody>
      </p:sp>
      <p:pic>
        <p:nvPicPr>
          <p:cNvPr id="410" name="image53.png"/>
          <p:cNvPicPr>
            <a:picLocks noChangeAspect="1"/>
          </p:cNvPicPr>
          <p:nvPr/>
        </p:nvPicPr>
        <p:blipFill>
          <a:blip r:embed="rId2">
            <a:extLst/>
          </a:blip>
          <a:stretch>
            <a:fillRect/>
          </a:stretch>
        </p:blipFill>
        <p:spPr>
          <a:xfrm>
            <a:off x="3586498" y="3535729"/>
            <a:ext cx="5184439" cy="234534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p:cNvSpPr>
          <p:nvPr>
            <p:ph type="title"/>
          </p:nvPr>
        </p:nvSpPr>
        <p:spPr>
          <a:prstGeom prst="rect">
            <a:avLst/>
          </a:prstGeom>
          <a:solidFill>
            <a:srgbClr val="00882B"/>
          </a:solidFill>
        </p:spPr>
        <p:txBody>
          <a:bodyPr lIns="168671" tIns="168671" rIns="168671" bIns="168671"/>
          <a:lstStyle/>
          <a:p>
            <a:pPr>
              <a:defRPr>
                <a:solidFill>
                  <a:srgbClr val="E5CE5A"/>
                </a:solidFill>
              </a:defRPr>
            </a:pPr>
            <a:r>
              <a:t>Who</a:t>
            </a:r>
            <a:r>
              <a:rPr>
                <a:solidFill>
                  <a:srgbClr val="FFFFFF"/>
                </a:solidFill>
              </a:rPr>
              <a:t> are the </a:t>
            </a:r>
            <a:r>
              <a:rPr>
                <a:solidFill>
                  <a:srgbClr val="DCBD23"/>
                </a:solidFill>
              </a:rPr>
              <a:t>promoters</a:t>
            </a:r>
            <a:r>
              <a:rPr>
                <a:solidFill>
                  <a:srgbClr val="FFFFFF"/>
                </a:solidFill>
              </a:rPr>
              <a:t> of Twitter trends?</a:t>
            </a:r>
          </a:p>
        </p:txBody>
      </p:sp>
      <p:pic>
        <p:nvPicPr>
          <p:cNvPr id="413" name="image51.png"/>
          <p:cNvPicPr>
            <a:picLocks noChangeAspect="1"/>
          </p:cNvPicPr>
          <p:nvPr/>
        </p:nvPicPr>
        <p:blipFill>
          <a:blip r:embed="rId2">
            <a:extLst/>
          </a:blip>
          <a:stretch>
            <a:fillRect/>
          </a:stretch>
        </p:blipFill>
        <p:spPr>
          <a:xfrm>
            <a:off x="958353" y="1350999"/>
            <a:ext cx="3357436" cy="4827669"/>
          </a:xfrm>
          <a:prstGeom prst="rect">
            <a:avLst/>
          </a:prstGeom>
          <a:ln w="12700">
            <a:miter lim="400000"/>
          </a:ln>
        </p:spPr>
      </p:pic>
      <p:sp>
        <p:nvSpPr>
          <p:cNvPr id="414" name="Shape 414"/>
          <p:cNvSpPr/>
          <p:nvPr/>
        </p:nvSpPr>
        <p:spPr>
          <a:xfrm>
            <a:off x="4377437" y="1422147"/>
            <a:ext cx="4558910" cy="15847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p>
            <a:pPr defTabSz="607218">
              <a:defRPr sz="3000">
                <a:solidFill>
                  <a:srgbClr val="C82506"/>
                </a:solidFill>
                <a:latin typeface="Palatino"/>
                <a:ea typeface="Palatino"/>
                <a:cs typeface="Palatino"/>
                <a:sym typeface="Palatino"/>
              </a:defRPr>
            </a:pPr>
            <a:r>
              <a:t>Promoters of a trend:</a:t>
            </a:r>
            <a:r>
              <a:rPr>
                <a:solidFill>
                  <a:srgbClr val="00882B"/>
                </a:solidFill>
              </a:rPr>
              <a:t> who used a topic </a:t>
            </a:r>
            <a:r>
              <a:t>before</a:t>
            </a:r>
            <a:r>
              <a:rPr>
                <a:solidFill>
                  <a:srgbClr val="00882B"/>
                </a:solidFill>
              </a:rPr>
              <a:t> it became trending.</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pPr defTabSz="374904">
              <a:defRPr sz="2600"/>
            </a:pPr>
            <a:r>
              <a:t>Offline news readership in decline </a:t>
            </a:r>
          </a:p>
          <a:p>
            <a:pPr defTabSz="374904">
              <a:defRPr sz="2600"/>
            </a:pPr>
            <a:r>
              <a:t>while online is increasing</a:t>
            </a:r>
          </a:p>
        </p:txBody>
      </p:sp>
      <p:pic>
        <p:nvPicPr>
          <p:cNvPr id="69" name="image5.png"/>
          <p:cNvPicPr>
            <a:picLocks noChangeAspect="1"/>
          </p:cNvPicPr>
          <p:nvPr/>
        </p:nvPicPr>
        <p:blipFill>
          <a:blip r:embed="rId2">
            <a:extLst/>
          </a:blip>
          <a:stretch>
            <a:fillRect/>
          </a:stretch>
        </p:blipFill>
        <p:spPr>
          <a:xfrm>
            <a:off x="1606550" y="1335087"/>
            <a:ext cx="6811964" cy="4167188"/>
          </a:xfrm>
          <a:prstGeom prst="rect">
            <a:avLst/>
          </a:prstGeom>
          <a:ln w="12700">
            <a:miter lim="400000"/>
          </a:ln>
        </p:spPr>
      </p:pic>
      <p:sp>
        <p:nvSpPr>
          <p:cNvPr id="70" name="Shape 70"/>
          <p:cNvSpPr/>
          <p:nvPr/>
        </p:nvSpPr>
        <p:spPr>
          <a:xfrm>
            <a:off x="2879724" y="5489575"/>
            <a:ext cx="6399215"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r" defTabSz="914400">
              <a:defRPr>
                <a:latin typeface="Arial"/>
                <a:ea typeface="Arial"/>
                <a:cs typeface="Arial"/>
                <a:sym typeface="Arial"/>
              </a:defRPr>
            </a:pPr>
            <a:r>
              <a:t>Source: Nielsen Media Research, Pew Research Center and </a:t>
            </a:r>
          </a:p>
          <a:p>
            <a:pPr algn="r" defTabSz="914400">
              <a:defRPr>
                <a:latin typeface="Arial"/>
                <a:ea typeface="Arial"/>
                <a:cs typeface="Arial"/>
                <a:sym typeface="Arial"/>
              </a:defRPr>
            </a:pPr>
            <a:r>
              <a:t>Audit Bureau of Circulations. 2010.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title"/>
          </p:nvPr>
        </p:nvSpPr>
        <p:spPr>
          <a:prstGeom prst="rect">
            <a:avLst/>
          </a:prstGeom>
          <a:solidFill>
            <a:srgbClr val="00882B"/>
          </a:solidFill>
        </p:spPr>
        <p:txBody>
          <a:bodyPr lIns="168671" tIns="168671" rIns="168671" bIns="168671"/>
          <a:lstStyle/>
          <a:p>
            <a:pPr>
              <a:defRPr>
                <a:solidFill>
                  <a:srgbClr val="E5CE5A"/>
                </a:solidFill>
              </a:defRPr>
            </a:pPr>
            <a:r>
              <a:t>Who</a:t>
            </a:r>
            <a:r>
              <a:rPr>
                <a:solidFill>
                  <a:srgbClr val="FFFFFF"/>
                </a:solidFill>
              </a:rPr>
              <a:t> are the </a:t>
            </a:r>
            <a:r>
              <a:rPr>
                <a:solidFill>
                  <a:srgbClr val="DCBD23"/>
                </a:solidFill>
              </a:rPr>
              <a:t>promoters</a:t>
            </a:r>
            <a:r>
              <a:rPr>
                <a:solidFill>
                  <a:srgbClr val="FFFFFF"/>
                </a:solidFill>
              </a:rPr>
              <a:t> of Twitter trends?</a:t>
            </a:r>
          </a:p>
        </p:txBody>
      </p:sp>
      <p:pic>
        <p:nvPicPr>
          <p:cNvPr id="417" name="image51.png"/>
          <p:cNvPicPr>
            <a:picLocks noChangeAspect="1"/>
          </p:cNvPicPr>
          <p:nvPr/>
        </p:nvPicPr>
        <p:blipFill>
          <a:blip r:embed="rId2">
            <a:extLst/>
          </a:blip>
          <a:stretch>
            <a:fillRect/>
          </a:stretch>
        </p:blipFill>
        <p:spPr>
          <a:xfrm>
            <a:off x="958353" y="1350999"/>
            <a:ext cx="3357436" cy="4827669"/>
          </a:xfrm>
          <a:prstGeom prst="rect">
            <a:avLst/>
          </a:prstGeom>
          <a:ln w="12700">
            <a:miter lim="400000"/>
          </a:ln>
        </p:spPr>
      </p:pic>
      <p:sp>
        <p:nvSpPr>
          <p:cNvPr id="418" name="Shape 418"/>
          <p:cNvSpPr/>
          <p:nvPr/>
        </p:nvSpPr>
        <p:spPr>
          <a:xfrm>
            <a:off x="1130415" y="3350526"/>
            <a:ext cx="1629413" cy="356405"/>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pic>
        <p:nvPicPr>
          <p:cNvPr id="419" name="image54.jpeg" descr="Untitled design (1).jpg"/>
          <p:cNvPicPr>
            <a:picLocks noChangeAspect="1"/>
          </p:cNvPicPr>
          <p:nvPr/>
        </p:nvPicPr>
        <p:blipFill>
          <a:blip r:embed="rId3">
            <a:extLst/>
          </a:blip>
          <a:stretch>
            <a:fillRect/>
          </a:stretch>
        </p:blipFill>
        <p:spPr>
          <a:xfrm>
            <a:off x="4392707" y="1351000"/>
            <a:ext cx="4689229" cy="3516927"/>
          </a:xfrm>
          <a:prstGeom prst="rect">
            <a:avLst/>
          </a:prstGeom>
          <a:ln w="12700">
            <a:miter lim="400000"/>
          </a:ln>
        </p:spPr>
      </p:pic>
      <p:sp>
        <p:nvSpPr>
          <p:cNvPr id="420" name="Shape 420"/>
          <p:cNvSpPr/>
          <p:nvPr/>
        </p:nvSpPr>
        <p:spPr>
          <a:xfrm flipV="1">
            <a:off x="2759827" y="3370946"/>
            <a:ext cx="1578611" cy="157783"/>
          </a:xfrm>
          <a:prstGeom prst="line">
            <a:avLst/>
          </a:prstGeom>
          <a:ln w="12700">
            <a:solidFill>
              <a:srgbClr val="0365C0"/>
            </a:solidFill>
            <a:tailEnd type="triangle"/>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p:cNvSpPr>
          <p:nvPr>
            <p:ph type="title"/>
          </p:nvPr>
        </p:nvSpPr>
        <p:spPr>
          <a:prstGeom prst="rect">
            <a:avLst/>
          </a:prstGeom>
          <a:solidFill>
            <a:srgbClr val="00882B"/>
          </a:solidFill>
        </p:spPr>
        <p:txBody>
          <a:bodyPr lIns="168671" tIns="168671" rIns="168671" bIns="168671"/>
          <a:lstStyle/>
          <a:p>
            <a:pPr>
              <a:defRPr>
                <a:solidFill>
                  <a:srgbClr val="E5CE5A"/>
                </a:solidFill>
              </a:defRPr>
            </a:pPr>
            <a:r>
              <a:t>Who</a:t>
            </a:r>
            <a:r>
              <a:rPr>
                <a:solidFill>
                  <a:srgbClr val="FFFFFF"/>
                </a:solidFill>
              </a:rPr>
              <a:t> are the </a:t>
            </a:r>
            <a:r>
              <a:rPr>
                <a:solidFill>
                  <a:srgbClr val="DCBD23"/>
                </a:solidFill>
              </a:rPr>
              <a:t>promoters</a:t>
            </a:r>
            <a:r>
              <a:rPr>
                <a:solidFill>
                  <a:srgbClr val="FFFFFF"/>
                </a:solidFill>
              </a:rPr>
              <a:t> of Twitter trends?</a:t>
            </a:r>
          </a:p>
        </p:txBody>
      </p:sp>
      <p:pic>
        <p:nvPicPr>
          <p:cNvPr id="423" name="image51.png"/>
          <p:cNvPicPr>
            <a:picLocks noChangeAspect="1"/>
          </p:cNvPicPr>
          <p:nvPr/>
        </p:nvPicPr>
        <p:blipFill>
          <a:blip r:embed="rId2">
            <a:extLst/>
          </a:blip>
          <a:stretch>
            <a:fillRect/>
          </a:stretch>
        </p:blipFill>
        <p:spPr>
          <a:xfrm>
            <a:off x="958353" y="1350999"/>
            <a:ext cx="3357436" cy="4827669"/>
          </a:xfrm>
          <a:prstGeom prst="rect">
            <a:avLst/>
          </a:prstGeom>
          <a:ln w="12700">
            <a:miter lim="400000"/>
          </a:ln>
        </p:spPr>
      </p:pic>
      <p:sp>
        <p:nvSpPr>
          <p:cNvPr id="424" name="Shape 424"/>
          <p:cNvSpPr/>
          <p:nvPr/>
        </p:nvSpPr>
        <p:spPr>
          <a:xfrm>
            <a:off x="1069322" y="5611360"/>
            <a:ext cx="1130370" cy="356405"/>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pic>
        <p:nvPicPr>
          <p:cNvPr id="425" name="image55.jpeg" descr="Untitled design.jpg"/>
          <p:cNvPicPr>
            <a:picLocks noChangeAspect="1"/>
          </p:cNvPicPr>
          <p:nvPr/>
        </p:nvPicPr>
        <p:blipFill>
          <a:blip r:embed="rId3">
            <a:extLst/>
          </a:blip>
          <a:stretch>
            <a:fillRect/>
          </a:stretch>
        </p:blipFill>
        <p:spPr>
          <a:xfrm>
            <a:off x="4419203" y="1386661"/>
            <a:ext cx="4648538" cy="3486410"/>
          </a:xfrm>
          <a:prstGeom prst="rect">
            <a:avLst/>
          </a:prstGeom>
          <a:ln w="12700">
            <a:miter lim="400000"/>
          </a:ln>
        </p:spPr>
      </p:pic>
      <p:sp>
        <p:nvSpPr>
          <p:cNvPr id="426" name="Shape 426"/>
          <p:cNvSpPr/>
          <p:nvPr/>
        </p:nvSpPr>
        <p:spPr>
          <a:xfrm flipV="1">
            <a:off x="2199689" y="4002370"/>
            <a:ext cx="2759979" cy="1787194"/>
          </a:xfrm>
          <a:prstGeom prst="line">
            <a:avLst/>
          </a:prstGeom>
          <a:ln w="12700">
            <a:solidFill>
              <a:srgbClr val="0365C0"/>
            </a:solidFill>
            <a:tailEnd type="triangle"/>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image56.jpeg" descr="Untitled design (2).jpg"/>
          <p:cNvPicPr>
            <a:picLocks noChangeAspect="1"/>
          </p:cNvPicPr>
          <p:nvPr/>
        </p:nvPicPr>
        <p:blipFill>
          <a:blip r:embed="rId2">
            <a:extLst/>
          </a:blip>
          <a:stretch>
            <a:fillRect/>
          </a:stretch>
        </p:blipFill>
        <p:spPr>
          <a:xfrm>
            <a:off x="4117535" y="1389002"/>
            <a:ext cx="5058216" cy="3793674"/>
          </a:xfrm>
          <a:prstGeom prst="rect">
            <a:avLst/>
          </a:prstGeom>
          <a:ln w="12700">
            <a:miter lim="400000"/>
          </a:ln>
        </p:spPr>
      </p:pic>
      <p:sp>
        <p:nvSpPr>
          <p:cNvPr id="429" name="Shape 429"/>
          <p:cNvSpPr>
            <a:spLocks noGrp="1"/>
          </p:cNvSpPr>
          <p:nvPr>
            <p:ph type="title"/>
          </p:nvPr>
        </p:nvSpPr>
        <p:spPr>
          <a:prstGeom prst="rect">
            <a:avLst/>
          </a:prstGeom>
          <a:solidFill>
            <a:srgbClr val="00882B"/>
          </a:solidFill>
        </p:spPr>
        <p:txBody>
          <a:bodyPr lIns="168671" tIns="168671" rIns="168671" bIns="168671"/>
          <a:lstStyle/>
          <a:p>
            <a:pPr>
              <a:defRPr>
                <a:solidFill>
                  <a:srgbClr val="E5CE5A"/>
                </a:solidFill>
              </a:defRPr>
            </a:pPr>
            <a:r>
              <a:t>Who</a:t>
            </a:r>
            <a:r>
              <a:rPr>
                <a:solidFill>
                  <a:srgbClr val="FFFFFF"/>
                </a:solidFill>
              </a:rPr>
              <a:t> are the </a:t>
            </a:r>
            <a:r>
              <a:rPr>
                <a:solidFill>
                  <a:srgbClr val="DCBD23"/>
                </a:solidFill>
              </a:rPr>
              <a:t>promoters</a:t>
            </a:r>
            <a:r>
              <a:rPr>
                <a:solidFill>
                  <a:srgbClr val="FFFFFF"/>
                </a:solidFill>
              </a:rPr>
              <a:t> of Twitter trends?</a:t>
            </a:r>
          </a:p>
        </p:txBody>
      </p:sp>
      <p:pic>
        <p:nvPicPr>
          <p:cNvPr id="430" name="image51.png"/>
          <p:cNvPicPr>
            <a:picLocks noChangeAspect="1"/>
          </p:cNvPicPr>
          <p:nvPr/>
        </p:nvPicPr>
        <p:blipFill>
          <a:blip r:embed="rId3">
            <a:extLst/>
          </a:blip>
          <a:stretch>
            <a:fillRect/>
          </a:stretch>
        </p:blipFill>
        <p:spPr>
          <a:xfrm>
            <a:off x="958353" y="1350999"/>
            <a:ext cx="3357436" cy="4827669"/>
          </a:xfrm>
          <a:prstGeom prst="rect">
            <a:avLst/>
          </a:prstGeom>
          <a:ln w="12700">
            <a:miter lim="400000"/>
          </a:ln>
        </p:spPr>
      </p:pic>
      <p:sp>
        <p:nvSpPr>
          <p:cNvPr id="431" name="Shape 431"/>
          <p:cNvSpPr/>
          <p:nvPr/>
        </p:nvSpPr>
        <p:spPr>
          <a:xfrm>
            <a:off x="958357" y="2708942"/>
            <a:ext cx="1130369" cy="356405"/>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
        <p:nvSpPr>
          <p:cNvPr id="432" name="Shape 432"/>
          <p:cNvSpPr/>
          <p:nvPr/>
        </p:nvSpPr>
        <p:spPr>
          <a:xfrm>
            <a:off x="2088724" y="2887143"/>
            <a:ext cx="2962585" cy="259783"/>
          </a:xfrm>
          <a:prstGeom prst="line">
            <a:avLst/>
          </a:prstGeom>
          <a:ln w="12700">
            <a:solidFill>
              <a:srgbClr val="0365C0"/>
            </a:solidFill>
            <a:tailEnd type="triangle"/>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image57.jpeg" descr="Untitled design (3).jpg"/>
          <p:cNvPicPr>
            <a:picLocks noChangeAspect="1"/>
          </p:cNvPicPr>
          <p:nvPr/>
        </p:nvPicPr>
        <p:blipFill>
          <a:blip r:embed="rId2">
            <a:extLst/>
          </a:blip>
          <a:stretch>
            <a:fillRect/>
          </a:stretch>
        </p:blipFill>
        <p:spPr>
          <a:xfrm>
            <a:off x="4169314" y="1440766"/>
            <a:ext cx="4854697" cy="3641038"/>
          </a:xfrm>
          <a:prstGeom prst="rect">
            <a:avLst/>
          </a:prstGeom>
          <a:ln w="12700">
            <a:miter lim="400000"/>
          </a:ln>
        </p:spPr>
      </p:pic>
      <p:sp>
        <p:nvSpPr>
          <p:cNvPr id="435" name="Shape 435"/>
          <p:cNvSpPr>
            <a:spLocks noGrp="1"/>
          </p:cNvSpPr>
          <p:nvPr>
            <p:ph type="title"/>
          </p:nvPr>
        </p:nvSpPr>
        <p:spPr>
          <a:prstGeom prst="rect">
            <a:avLst/>
          </a:prstGeom>
          <a:solidFill>
            <a:srgbClr val="00882B"/>
          </a:solidFill>
        </p:spPr>
        <p:txBody>
          <a:bodyPr lIns="168671" tIns="168671" rIns="168671" bIns="168671"/>
          <a:lstStyle/>
          <a:p>
            <a:pPr>
              <a:defRPr>
                <a:solidFill>
                  <a:srgbClr val="E5CE5A"/>
                </a:solidFill>
              </a:defRPr>
            </a:pPr>
            <a:r>
              <a:t>Who</a:t>
            </a:r>
            <a:r>
              <a:rPr>
                <a:solidFill>
                  <a:srgbClr val="FFFFFF"/>
                </a:solidFill>
              </a:rPr>
              <a:t> are the </a:t>
            </a:r>
            <a:r>
              <a:rPr>
                <a:solidFill>
                  <a:srgbClr val="DCBD23"/>
                </a:solidFill>
              </a:rPr>
              <a:t>promoters</a:t>
            </a:r>
            <a:r>
              <a:rPr>
                <a:solidFill>
                  <a:srgbClr val="FFFFFF"/>
                </a:solidFill>
              </a:rPr>
              <a:t> of Twitter trends?</a:t>
            </a:r>
          </a:p>
        </p:txBody>
      </p:sp>
      <p:pic>
        <p:nvPicPr>
          <p:cNvPr id="436" name="image51.png"/>
          <p:cNvPicPr>
            <a:picLocks noChangeAspect="1"/>
          </p:cNvPicPr>
          <p:nvPr/>
        </p:nvPicPr>
        <p:blipFill>
          <a:blip r:embed="rId3">
            <a:extLst/>
          </a:blip>
          <a:stretch>
            <a:fillRect/>
          </a:stretch>
        </p:blipFill>
        <p:spPr>
          <a:xfrm>
            <a:off x="958353" y="1350999"/>
            <a:ext cx="3357436" cy="4827669"/>
          </a:xfrm>
          <a:prstGeom prst="rect">
            <a:avLst/>
          </a:prstGeom>
          <a:ln w="12700">
            <a:miter lim="400000"/>
          </a:ln>
        </p:spPr>
      </p:pic>
      <p:sp>
        <p:nvSpPr>
          <p:cNvPr id="437" name="Shape 437"/>
          <p:cNvSpPr/>
          <p:nvPr/>
        </p:nvSpPr>
        <p:spPr>
          <a:xfrm>
            <a:off x="958357" y="3951387"/>
            <a:ext cx="1130369" cy="356405"/>
          </a:xfrm>
          <a:prstGeom prst="ellipse">
            <a:avLst/>
          </a:prstGeom>
          <a:ln w="12700">
            <a:solidFill>
              <a:srgbClr val="980000"/>
            </a:solidFill>
          </a:ln>
        </p:spPr>
        <p:txBody>
          <a:bodyPr lIns="45718" tIns="45718" rIns="45718" bIns="45718" anchor="ctr"/>
          <a:lstStyle/>
          <a:p>
            <a:pPr algn="ctr" defTabSz="607218">
              <a:defRPr sz="900">
                <a:latin typeface="Arial"/>
                <a:ea typeface="Arial"/>
                <a:cs typeface="Arial"/>
                <a:sym typeface="Arial"/>
              </a:defRPr>
            </a:pPr>
            <a:endParaRPr/>
          </a:p>
        </p:txBody>
      </p:sp>
      <p:sp>
        <p:nvSpPr>
          <p:cNvPr id="438" name="Shape 438"/>
          <p:cNvSpPr/>
          <p:nvPr/>
        </p:nvSpPr>
        <p:spPr>
          <a:xfrm flipV="1">
            <a:off x="2088725" y="3594884"/>
            <a:ext cx="2870943" cy="534705"/>
          </a:xfrm>
          <a:prstGeom prst="line">
            <a:avLst/>
          </a:prstGeom>
          <a:ln w="12700">
            <a:solidFill>
              <a:srgbClr val="0365C0"/>
            </a:solidFill>
            <a:tailEnd type="triangle"/>
          </a:ln>
        </p:spPr>
        <p:txBody>
          <a:bodyPr lIns="45718" tIns="45718" rIns="45718" bIns="45718"/>
          <a:lstStyle/>
          <a:p>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p:cNvSpPr>
          <p:nvPr>
            <p:ph type="title"/>
          </p:nvPr>
        </p:nvSpPr>
        <p:spPr>
          <a:prstGeom prst="rect">
            <a:avLst/>
          </a:prstGeom>
          <a:solidFill>
            <a:srgbClr val="00882B"/>
          </a:solidFill>
        </p:spPr>
        <p:txBody>
          <a:bodyPr lIns="168671" tIns="168671" rIns="168671" bIns="168671"/>
          <a:lstStyle/>
          <a:p>
            <a:r>
              <a:t>Research Questions</a:t>
            </a:r>
          </a:p>
        </p:txBody>
      </p:sp>
      <p:sp>
        <p:nvSpPr>
          <p:cNvPr id="441" name="Shape 441"/>
          <p:cNvSpPr/>
          <p:nvPr/>
        </p:nvSpPr>
        <p:spPr>
          <a:xfrm>
            <a:off x="921684" y="1290339"/>
            <a:ext cx="7872132" cy="43219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marL="333375" lvl="1" indent="-333375" defTabSz="607218">
              <a:buClr>
                <a:srgbClr val="009051"/>
              </a:buClr>
              <a:buSzPct val="100000"/>
              <a:buAutoNum type="arabicPeriod"/>
              <a:defRPr sz="3000">
                <a:solidFill>
                  <a:srgbClr val="009051"/>
                </a:solidFill>
                <a:latin typeface="Palatino"/>
                <a:ea typeface="Palatino"/>
                <a:cs typeface="Palatino"/>
                <a:sym typeface="Palatino"/>
              </a:defRPr>
            </a:pPr>
            <a:r>
              <a:t>How different are the trend promoters from </a:t>
            </a:r>
            <a:r>
              <a:rPr>
                <a:solidFill>
                  <a:srgbClr val="C82506"/>
                </a:solidFill>
              </a:rPr>
              <a:t>Twitter’s overall population?</a:t>
            </a:r>
          </a:p>
          <a:p>
            <a:pPr defTabSz="607218">
              <a:defRPr sz="400">
                <a:solidFill>
                  <a:srgbClr val="C82506"/>
                </a:solidFill>
                <a:latin typeface="Palatino"/>
                <a:ea typeface="Palatino"/>
                <a:cs typeface="Palatino"/>
                <a:sym typeface="Palatino"/>
              </a:defRPr>
            </a:pPr>
            <a:endParaRPr>
              <a:solidFill>
                <a:srgbClr val="C82506"/>
              </a:solidFill>
            </a:endParaRPr>
          </a:p>
          <a:p>
            <a:pPr marL="333375" lvl="1" indent="-333375" defTabSz="607218">
              <a:buClr>
                <a:srgbClr val="009051"/>
              </a:buClr>
              <a:buSzPct val="100000"/>
              <a:buAutoNum type="arabicPeriod" startAt="2"/>
              <a:defRPr sz="3000">
                <a:solidFill>
                  <a:srgbClr val="009051"/>
                </a:solidFill>
                <a:latin typeface="Palatino"/>
                <a:ea typeface="Palatino"/>
                <a:cs typeface="Palatino"/>
                <a:sym typeface="Palatino"/>
              </a:defRPr>
            </a:pPr>
            <a:r>
              <a:t>Are certain socially salient groups </a:t>
            </a:r>
            <a:r>
              <a:rPr>
                <a:solidFill>
                  <a:srgbClr val="C82506"/>
                </a:solidFill>
              </a:rPr>
              <a:t>under-represented</a:t>
            </a:r>
            <a:r>
              <a:t> among the promoters?</a:t>
            </a:r>
          </a:p>
          <a:p>
            <a:pPr defTabSz="607218">
              <a:defRPr sz="400">
                <a:solidFill>
                  <a:srgbClr val="009051"/>
                </a:solidFill>
                <a:latin typeface="Palatino"/>
                <a:ea typeface="Palatino"/>
                <a:cs typeface="Palatino"/>
                <a:sym typeface="Palatino"/>
              </a:defRPr>
            </a:pPr>
            <a:endParaRPr/>
          </a:p>
          <a:p>
            <a:pPr marL="333375" lvl="1" indent="-333375" defTabSz="607218">
              <a:buClr>
                <a:srgbClr val="009051"/>
              </a:buClr>
              <a:buSzPct val="100000"/>
              <a:buAutoNum type="arabicPeriod" startAt="3"/>
              <a:defRPr sz="3000">
                <a:solidFill>
                  <a:srgbClr val="009051"/>
                </a:solidFill>
                <a:latin typeface="Palatino"/>
                <a:ea typeface="Palatino"/>
                <a:cs typeface="Palatino"/>
                <a:sym typeface="Palatino"/>
              </a:defRPr>
            </a:pPr>
            <a:r>
              <a:t>Do </a:t>
            </a:r>
            <a:r>
              <a:rPr>
                <a:solidFill>
                  <a:srgbClr val="C82506"/>
                </a:solidFill>
              </a:rPr>
              <a:t>promoters and adopters of a trend</a:t>
            </a:r>
            <a:r>
              <a:t> have different demographics?</a:t>
            </a:r>
          </a:p>
          <a:p>
            <a:pPr defTabSz="607218">
              <a:defRPr sz="400">
                <a:latin typeface="Palatino"/>
                <a:ea typeface="Palatino"/>
                <a:cs typeface="Palatino"/>
                <a:sym typeface="Palatino"/>
              </a:defRPr>
            </a:pPr>
            <a:endParaRPr/>
          </a:p>
          <a:p>
            <a:pPr marL="333375" lvl="1" indent="-333375" defTabSz="607218">
              <a:buClr>
                <a:srgbClr val="009051"/>
              </a:buClr>
              <a:buSzPct val="100000"/>
              <a:buAutoNum type="arabicPeriod" startAt="4"/>
              <a:defRPr sz="3000">
                <a:solidFill>
                  <a:srgbClr val="00882B"/>
                </a:solidFill>
                <a:latin typeface="Palatino"/>
                <a:ea typeface="Palatino"/>
                <a:cs typeface="Palatino"/>
                <a:sym typeface="Palatino"/>
              </a:defRPr>
            </a:pPr>
            <a:r>
              <a:t>What can promoter demographics tell about the </a:t>
            </a:r>
            <a:r>
              <a:rPr>
                <a:solidFill>
                  <a:srgbClr val="C82506"/>
                </a:solidFill>
              </a:rPr>
              <a:t>trend content?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a:solidFill>
            <a:srgbClr val="00882B"/>
          </a:solidFill>
        </p:spPr>
        <p:txBody>
          <a:bodyPr lIns="168671" tIns="168671" rIns="168671" bIns="168671"/>
          <a:lstStyle/>
          <a:p>
            <a:r>
              <a:t>Demographic attributes considered</a:t>
            </a:r>
          </a:p>
        </p:txBody>
      </p:sp>
      <p:sp>
        <p:nvSpPr>
          <p:cNvPr id="444" name="Shape 444"/>
          <p:cNvSpPr>
            <a:spLocks noGrp="1"/>
          </p:cNvSpPr>
          <p:nvPr>
            <p:ph type="body" idx="1"/>
          </p:nvPr>
        </p:nvSpPr>
        <p:spPr>
          <a:xfrm>
            <a:off x="253682" y="1349421"/>
            <a:ext cx="7811169" cy="3309625"/>
          </a:xfrm>
          <a:prstGeom prst="rect">
            <a:avLst/>
          </a:prstGeom>
        </p:spPr>
        <p:txBody>
          <a:bodyPr lIns="33733" tIns="33733" rIns="33733" bIns="33733"/>
          <a:lstStyle>
            <a:lvl1pPr indent="539495">
              <a:spcBef>
                <a:spcPts val="0"/>
              </a:spcBef>
              <a:buClr>
                <a:srgbClr val="00882B"/>
              </a:buClr>
              <a:defRPr>
                <a:solidFill>
                  <a:srgbClr val="00882B"/>
                </a:solidFill>
              </a:defRPr>
            </a:lvl1pPr>
            <a:lvl2pPr>
              <a:spcBef>
                <a:spcPts val="0"/>
              </a:spcBef>
              <a:buClr>
                <a:srgbClr val="00882B"/>
              </a:buClr>
              <a:defRPr>
                <a:solidFill>
                  <a:srgbClr val="00882B"/>
                </a:solidFill>
              </a:defRPr>
            </a:lvl2pPr>
          </a:lstStyle>
          <a:p>
            <a:r>
              <a:t> Gender</a:t>
            </a:r>
          </a:p>
          <a:p>
            <a:pPr lvl="1"/>
            <a:r>
              <a:t>Male/Female</a:t>
            </a:r>
          </a:p>
        </p:txBody>
      </p:sp>
      <p:pic>
        <p:nvPicPr>
          <p:cNvPr id="445" name="image58.jpeg" descr="women-men.jpg"/>
          <p:cNvPicPr>
            <a:picLocks noChangeAspect="1"/>
          </p:cNvPicPr>
          <p:nvPr/>
        </p:nvPicPr>
        <p:blipFill>
          <a:blip r:embed="rId2">
            <a:extLst/>
          </a:blip>
          <a:stretch>
            <a:fillRect/>
          </a:stretch>
        </p:blipFill>
        <p:spPr>
          <a:xfrm>
            <a:off x="5499334" y="1404790"/>
            <a:ext cx="3264016" cy="244801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p:cNvSpPr>
          <p:nvPr>
            <p:ph type="title"/>
          </p:nvPr>
        </p:nvSpPr>
        <p:spPr>
          <a:prstGeom prst="rect">
            <a:avLst/>
          </a:prstGeom>
          <a:solidFill>
            <a:srgbClr val="00882B"/>
          </a:solidFill>
        </p:spPr>
        <p:txBody>
          <a:bodyPr lIns="168671" tIns="168671" rIns="168671" bIns="168671"/>
          <a:lstStyle/>
          <a:p>
            <a:r>
              <a:t>Demographic attributes considered</a:t>
            </a:r>
          </a:p>
        </p:txBody>
      </p:sp>
      <p:sp>
        <p:nvSpPr>
          <p:cNvPr id="448" name="Shape 448"/>
          <p:cNvSpPr>
            <a:spLocks noGrp="1"/>
          </p:cNvSpPr>
          <p:nvPr>
            <p:ph type="body" idx="1"/>
          </p:nvPr>
        </p:nvSpPr>
        <p:spPr>
          <a:xfrm>
            <a:off x="240982" y="1285921"/>
            <a:ext cx="7811169" cy="3309625"/>
          </a:xfrm>
          <a:prstGeom prst="rect">
            <a:avLst/>
          </a:prstGeom>
        </p:spPr>
        <p:txBody>
          <a:bodyPr lIns="33733" tIns="33733" rIns="33733" bIns="33733"/>
          <a:lstStyle/>
          <a:p>
            <a:pPr indent="539495">
              <a:spcBef>
                <a:spcPts val="0"/>
              </a:spcBef>
              <a:buClr>
                <a:srgbClr val="00882B"/>
              </a:buClr>
              <a:defRPr>
                <a:solidFill>
                  <a:srgbClr val="00882B"/>
                </a:solidFill>
              </a:defRPr>
            </a:pPr>
            <a:r>
              <a:t> Gender</a:t>
            </a:r>
          </a:p>
          <a:p>
            <a:pPr lvl="1">
              <a:spcBef>
                <a:spcPts val="0"/>
              </a:spcBef>
              <a:buClr>
                <a:srgbClr val="00882B"/>
              </a:buClr>
              <a:defRPr>
                <a:solidFill>
                  <a:srgbClr val="00882B"/>
                </a:solidFill>
              </a:defRPr>
            </a:pPr>
            <a:r>
              <a:t>Male/Female</a:t>
            </a:r>
          </a:p>
          <a:p>
            <a:pPr indent="539495">
              <a:spcBef>
                <a:spcPts val="1400"/>
              </a:spcBef>
              <a:buClr>
                <a:srgbClr val="00882B"/>
              </a:buClr>
              <a:defRPr>
                <a:solidFill>
                  <a:srgbClr val="00882B"/>
                </a:solidFill>
              </a:defRPr>
            </a:pPr>
            <a:r>
              <a:t> Race</a:t>
            </a:r>
          </a:p>
          <a:p>
            <a:pPr lvl="1">
              <a:spcBef>
                <a:spcPts val="0"/>
              </a:spcBef>
              <a:buClr>
                <a:srgbClr val="00882B"/>
              </a:buClr>
              <a:defRPr>
                <a:solidFill>
                  <a:srgbClr val="00882B"/>
                </a:solidFill>
              </a:defRPr>
            </a:pPr>
            <a:r>
              <a:t>White/Black/Asian</a:t>
            </a:r>
          </a:p>
        </p:txBody>
      </p:sp>
      <p:pic>
        <p:nvPicPr>
          <p:cNvPr id="449" name="image59.png"/>
          <p:cNvPicPr>
            <a:picLocks noChangeAspect="1"/>
          </p:cNvPicPr>
          <p:nvPr/>
        </p:nvPicPr>
        <p:blipFill>
          <a:blip r:embed="rId2">
            <a:extLst/>
          </a:blip>
          <a:stretch>
            <a:fillRect/>
          </a:stretch>
        </p:blipFill>
        <p:spPr>
          <a:xfrm>
            <a:off x="4748626" y="2046407"/>
            <a:ext cx="3860163" cy="229196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p:cNvSpPr>
          <p:nvPr>
            <p:ph type="title"/>
          </p:nvPr>
        </p:nvSpPr>
        <p:spPr>
          <a:prstGeom prst="rect">
            <a:avLst/>
          </a:prstGeom>
          <a:solidFill>
            <a:srgbClr val="00882B"/>
          </a:solidFill>
        </p:spPr>
        <p:txBody>
          <a:bodyPr lIns="168671" tIns="168671" rIns="168671" bIns="168671"/>
          <a:lstStyle/>
          <a:p>
            <a:r>
              <a:t>Demographic attributes considered</a:t>
            </a:r>
          </a:p>
        </p:txBody>
      </p:sp>
      <p:sp>
        <p:nvSpPr>
          <p:cNvPr id="452" name="Shape 452"/>
          <p:cNvSpPr>
            <a:spLocks noGrp="1"/>
          </p:cNvSpPr>
          <p:nvPr>
            <p:ph type="body" idx="1"/>
          </p:nvPr>
        </p:nvSpPr>
        <p:spPr>
          <a:xfrm>
            <a:off x="253682" y="1247821"/>
            <a:ext cx="7811169" cy="4842826"/>
          </a:xfrm>
          <a:prstGeom prst="rect">
            <a:avLst/>
          </a:prstGeom>
        </p:spPr>
        <p:txBody>
          <a:bodyPr lIns="33733" tIns="33733" rIns="33733" bIns="33733"/>
          <a:lstStyle/>
          <a:p>
            <a:pPr indent="539495">
              <a:spcBef>
                <a:spcPts val="0"/>
              </a:spcBef>
              <a:buClr>
                <a:srgbClr val="00882B"/>
              </a:buClr>
              <a:defRPr>
                <a:solidFill>
                  <a:srgbClr val="00882B"/>
                </a:solidFill>
              </a:defRPr>
            </a:pPr>
            <a:r>
              <a:t> Gender</a:t>
            </a:r>
          </a:p>
          <a:p>
            <a:pPr lvl="1">
              <a:spcBef>
                <a:spcPts val="0"/>
              </a:spcBef>
              <a:buClr>
                <a:srgbClr val="00882B"/>
              </a:buClr>
              <a:defRPr>
                <a:solidFill>
                  <a:srgbClr val="00882B"/>
                </a:solidFill>
              </a:defRPr>
            </a:pPr>
            <a:r>
              <a:t>Male/Female</a:t>
            </a:r>
          </a:p>
          <a:p>
            <a:pPr indent="539495">
              <a:spcBef>
                <a:spcPts val="1400"/>
              </a:spcBef>
              <a:buClr>
                <a:srgbClr val="00882B"/>
              </a:buClr>
              <a:defRPr>
                <a:solidFill>
                  <a:srgbClr val="00882B"/>
                </a:solidFill>
              </a:defRPr>
            </a:pPr>
            <a:r>
              <a:t> Race</a:t>
            </a:r>
          </a:p>
          <a:p>
            <a:pPr lvl="1">
              <a:spcBef>
                <a:spcPts val="0"/>
              </a:spcBef>
              <a:buClr>
                <a:srgbClr val="00882B"/>
              </a:buClr>
              <a:defRPr>
                <a:solidFill>
                  <a:srgbClr val="00882B"/>
                </a:solidFill>
              </a:defRPr>
            </a:pPr>
            <a:r>
              <a:t>White/Black/Asian</a:t>
            </a:r>
          </a:p>
          <a:p>
            <a:pPr indent="539495">
              <a:spcBef>
                <a:spcPts val="1400"/>
              </a:spcBef>
              <a:buClr>
                <a:srgbClr val="00882B"/>
              </a:buClr>
              <a:defRPr>
                <a:solidFill>
                  <a:srgbClr val="00882B"/>
                </a:solidFill>
              </a:defRPr>
            </a:pPr>
            <a:r>
              <a:t> Age</a:t>
            </a:r>
          </a:p>
          <a:p>
            <a:pPr lvl="1">
              <a:spcBef>
                <a:spcPts val="0"/>
              </a:spcBef>
              <a:buClr>
                <a:srgbClr val="00882B"/>
              </a:buClr>
              <a:defRPr>
                <a:solidFill>
                  <a:srgbClr val="00882B"/>
                </a:solidFill>
              </a:defRPr>
            </a:pPr>
            <a:r>
              <a:t>Adolescent (&lt;20)</a:t>
            </a:r>
          </a:p>
          <a:p>
            <a:pPr lvl="1">
              <a:spcBef>
                <a:spcPts val="0"/>
              </a:spcBef>
              <a:buClr>
                <a:srgbClr val="00882B"/>
              </a:buClr>
              <a:defRPr>
                <a:solidFill>
                  <a:srgbClr val="00882B"/>
                </a:solidFill>
              </a:defRPr>
            </a:pPr>
            <a:r>
              <a:t>Young (20-40)</a:t>
            </a:r>
          </a:p>
          <a:p>
            <a:pPr lvl="1">
              <a:spcBef>
                <a:spcPts val="0"/>
              </a:spcBef>
              <a:buClr>
                <a:srgbClr val="00882B"/>
              </a:buClr>
              <a:defRPr>
                <a:solidFill>
                  <a:srgbClr val="00882B"/>
                </a:solidFill>
              </a:defRPr>
            </a:pPr>
            <a:r>
              <a:t>Mid-Aged (40-65)</a:t>
            </a:r>
          </a:p>
          <a:p>
            <a:pPr lvl="1">
              <a:spcBef>
                <a:spcPts val="0"/>
              </a:spcBef>
              <a:buClr>
                <a:srgbClr val="00882B"/>
              </a:buClr>
              <a:defRPr>
                <a:solidFill>
                  <a:srgbClr val="00882B"/>
                </a:solidFill>
              </a:defRPr>
            </a:pPr>
            <a:r>
              <a:t>Old (&gt;65)</a:t>
            </a:r>
          </a:p>
        </p:txBody>
      </p:sp>
      <p:pic>
        <p:nvPicPr>
          <p:cNvPr id="453" name="image60.png"/>
          <p:cNvPicPr>
            <a:picLocks noChangeAspect="1"/>
          </p:cNvPicPr>
          <p:nvPr/>
        </p:nvPicPr>
        <p:blipFill>
          <a:blip r:embed="rId2">
            <a:extLst/>
          </a:blip>
          <a:stretch>
            <a:fillRect/>
          </a:stretch>
        </p:blipFill>
        <p:spPr>
          <a:xfrm>
            <a:off x="5174424" y="3195639"/>
            <a:ext cx="3846036" cy="288452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p:cNvSpPr>
          <p:nvPr>
            <p:ph type="title"/>
          </p:nvPr>
        </p:nvSpPr>
        <p:spPr>
          <a:prstGeom prst="rect">
            <a:avLst/>
          </a:prstGeom>
          <a:solidFill>
            <a:srgbClr val="00882B"/>
          </a:solidFill>
        </p:spPr>
        <p:txBody>
          <a:bodyPr lIns="168671" tIns="168671" rIns="168671" bIns="168671"/>
          <a:lstStyle/>
          <a:p>
            <a:r>
              <a:t>Key challenge</a:t>
            </a:r>
          </a:p>
        </p:txBody>
      </p:sp>
      <p:sp>
        <p:nvSpPr>
          <p:cNvPr id="456" name="Shape 456"/>
          <p:cNvSpPr>
            <a:spLocks noGrp="1"/>
          </p:cNvSpPr>
          <p:nvPr>
            <p:ph type="body" idx="1"/>
          </p:nvPr>
        </p:nvSpPr>
        <p:spPr>
          <a:xfrm>
            <a:off x="952182" y="1273222"/>
            <a:ext cx="7811169" cy="4839642"/>
          </a:xfrm>
          <a:prstGeom prst="rect">
            <a:avLst/>
          </a:prstGeom>
        </p:spPr>
        <p:txBody>
          <a:bodyPr lIns="33733" tIns="33733" rIns="33733" bIns="33733"/>
          <a:lstStyle/>
          <a:p>
            <a:pPr>
              <a:spcBef>
                <a:spcPts val="0"/>
              </a:spcBef>
              <a:defRPr>
                <a:solidFill>
                  <a:srgbClr val="00882B"/>
                </a:solidFill>
              </a:defRPr>
            </a:pPr>
            <a:r>
              <a:t>How to infer demographic attributes at scale?</a:t>
            </a:r>
          </a:p>
          <a:p>
            <a:pPr>
              <a:spcBef>
                <a:spcPts val="0"/>
              </a:spcBef>
              <a:defRPr>
                <a:solidFill>
                  <a:srgbClr val="00882B"/>
                </a:solidFill>
              </a:defRPr>
            </a:pPr>
            <a:endParaRPr/>
          </a:p>
          <a:p>
            <a:pPr>
              <a:spcBef>
                <a:spcPts val="1400"/>
              </a:spcBef>
              <a:defRPr>
                <a:solidFill>
                  <a:srgbClr val="00882B"/>
                </a:solidFill>
              </a:defRPr>
            </a:pPr>
            <a:r>
              <a:t>         From the screen name </a:t>
            </a:r>
          </a:p>
          <a:p>
            <a:pPr>
              <a:spcBef>
                <a:spcPts val="1400"/>
              </a:spcBef>
              <a:defRPr>
                <a:solidFill>
                  <a:srgbClr val="00882B"/>
                </a:solidFill>
              </a:defRPr>
            </a:pPr>
            <a:endParaRPr/>
          </a:p>
          <a:p>
            <a:pPr>
              <a:spcBef>
                <a:spcPts val="1400"/>
              </a:spcBef>
              <a:defRPr>
                <a:solidFill>
                  <a:srgbClr val="00882B"/>
                </a:solidFill>
              </a:defRPr>
            </a:pPr>
            <a:r>
              <a:t>        From the profile description</a:t>
            </a:r>
          </a:p>
          <a:p>
            <a:pPr>
              <a:spcBef>
                <a:spcPts val="1400"/>
              </a:spcBef>
              <a:defRPr>
                <a:solidFill>
                  <a:srgbClr val="00882B"/>
                </a:solidFill>
              </a:defRPr>
            </a:pPr>
            <a:endParaRPr/>
          </a:p>
          <a:p>
            <a:pPr>
              <a:spcBef>
                <a:spcPts val="1400"/>
              </a:spcBef>
              <a:defRPr>
                <a:solidFill>
                  <a:srgbClr val="00882B"/>
                </a:solidFill>
              </a:defRPr>
            </a:pPr>
            <a:r>
              <a:t>        From the profile image</a:t>
            </a:r>
          </a:p>
          <a:p>
            <a:pPr lvl="1" indent="1453785">
              <a:spcBef>
                <a:spcPts val="1400"/>
              </a:spcBef>
              <a:defRPr>
                <a:solidFill>
                  <a:srgbClr val="00882B"/>
                </a:solidFill>
              </a:defRPr>
            </a:pPr>
            <a:r>
              <a:t>Used </a:t>
            </a:r>
            <a:r>
              <a:rPr>
                <a:solidFill>
                  <a:srgbClr val="C82506"/>
                </a:solidFill>
              </a:rPr>
              <a:t>Face++</a:t>
            </a:r>
            <a:r>
              <a:t>, a neural-network based face recognition tool.</a:t>
            </a:r>
          </a:p>
        </p:txBody>
      </p:sp>
      <p:pic>
        <p:nvPicPr>
          <p:cNvPr id="457" name="image61.png"/>
          <p:cNvPicPr>
            <a:picLocks noChangeAspect="1"/>
          </p:cNvPicPr>
          <p:nvPr/>
        </p:nvPicPr>
        <p:blipFill>
          <a:blip r:embed="rId2">
            <a:extLst/>
          </a:blip>
          <a:stretch>
            <a:fillRect/>
          </a:stretch>
        </p:blipFill>
        <p:spPr>
          <a:xfrm>
            <a:off x="952181" y="2122160"/>
            <a:ext cx="681811" cy="681810"/>
          </a:xfrm>
          <a:prstGeom prst="rect">
            <a:avLst/>
          </a:prstGeom>
          <a:ln w="12700">
            <a:miter lim="400000"/>
          </a:ln>
        </p:spPr>
      </p:pic>
      <p:pic>
        <p:nvPicPr>
          <p:cNvPr id="458" name="image61.png"/>
          <p:cNvPicPr>
            <a:picLocks noChangeAspect="1"/>
          </p:cNvPicPr>
          <p:nvPr/>
        </p:nvPicPr>
        <p:blipFill>
          <a:blip r:embed="rId2">
            <a:extLst/>
          </a:blip>
          <a:stretch>
            <a:fillRect/>
          </a:stretch>
        </p:blipFill>
        <p:spPr>
          <a:xfrm>
            <a:off x="952181" y="3292554"/>
            <a:ext cx="681811" cy="681810"/>
          </a:xfrm>
          <a:prstGeom prst="rect">
            <a:avLst/>
          </a:prstGeom>
          <a:ln w="12700">
            <a:miter lim="400000"/>
          </a:ln>
        </p:spPr>
      </p:pic>
      <p:pic>
        <p:nvPicPr>
          <p:cNvPr id="459" name="image62.png"/>
          <p:cNvPicPr>
            <a:picLocks noChangeAspect="1"/>
          </p:cNvPicPr>
          <p:nvPr/>
        </p:nvPicPr>
        <p:blipFill>
          <a:blip r:embed="rId3">
            <a:extLst/>
          </a:blip>
          <a:stretch>
            <a:fillRect/>
          </a:stretch>
        </p:blipFill>
        <p:spPr>
          <a:xfrm>
            <a:off x="880479" y="4556995"/>
            <a:ext cx="753513" cy="56513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p:cNvSpPr>
          <p:nvPr>
            <p:ph type="title"/>
          </p:nvPr>
        </p:nvSpPr>
        <p:spPr>
          <a:prstGeom prst="rect">
            <a:avLst/>
          </a:prstGeom>
          <a:solidFill>
            <a:srgbClr val="00882B"/>
          </a:solidFill>
        </p:spPr>
        <p:txBody>
          <a:bodyPr lIns="168671" tIns="168671" rIns="168671" bIns="168671"/>
          <a:lstStyle/>
          <a:p>
            <a:r>
              <a:t>Inferring demographics from profile images</a:t>
            </a:r>
          </a:p>
        </p:txBody>
      </p:sp>
      <p:pic>
        <p:nvPicPr>
          <p:cNvPr id="462" name="image63.jpeg"/>
          <p:cNvPicPr>
            <a:picLocks noChangeAspect="1"/>
          </p:cNvPicPr>
          <p:nvPr/>
        </p:nvPicPr>
        <p:blipFill>
          <a:blip r:embed="rId2">
            <a:extLst/>
          </a:blip>
          <a:stretch>
            <a:fillRect/>
          </a:stretch>
        </p:blipFill>
        <p:spPr>
          <a:xfrm>
            <a:off x="5460753" y="1382425"/>
            <a:ext cx="2830571" cy="2830570"/>
          </a:xfrm>
          <a:prstGeom prst="rect">
            <a:avLst/>
          </a:prstGeom>
          <a:ln w="12700">
            <a:miter lim="400000"/>
          </a:ln>
        </p:spPr>
      </p:pic>
      <p:pic>
        <p:nvPicPr>
          <p:cNvPr id="463" name="image64.jpeg"/>
          <p:cNvPicPr>
            <a:picLocks noChangeAspect="1"/>
          </p:cNvPicPr>
          <p:nvPr/>
        </p:nvPicPr>
        <p:blipFill>
          <a:blip r:embed="rId3">
            <a:extLst/>
          </a:blip>
          <a:stretch>
            <a:fillRect/>
          </a:stretch>
        </p:blipFill>
        <p:spPr>
          <a:xfrm>
            <a:off x="1424177" y="1382425"/>
            <a:ext cx="2830571" cy="2830570"/>
          </a:xfrm>
          <a:prstGeom prst="rect">
            <a:avLst/>
          </a:prstGeom>
          <a:ln w="12700">
            <a:miter lim="400000"/>
          </a:ln>
        </p:spPr>
      </p:pic>
      <p:sp>
        <p:nvSpPr>
          <p:cNvPr id="464" name="Shape 464"/>
          <p:cNvSpPr/>
          <p:nvPr/>
        </p:nvSpPr>
        <p:spPr>
          <a:xfrm>
            <a:off x="589198" y="4498985"/>
            <a:ext cx="4125409" cy="4925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lvl1pPr marL="25400" indent="-50800" defTabSz="607218">
              <a:spcBef>
                <a:spcPts val="2700"/>
              </a:spcBef>
              <a:defRPr sz="2600">
                <a:solidFill>
                  <a:srgbClr val="006D22"/>
                </a:solidFill>
                <a:latin typeface="Palatino"/>
                <a:ea typeface="Palatino"/>
                <a:cs typeface="Palatino"/>
                <a:sym typeface="Palatino"/>
              </a:defRPr>
            </a:lvl1pPr>
          </a:lstStyle>
          <a:p>
            <a:r>
              <a:t>Mid-Aged, White, Male</a:t>
            </a:r>
          </a:p>
        </p:txBody>
      </p:sp>
      <p:sp>
        <p:nvSpPr>
          <p:cNvPr id="465" name="Shape 465"/>
          <p:cNvSpPr/>
          <p:nvPr/>
        </p:nvSpPr>
        <p:spPr>
          <a:xfrm>
            <a:off x="4910756" y="4498985"/>
            <a:ext cx="3863131" cy="492521"/>
          </a:xfrm>
          <a:prstGeom prst="rect">
            <a:avLst/>
          </a:prstGeom>
          <a:ln w="12700">
            <a:miter lim="400000"/>
          </a:ln>
          <a:extLst>
            <a:ext uri="{C572A759-6A51-4108-AA02-DFA0A04FC94B}">
              <ma14:wrappingTextBoxFlag xmlns:ma14="http://schemas.microsoft.com/office/mac/drawingml/2011/main" val="1"/>
            </a:ext>
          </a:extLst>
        </p:spPr>
        <p:txBody>
          <a:bodyPr lIns="30359" tIns="30359" rIns="30359" bIns="30359">
            <a:spAutoFit/>
          </a:bodyPr>
          <a:lstStyle>
            <a:lvl1pPr marL="25400" indent="-50800" defTabSz="607218">
              <a:spcBef>
                <a:spcPts val="2700"/>
              </a:spcBef>
              <a:defRPr sz="2600">
                <a:solidFill>
                  <a:srgbClr val="006D22"/>
                </a:solidFill>
                <a:latin typeface="Palatino"/>
                <a:ea typeface="Palatino"/>
                <a:cs typeface="Palatino"/>
                <a:sym typeface="Palatino"/>
              </a:defRPr>
            </a:lvl1pPr>
          </a:lstStyle>
          <a:p>
            <a:r>
              <a:t>Young, Asian, Female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prstGeom prst="rect">
            <a:avLst/>
          </a:prstGeom>
        </p:spPr>
        <p:txBody>
          <a:bodyPr/>
          <a:lstStyle>
            <a:lvl1pPr>
              <a:defRPr sz="4000"/>
            </a:lvl1pPr>
          </a:lstStyle>
          <a:p>
            <a:r>
              <a:t>The Problem</a:t>
            </a:r>
          </a:p>
        </p:txBody>
      </p:sp>
      <p:sp>
        <p:nvSpPr>
          <p:cNvPr id="73" name="Shape 73"/>
          <p:cNvSpPr>
            <a:spLocks noGrp="1"/>
          </p:cNvSpPr>
          <p:nvPr>
            <p:ph type="body" idx="1"/>
          </p:nvPr>
        </p:nvSpPr>
        <p:spPr>
          <a:xfrm>
            <a:off x="783063" y="1250048"/>
            <a:ext cx="8149374" cy="4693661"/>
          </a:xfrm>
          <a:prstGeom prst="rect">
            <a:avLst/>
          </a:prstGeom>
        </p:spPr>
        <p:txBody>
          <a:bodyPr anchor="ctr"/>
          <a:lstStyle/>
          <a:p>
            <a:pPr indent="965200" algn="ctr">
              <a:spcBef>
                <a:spcPts val="700"/>
              </a:spcBef>
              <a:defRPr sz="3200"/>
            </a:pPr>
            <a:r>
              <a:t>As </a:t>
            </a:r>
            <a:r>
              <a:rPr>
                <a:solidFill>
                  <a:srgbClr val="FF0000"/>
                </a:solidFill>
              </a:rPr>
              <a:t>news consumption moves online</a:t>
            </a:r>
            <a:r>
              <a:t>, users face a bewildering array of recommendations from</a:t>
            </a:r>
            <a:r>
              <a:rPr>
                <a:solidFill>
                  <a:srgbClr val="FF0000"/>
                </a:solidFill>
              </a:rPr>
              <a:t> a variety of sources and time-scales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p:cNvSpPr>
          <p:nvPr>
            <p:ph type="title"/>
          </p:nvPr>
        </p:nvSpPr>
        <p:spPr>
          <a:prstGeom prst="rect">
            <a:avLst/>
          </a:prstGeom>
          <a:solidFill>
            <a:srgbClr val="00882B"/>
          </a:solidFill>
        </p:spPr>
        <p:txBody>
          <a:bodyPr lIns="168671" tIns="168671" rIns="168671" bIns="168671"/>
          <a:lstStyle/>
          <a:p>
            <a:r>
              <a:t>Inferring demographics from profile images</a:t>
            </a:r>
          </a:p>
        </p:txBody>
      </p:sp>
      <p:sp>
        <p:nvSpPr>
          <p:cNvPr id="468" name="Shape 468"/>
          <p:cNvSpPr>
            <a:spLocks noGrp="1"/>
          </p:cNvSpPr>
          <p:nvPr>
            <p:ph type="body" idx="1"/>
          </p:nvPr>
        </p:nvSpPr>
        <p:spPr>
          <a:prstGeom prst="rect">
            <a:avLst/>
          </a:prstGeom>
        </p:spPr>
        <p:txBody>
          <a:bodyPr lIns="33733" tIns="33733" rIns="33733" bIns="33733"/>
          <a:lstStyle/>
          <a:p>
            <a:pPr indent="-24891" defTabSz="595073">
              <a:spcBef>
                <a:spcPts val="1400"/>
              </a:spcBef>
              <a:buClr>
                <a:srgbClr val="006D22"/>
              </a:buClr>
              <a:defRPr sz="2500">
                <a:solidFill>
                  <a:srgbClr val="C82506"/>
                </a:solidFill>
              </a:defRPr>
            </a:pPr>
            <a:r>
              <a:t>Also used in earlier works</a:t>
            </a:r>
            <a:r>
              <a:rPr>
                <a:solidFill>
                  <a:srgbClr val="00882B"/>
                </a:solidFill>
              </a:rPr>
              <a:t> </a:t>
            </a:r>
            <a:r>
              <a:rPr sz="2100">
                <a:solidFill>
                  <a:srgbClr val="00882B"/>
                </a:solidFill>
              </a:rPr>
              <a:t>[Zagheni et al, WWW 2014; An and Weber, ICWSM 2016]</a:t>
            </a:r>
            <a:endParaRPr>
              <a:solidFill>
                <a:srgbClr val="00882B"/>
              </a:solidFill>
            </a:endParaRPr>
          </a:p>
          <a:p>
            <a:pPr indent="-24891" defTabSz="595073">
              <a:spcBef>
                <a:spcPts val="1400"/>
              </a:spcBef>
              <a:buClr>
                <a:srgbClr val="006D22"/>
              </a:buClr>
              <a:defRPr sz="2500">
                <a:solidFill>
                  <a:srgbClr val="C82506"/>
                </a:solidFill>
              </a:defRPr>
            </a:pPr>
            <a:r>
              <a:t>Face++ performs reasonably well</a:t>
            </a:r>
            <a:r>
              <a:rPr>
                <a:solidFill>
                  <a:srgbClr val="00882B"/>
                </a:solidFill>
              </a:rPr>
              <a:t> </a:t>
            </a:r>
          </a:p>
          <a:p>
            <a:pPr lvl="1" indent="423163" defTabSz="595073">
              <a:spcBef>
                <a:spcPts val="1400"/>
              </a:spcBef>
              <a:buClr>
                <a:srgbClr val="006D22"/>
              </a:buClr>
              <a:defRPr sz="2500">
                <a:solidFill>
                  <a:srgbClr val="00882B"/>
                </a:solidFill>
              </a:defRPr>
            </a:pPr>
            <a:r>
              <a:t>Gender inference accuracy: 88%</a:t>
            </a:r>
          </a:p>
          <a:p>
            <a:pPr lvl="1" indent="423163" defTabSz="595073">
              <a:spcBef>
                <a:spcPts val="1400"/>
              </a:spcBef>
              <a:buClr>
                <a:srgbClr val="006D22"/>
              </a:buClr>
              <a:defRPr sz="2500">
                <a:solidFill>
                  <a:srgbClr val="00882B"/>
                </a:solidFill>
              </a:defRPr>
            </a:pPr>
            <a:r>
              <a:t>Racial inference accuracy: 79%</a:t>
            </a:r>
          </a:p>
          <a:p>
            <a:pPr lvl="1" indent="423163" defTabSz="595073">
              <a:spcBef>
                <a:spcPts val="1400"/>
              </a:spcBef>
              <a:buClr>
                <a:srgbClr val="006D22"/>
              </a:buClr>
              <a:defRPr sz="2500">
                <a:solidFill>
                  <a:srgbClr val="00882B"/>
                </a:solidFill>
              </a:defRPr>
            </a:pPr>
            <a:r>
              <a:t>Age-group inference accuracy: 68%</a:t>
            </a:r>
          </a:p>
          <a:p>
            <a:pPr indent="-24891" defTabSz="595073">
              <a:spcBef>
                <a:spcPts val="1400"/>
              </a:spcBef>
              <a:buClr>
                <a:srgbClr val="006D22"/>
              </a:buClr>
              <a:defRPr sz="500">
                <a:solidFill>
                  <a:srgbClr val="00882B"/>
                </a:solidFill>
              </a:defRPr>
            </a:pPr>
            <a:endParaRPr/>
          </a:p>
          <a:p>
            <a:pPr indent="-24891" defTabSz="595073">
              <a:spcBef>
                <a:spcPts val="1400"/>
              </a:spcBef>
              <a:buClr>
                <a:srgbClr val="006D22"/>
              </a:buClr>
              <a:defRPr sz="2500">
                <a:solidFill>
                  <a:srgbClr val="C82506"/>
                </a:solidFill>
              </a:defRPr>
            </a:pPr>
            <a:r>
              <a:t>Gathered demographic information of 1.7M+ Twitter users,</a:t>
            </a:r>
            <a:r>
              <a:rPr>
                <a:solidFill>
                  <a:srgbClr val="00882B"/>
                </a:solidFill>
              </a:rPr>
              <a:t> covered by Twitter’s 1% random sample during July - September, 2016</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p:cNvSpPr>
          <p:nvPr>
            <p:ph type="title"/>
          </p:nvPr>
        </p:nvSpPr>
        <p:spPr>
          <a:prstGeom prst="rect">
            <a:avLst/>
          </a:prstGeom>
          <a:solidFill>
            <a:srgbClr val="00882B"/>
          </a:solidFill>
        </p:spPr>
        <p:txBody>
          <a:bodyPr lIns="168671" tIns="168671" rIns="168671" bIns="168671"/>
          <a:lstStyle>
            <a:lvl1pPr defTabSz="411479">
              <a:defRPr sz="2800"/>
            </a:lvl1pPr>
          </a:lstStyle>
          <a:p>
            <a:r>
              <a:t>Gender demographics of Twitter population in US </a:t>
            </a:r>
          </a:p>
        </p:txBody>
      </p:sp>
      <p:pic>
        <p:nvPicPr>
          <p:cNvPr id="471" name="image65.jpeg" descr="Untitled design (1).jpg"/>
          <p:cNvPicPr>
            <a:picLocks noChangeAspect="1"/>
          </p:cNvPicPr>
          <p:nvPr/>
        </p:nvPicPr>
        <p:blipFill>
          <a:blip r:embed="rId2">
            <a:extLst/>
          </a:blip>
          <a:stretch>
            <a:fillRect/>
          </a:stretch>
        </p:blipFill>
        <p:spPr>
          <a:xfrm>
            <a:off x="1691546" y="1350385"/>
            <a:ext cx="6332408" cy="474930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prstGeom prst="rect">
            <a:avLst/>
          </a:prstGeom>
          <a:solidFill>
            <a:srgbClr val="00882B"/>
          </a:solidFill>
        </p:spPr>
        <p:txBody>
          <a:bodyPr lIns="168671" tIns="168671" rIns="168671" bIns="168671"/>
          <a:lstStyle>
            <a:lvl1pPr defTabSz="425194">
              <a:defRPr sz="2600"/>
            </a:lvl1pPr>
          </a:lstStyle>
          <a:p>
            <a:r>
              <a:t>Racial demographics of Twitter population in US </a:t>
            </a:r>
          </a:p>
        </p:txBody>
      </p:sp>
      <p:pic>
        <p:nvPicPr>
          <p:cNvPr id="474" name="image66.jpeg" descr="Untitled design.jpg"/>
          <p:cNvPicPr>
            <a:picLocks noChangeAspect="1"/>
          </p:cNvPicPr>
          <p:nvPr/>
        </p:nvPicPr>
        <p:blipFill>
          <a:blip r:embed="rId2">
            <a:extLst/>
          </a:blip>
          <a:stretch>
            <a:fillRect/>
          </a:stretch>
        </p:blipFill>
        <p:spPr>
          <a:xfrm>
            <a:off x="1615033" y="1189136"/>
            <a:ext cx="6477002" cy="485775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p:cNvSpPr>
          <p:nvPr>
            <p:ph type="title"/>
          </p:nvPr>
        </p:nvSpPr>
        <p:spPr>
          <a:prstGeom prst="rect">
            <a:avLst/>
          </a:prstGeom>
          <a:solidFill>
            <a:srgbClr val="00882B"/>
          </a:solidFill>
        </p:spPr>
        <p:txBody>
          <a:bodyPr lIns="168671" tIns="168671" rIns="168671" bIns="168671"/>
          <a:lstStyle>
            <a:lvl1pPr defTabSz="443483">
              <a:defRPr sz="3100"/>
            </a:lvl1pPr>
          </a:lstStyle>
          <a:p>
            <a:r>
              <a:t>Age demographics of Twitter population in US </a:t>
            </a:r>
          </a:p>
        </p:txBody>
      </p:sp>
      <p:pic>
        <p:nvPicPr>
          <p:cNvPr id="477" name="image67.jpeg" descr="Untitled design (2).jpg"/>
          <p:cNvPicPr>
            <a:picLocks noChangeAspect="1"/>
          </p:cNvPicPr>
          <p:nvPr/>
        </p:nvPicPr>
        <p:blipFill>
          <a:blip r:embed="rId2">
            <a:extLst/>
          </a:blip>
          <a:stretch>
            <a:fillRect/>
          </a:stretch>
        </p:blipFill>
        <p:spPr>
          <a:xfrm>
            <a:off x="1755887" y="1304578"/>
            <a:ext cx="6203726" cy="465279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p:cNvSpPr>
          <p:nvPr>
            <p:ph type="title"/>
          </p:nvPr>
        </p:nvSpPr>
        <p:spPr>
          <a:prstGeom prst="rect">
            <a:avLst/>
          </a:prstGeom>
          <a:solidFill>
            <a:srgbClr val="00882B"/>
          </a:solidFill>
        </p:spPr>
        <p:txBody>
          <a:bodyPr lIns="168671" tIns="168671" rIns="168671" bIns="168671"/>
          <a:lstStyle/>
          <a:p>
            <a:r>
              <a:t>Research Questions</a:t>
            </a:r>
          </a:p>
        </p:txBody>
      </p:sp>
      <p:sp>
        <p:nvSpPr>
          <p:cNvPr id="480" name="Shape 480"/>
          <p:cNvSpPr/>
          <p:nvPr/>
        </p:nvSpPr>
        <p:spPr>
          <a:xfrm>
            <a:off x="921684" y="1290339"/>
            <a:ext cx="8032458" cy="43219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marL="401052" indent="-401052" defTabSz="607218">
              <a:buSzPct val="100000"/>
              <a:buAutoNum type="arabicPeriod"/>
              <a:defRPr sz="3000">
                <a:solidFill>
                  <a:srgbClr val="C82506"/>
                </a:solidFill>
                <a:latin typeface="Palatino"/>
                <a:ea typeface="Palatino"/>
                <a:cs typeface="Palatino"/>
                <a:sym typeface="Palatino"/>
              </a:defRPr>
            </a:pPr>
            <a:r>
              <a:t>How different are the trend promoters from Twitter’s overall population?</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2"/>
              <a:defRPr sz="3000">
                <a:solidFill>
                  <a:srgbClr val="80C495"/>
                </a:solidFill>
                <a:latin typeface="Palatino"/>
                <a:ea typeface="Palatino"/>
                <a:cs typeface="Palatino"/>
                <a:sym typeface="Palatino"/>
              </a:defRPr>
            </a:pPr>
            <a:r>
              <a:t>Are certain socially salient groups under-represented among the promoters?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3"/>
              <a:defRPr sz="3000">
                <a:solidFill>
                  <a:srgbClr val="80C495"/>
                </a:solidFill>
                <a:latin typeface="Palatino"/>
                <a:ea typeface="Palatino"/>
                <a:cs typeface="Palatino"/>
                <a:sym typeface="Palatino"/>
              </a:defRPr>
            </a:pPr>
            <a:r>
              <a:t>Do promoters and adopters of a trend have different demographics?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4"/>
              <a:defRPr sz="3000">
                <a:solidFill>
                  <a:srgbClr val="80C495"/>
                </a:solidFill>
                <a:latin typeface="Palatino"/>
                <a:ea typeface="Palatino"/>
                <a:cs typeface="Palatino"/>
                <a:sym typeface="Palatino"/>
              </a:defRPr>
            </a:pPr>
            <a:r>
              <a:t>What can promoter demographics tell about the trend content?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68.png"/>
          <p:cNvPicPr>
            <a:picLocks noChangeAspect="1"/>
          </p:cNvPicPr>
          <p:nvPr/>
        </p:nvPicPr>
        <p:blipFill>
          <a:blip r:embed="rId2">
            <a:extLst/>
          </a:blip>
          <a:stretch>
            <a:fillRect/>
          </a:stretch>
        </p:blipFill>
        <p:spPr>
          <a:xfrm>
            <a:off x="697177" y="1197636"/>
            <a:ext cx="5442299" cy="4081728"/>
          </a:xfrm>
          <a:prstGeom prst="rect">
            <a:avLst/>
          </a:prstGeom>
          <a:ln w="12700">
            <a:miter lim="400000"/>
          </a:ln>
        </p:spPr>
      </p:pic>
      <p:sp>
        <p:nvSpPr>
          <p:cNvPr id="483" name="Shape 483"/>
          <p:cNvSpPr>
            <a:spLocks noGrp="1"/>
          </p:cNvSpPr>
          <p:nvPr>
            <p:ph type="title"/>
          </p:nvPr>
        </p:nvSpPr>
        <p:spPr>
          <a:prstGeom prst="rect">
            <a:avLst/>
          </a:prstGeom>
          <a:solidFill>
            <a:srgbClr val="00882B"/>
          </a:solidFill>
        </p:spPr>
        <p:txBody>
          <a:bodyPr lIns="168671" tIns="168671" rIns="168671" bIns="168671"/>
          <a:lstStyle/>
          <a:p>
            <a:r>
              <a:t>Gender demographics of trend promoters</a:t>
            </a:r>
          </a:p>
        </p:txBody>
      </p:sp>
      <p:sp>
        <p:nvSpPr>
          <p:cNvPr id="484" name="Shape 484"/>
          <p:cNvSpPr/>
          <p:nvPr/>
        </p:nvSpPr>
        <p:spPr>
          <a:xfrm>
            <a:off x="756388" y="5470524"/>
            <a:ext cx="3308626" cy="456500"/>
          </a:xfrm>
          <a:prstGeom prst="rect">
            <a:avLst/>
          </a:prstGeom>
          <a:ln w="12700">
            <a:miter lim="400000"/>
          </a:ln>
          <a:extLst>
            <a:ext uri="{C572A759-6A51-4108-AA02-DFA0A04FC94B}">
              <ma14:wrappingTextBoxFlag xmlns:ma14="http://schemas.microsoft.com/office/mac/drawingml/2011/main" val="1"/>
            </a:ext>
          </a:extLst>
        </p:spPr>
        <p:txBody>
          <a:bodyPr lIns="60710" tIns="60710" rIns="60710" bIns="60710">
            <a:spAutoFit/>
          </a:bodyPr>
          <a:lstStyle>
            <a:lvl1pPr algn="ctr" defTabSz="607218">
              <a:defRPr sz="2200">
                <a:solidFill>
                  <a:srgbClr val="980000"/>
                </a:solidFill>
                <a:latin typeface="Helvetica Neue"/>
                <a:ea typeface="Helvetica Neue"/>
                <a:cs typeface="Helvetica Neue"/>
                <a:sym typeface="Helvetica Neue"/>
              </a:defRPr>
            </a:lvl1pPr>
          </a:lstStyle>
          <a:p>
            <a:r>
              <a:t>Twitter population in US</a:t>
            </a:r>
          </a:p>
        </p:txBody>
      </p:sp>
      <p:sp>
        <p:nvSpPr>
          <p:cNvPr id="485" name="Shape 485"/>
          <p:cNvSpPr/>
          <p:nvPr/>
        </p:nvSpPr>
        <p:spPr>
          <a:xfrm flipV="1">
            <a:off x="2249272" y="3155165"/>
            <a:ext cx="1546280" cy="2305295"/>
          </a:xfrm>
          <a:prstGeom prst="line">
            <a:avLst/>
          </a:prstGeom>
          <a:ln w="12700">
            <a:solidFill>
              <a:srgbClr val="980000"/>
            </a:solidFill>
            <a:tailEnd type="triangle"/>
          </a:ln>
        </p:spPr>
        <p:txBody>
          <a:bodyPr lIns="45718" tIns="45718" rIns="45718" bIns="45718"/>
          <a:lstStyle/>
          <a:p>
            <a:endParaRPr/>
          </a:p>
        </p:txBody>
      </p:sp>
      <p:sp>
        <p:nvSpPr>
          <p:cNvPr id="486" name="Shape 486"/>
          <p:cNvSpPr>
            <a:spLocks noGrp="1"/>
          </p:cNvSpPr>
          <p:nvPr>
            <p:ph type="body" sz="quarter" idx="1"/>
          </p:nvPr>
        </p:nvSpPr>
        <p:spPr>
          <a:xfrm>
            <a:off x="6138359" y="1351936"/>
            <a:ext cx="2903565" cy="3494059"/>
          </a:xfrm>
          <a:prstGeom prst="rect">
            <a:avLst/>
          </a:prstGeom>
        </p:spPr>
        <p:txBody>
          <a:bodyPr lIns="33733" tIns="33733" rIns="33733" bIns="33733"/>
          <a:lstStyle/>
          <a:p>
            <a:pPr indent="-25400">
              <a:spcBef>
                <a:spcPts val="2700"/>
              </a:spcBef>
              <a:buClr>
                <a:srgbClr val="006D22"/>
              </a:buClr>
              <a:defRPr sz="2200">
                <a:solidFill>
                  <a:srgbClr val="00882B"/>
                </a:solidFill>
                <a:latin typeface="Palatino"/>
                <a:ea typeface="Palatino"/>
                <a:cs typeface="Palatino"/>
                <a:sym typeface="Palatino"/>
              </a:defRPr>
            </a:pPr>
            <a:r>
              <a:t>Trend promoters have </a:t>
            </a:r>
            <a:r>
              <a:rPr>
                <a:solidFill>
                  <a:srgbClr val="C82506"/>
                </a:solidFill>
              </a:rPr>
              <a:t>varied demographics</a:t>
            </a:r>
          </a:p>
          <a:p>
            <a:pPr indent="-25400">
              <a:spcBef>
                <a:spcPts val="2700"/>
              </a:spcBef>
              <a:buClr>
                <a:srgbClr val="006D22"/>
              </a:buClr>
              <a:defRPr sz="2200">
                <a:solidFill>
                  <a:srgbClr val="00882B"/>
                </a:solidFill>
                <a:latin typeface="Palatino"/>
                <a:ea typeface="Palatino"/>
                <a:cs typeface="Palatino"/>
                <a:sym typeface="Palatino"/>
              </a:defRPr>
            </a:pPr>
            <a:r>
              <a:t>Men are </a:t>
            </a:r>
            <a:r>
              <a:rPr>
                <a:solidFill>
                  <a:srgbClr val="C82506"/>
                </a:solidFill>
              </a:rPr>
              <a:t>represented more</a:t>
            </a:r>
            <a:r>
              <a:t> among promoters of 53% trends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image69.png"/>
          <p:cNvPicPr>
            <a:picLocks noChangeAspect="1"/>
          </p:cNvPicPr>
          <p:nvPr/>
        </p:nvPicPr>
        <p:blipFill>
          <a:blip r:embed="rId2">
            <a:extLst/>
          </a:blip>
          <a:stretch>
            <a:fillRect/>
          </a:stretch>
        </p:blipFill>
        <p:spPr>
          <a:xfrm>
            <a:off x="640952" y="1257359"/>
            <a:ext cx="5690751" cy="4268064"/>
          </a:xfrm>
          <a:prstGeom prst="rect">
            <a:avLst/>
          </a:prstGeom>
          <a:ln w="12700">
            <a:miter lim="400000"/>
          </a:ln>
        </p:spPr>
      </p:pic>
      <p:sp>
        <p:nvSpPr>
          <p:cNvPr id="489" name="Shape 489"/>
          <p:cNvSpPr>
            <a:spLocks noGrp="1"/>
          </p:cNvSpPr>
          <p:nvPr>
            <p:ph type="title"/>
          </p:nvPr>
        </p:nvSpPr>
        <p:spPr>
          <a:prstGeom prst="rect">
            <a:avLst/>
          </a:prstGeom>
          <a:solidFill>
            <a:srgbClr val="00882B"/>
          </a:solidFill>
        </p:spPr>
        <p:txBody>
          <a:bodyPr lIns="168671" tIns="168671" rIns="168671" bIns="168671"/>
          <a:lstStyle/>
          <a:p>
            <a:r>
              <a:t>Racial demographics of trend promoters</a:t>
            </a:r>
          </a:p>
        </p:txBody>
      </p:sp>
      <p:sp>
        <p:nvSpPr>
          <p:cNvPr id="490" name="Shape 490"/>
          <p:cNvSpPr/>
          <p:nvPr/>
        </p:nvSpPr>
        <p:spPr>
          <a:xfrm flipV="1">
            <a:off x="2560146" y="4096008"/>
            <a:ext cx="1718775" cy="1718775"/>
          </a:xfrm>
          <a:prstGeom prst="line">
            <a:avLst/>
          </a:prstGeom>
          <a:ln w="12700">
            <a:solidFill>
              <a:srgbClr val="980000"/>
            </a:solidFill>
            <a:tailEnd type="triangle"/>
          </a:ln>
        </p:spPr>
        <p:txBody>
          <a:bodyPr lIns="45718" tIns="45718" rIns="45718" bIns="45718"/>
          <a:lstStyle/>
          <a:p>
            <a:endParaRPr/>
          </a:p>
        </p:txBody>
      </p:sp>
      <p:sp>
        <p:nvSpPr>
          <p:cNvPr id="491" name="Shape 491"/>
          <p:cNvSpPr/>
          <p:nvPr/>
        </p:nvSpPr>
        <p:spPr>
          <a:xfrm>
            <a:off x="970040" y="5802245"/>
            <a:ext cx="3308625" cy="456500"/>
          </a:xfrm>
          <a:prstGeom prst="rect">
            <a:avLst/>
          </a:prstGeom>
          <a:ln w="12700">
            <a:miter lim="400000"/>
          </a:ln>
          <a:extLst>
            <a:ext uri="{C572A759-6A51-4108-AA02-DFA0A04FC94B}">
              <ma14:wrappingTextBoxFlag xmlns:ma14="http://schemas.microsoft.com/office/mac/drawingml/2011/main" val="1"/>
            </a:ext>
          </a:extLst>
        </p:spPr>
        <p:txBody>
          <a:bodyPr lIns="60710" tIns="60710" rIns="60710" bIns="60710">
            <a:spAutoFit/>
          </a:bodyPr>
          <a:lstStyle>
            <a:lvl1pPr algn="ctr" defTabSz="607218">
              <a:defRPr sz="2200">
                <a:solidFill>
                  <a:srgbClr val="980000"/>
                </a:solidFill>
                <a:latin typeface="Helvetica Neue"/>
                <a:ea typeface="Helvetica Neue"/>
                <a:cs typeface="Helvetica Neue"/>
                <a:sym typeface="Helvetica Neue"/>
              </a:defRPr>
            </a:lvl1pPr>
          </a:lstStyle>
          <a:p>
            <a:r>
              <a:t>Twitter population in US</a:t>
            </a:r>
          </a:p>
        </p:txBody>
      </p:sp>
      <p:sp>
        <p:nvSpPr>
          <p:cNvPr id="492" name="Shape 492"/>
          <p:cNvSpPr>
            <a:spLocks noGrp="1"/>
          </p:cNvSpPr>
          <p:nvPr>
            <p:ph type="body" sz="quarter" idx="1"/>
          </p:nvPr>
        </p:nvSpPr>
        <p:spPr>
          <a:xfrm>
            <a:off x="6138359" y="1351936"/>
            <a:ext cx="2903565" cy="3494059"/>
          </a:xfrm>
          <a:prstGeom prst="rect">
            <a:avLst/>
          </a:prstGeom>
        </p:spPr>
        <p:txBody>
          <a:bodyPr lIns="33733" tIns="33733" rIns="33733" bIns="33733"/>
          <a:lstStyle/>
          <a:p>
            <a:pPr indent="-25400">
              <a:spcBef>
                <a:spcPts val="2700"/>
              </a:spcBef>
              <a:buClr>
                <a:srgbClr val="006D22"/>
              </a:buClr>
              <a:defRPr sz="2200">
                <a:solidFill>
                  <a:srgbClr val="00882B"/>
                </a:solidFill>
                <a:latin typeface="Palatino"/>
                <a:ea typeface="Palatino"/>
                <a:cs typeface="Palatino"/>
                <a:sym typeface="Palatino"/>
              </a:defRPr>
            </a:pPr>
            <a:r>
              <a:t>Similar pattern considering </a:t>
            </a:r>
            <a:r>
              <a:rPr>
                <a:solidFill>
                  <a:srgbClr val="C82506"/>
                </a:solidFill>
              </a:rPr>
              <a:t>racial demographics</a:t>
            </a:r>
          </a:p>
          <a:p>
            <a:pPr indent="-25400">
              <a:spcBef>
                <a:spcPts val="2700"/>
              </a:spcBef>
              <a:buClr>
                <a:srgbClr val="006D22"/>
              </a:buClr>
              <a:defRPr sz="2200">
                <a:solidFill>
                  <a:srgbClr val="00882B"/>
                </a:solidFill>
                <a:latin typeface="Palatino"/>
                <a:ea typeface="Palatino"/>
                <a:cs typeface="Palatino"/>
                <a:sym typeface="Palatino"/>
              </a:defRPr>
            </a:pPr>
            <a:r>
              <a:t>Whites are </a:t>
            </a:r>
            <a:r>
              <a:rPr>
                <a:solidFill>
                  <a:srgbClr val="C82506"/>
                </a:solidFill>
              </a:rPr>
              <a:t>represented more</a:t>
            </a:r>
            <a:r>
              <a:t> among promoters of 65% trends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p:cNvSpPr>
          <p:nvPr>
            <p:ph type="title"/>
          </p:nvPr>
        </p:nvSpPr>
        <p:spPr>
          <a:xfrm>
            <a:off x="683121" y="168670"/>
            <a:ext cx="8340891" cy="1224253"/>
          </a:xfrm>
          <a:prstGeom prst="rect">
            <a:avLst/>
          </a:prstGeom>
          <a:solidFill>
            <a:srgbClr val="00882B"/>
          </a:solidFill>
        </p:spPr>
        <p:txBody>
          <a:bodyPr lIns="168671" tIns="168671" rIns="168671" bIns="168671"/>
          <a:lstStyle/>
          <a:p>
            <a:pPr defTabSz="388620">
              <a:defRPr sz="2700"/>
            </a:pPr>
            <a:r>
              <a:t>Trend promoters differing </a:t>
            </a:r>
            <a:r>
              <a:rPr>
                <a:solidFill>
                  <a:srgbClr val="DCBD23"/>
                </a:solidFill>
              </a:rPr>
              <a:t>significantly</a:t>
            </a:r>
            <a:r>
              <a:t> </a:t>
            </a:r>
          </a:p>
          <a:p>
            <a:pPr defTabSz="388620">
              <a:defRPr sz="2700"/>
            </a:pPr>
            <a:r>
              <a:t>from overall population</a:t>
            </a:r>
          </a:p>
        </p:txBody>
      </p:sp>
      <p:graphicFrame>
        <p:nvGraphicFramePr>
          <p:cNvPr id="495" name="Table 495"/>
          <p:cNvGraphicFramePr/>
          <p:nvPr/>
        </p:nvGraphicFramePr>
        <p:xfrm>
          <a:off x="1758119" y="1680390"/>
          <a:ext cx="6199261" cy="3677535"/>
        </p:xfrm>
        <a:graphic>
          <a:graphicData uri="http://schemas.openxmlformats.org/drawingml/2006/table">
            <a:tbl>
              <a:tblPr bandRow="1">
                <a:tableStyleId>{4C3C2611-4C71-4FC5-86AE-919BDF0F9419}</a:tableStyleId>
              </a:tblPr>
              <a:tblGrid>
                <a:gridCol w="3588040"/>
                <a:gridCol w="2611221"/>
              </a:tblGrid>
              <a:tr h="1038483">
                <a:tc>
                  <a:txBody>
                    <a:bodyPr/>
                    <a:lstStyle/>
                    <a:p>
                      <a:pPr>
                        <a:defRPr sz="1800"/>
                      </a:pPr>
                      <a:r>
                        <a:rPr sz="2200" b="1">
                          <a:latin typeface="Helvetica Neue"/>
                          <a:ea typeface="Helvetica Neue"/>
                          <a:cs typeface="Helvetica Neue"/>
                          <a:sym typeface="Helvetica Neue"/>
                        </a:rPr>
                        <a:t>Demographic attribute </a:t>
                      </a:r>
                    </a:p>
                  </a:txBody>
                  <a:tcPr marL="91425" marR="91425" marT="91425" marB="91425" anchor="ctr" horzOverflow="overflow">
                    <a:lnL w="12700">
                      <a:solidFill>
                        <a:srgbClr val="666666"/>
                      </a:solidFill>
                    </a:lnL>
                    <a:lnR w="12700">
                      <a:solidFill>
                        <a:srgbClr val="666666"/>
                      </a:solidFill>
                    </a:lnR>
                    <a:lnT w="12700">
                      <a:solidFill>
                        <a:srgbClr val="666666"/>
                      </a:solidFill>
                    </a:lnT>
                    <a:lnB w="12700">
                      <a:solidFill>
                        <a:srgbClr val="666666"/>
                      </a:solidFill>
                    </a:lnB>
                    <a:solidFill>
                      <a:srgbClr val="F1C232"/>
                    </a:solidFill>
                  </a:tcPr>
                </a:tc>
                <a:tc>
                  <a:txBody>
                    <a:bodyPr/>
                    <a:lstStyle/>
                    <a:p>
                      <a:pPr>
                        <a:defRPr sz="1800"/>
                      </a:pPr>
                      <a:r>
                        <a:rPr sz="2200" b="1">
                          <a:latin typeface="Helvetica Neue"/>
                          <a:ea typeface="Helvetica Neue"/>
                          <a:cs typeface="Helvetica Neue"/>
                          <a:sym typeface="Helvetica Neue"/>
                        </a:rPr>
                        <a:t>% of trends</a:t>
                      </a:r>
                    </a:p>
                  </a:txBody>
                  <a:tcPr marL="91425" marR="91425" marT="91425" marB="91425" anchor="ctr" horzOverflow="overflow">
                    <a:lnL w="12700">
                      <a:solidFill>
                        <a:srgbClr val="666666"/>
                      </a:solidFill>
                    </a:lnL>
                    <a:lnR w="12700">
                      <a:solidFill>
                        <a:srgbClr val="666666"/>
                      </a:solidFill>
                    </a:lnR>
                    <a:lnT w="12700">
                      <a:solidFill>
                        <a:srgbClr val="666666"/>
                      </a:solidFill>
                    </a:lnT>
                    <a:lnB w="12700">
                      <a:solidFill>
                        <a:srgbClr val="666666"/>
                      </a:solidFill>
                    </a:lnB>
                    <a:solidFill>
                      <a:srgbClr val="F1C232"/>
                    </a:solidFill>
                  </a:tcPr>
                </a:tc>
              </a:tr>
              <a:tr h="879684">
                <a:tc>
                  <a:txBody>
                    <a:bodyPr/>
                    <a:lstStyle/>
                    <a:p>
                      <a:pPr>
                        <a:defRPr sz="1800"/>
                      </a:pPr>
                      <a:r>
                        <a:rPr sz="2200">
                          <a:latin typeface="Helvetica Neue"/>
                          <a:ea typeface="Helvetica Neue"/>
                          <a:cs typeface="Helvetica Neue"/>
                          <a:sym typeface="Helvetica Neue"/>
                        </a:rPr>
                        <a:t>Gender</a:t>
                      </a:r>
                    </a:p>
                  </a:txBody>
                  <a:tcPr marL="91425" marR="91425" marT="91425" marB="91425" horzOverflow="overflow">
                    <a:lnL w="12700">
                      <a:solidFill>
                        <a:srgbClr val="666666"/>
                      </a:solidFill>
                    </a:lnL>
                    <a:lnR w="12700">
                      <a:solidFill>
                        <a:srgbClr val="666666"/>
                      </a:solidFill>
                    </a:lnR>
                    <a:lnT w="12700">
                      <a:solidFill>
                        <a:srgbClr val="666666"/>
                      </a:solidFill>
                    </a:lnT>
                    <a:lnB w="12700">
                      <a:solidFill>
                        <a:srgbClr val="666666"/>
                      </a:solidFill>
                    </a:lnB>
                    <a:solidFill>
                      <a:srgbClr val="F8F4E7"/>
                    </a:solidFill>
                  </a:tcPr>
                </a:tc>
                <a:tc>
                  <a:txBody>
                    <a:bodyPr/>
                    <a:lstStyle/>
                    <a:p>
                      <a:pPr>
                        <a:defRPr sz="1800"/>
                      </a:pPr>
                      <a:r>
                        <a:rPr sz="2200">
                          <a:latin typeface="Helvetica Neue"/>
                          <a:ea typeface="Helvetica Neue"/>
                          <a:cs typeface="Helvetica Neue"/>
                          <a:sym typeface="Helvetica Neue"/>
                        </a:rPr>
                        <a:t>61.23 %</a:t>
                      </a:r>
                    </a:p>
                  </a:txBody>
                  <a:tcPr marL="91425" marR="91425" marT="91425" marB="91425" horzOverflow="overflow">
                    <a:lnL w="12700">
                      <a:solidFill>
                        <a:srgbClr val="666666"/>
                      </a:solidFill>
                    </a:lnL>
                    <a:lnR w="12700">
                      <a:solidFill>
                        <a:srgbClr val="666666"/>
                      </a:solidFill>
                    </a:lnR>
                    <a:lnT w="12700">
                      <a:solidFill>
                        <a:srgbClr val="666666"/>
                      </a:solidFill>
                    </a:lnT>
                    <a:lnB w="12700">
                      <a:solidFill>
                        <a:srgbClr val="666666"/>
                      </a:solidFill>
                    </a:lnB>
                    <a:solidFill>
                      <a:srgbClr val="F8F4E7"/>
                    </a:solidFill>
                  </a:tcPr>
                </a:tc>
              </a:tr>
              <a:tr h="879684">
                <a:tc>
                  <a:txBody>
                    <a:bodyPr/>
                    <a:lstStyle/>
                    <a:p>
                      <a:pPr>
                        <a:defRPr sz="1800"/>
                      </a:pPr>
                      <a:r>
                        <a:rPr sz="2200">
                          <a:latin typeface="Helvetica Neue"/>
                          <a:ea typeface="Helvetica Neue"/>
                          <a:cs typeface="Helvetica Neue"/>
                          <a:sym typeface="Helvetica Neue"/>
                        </a:rPr>
                        <a:t>Race</a:t>
                      </a:r>
                    </a:p>
                  </a:txBody>
                  <a:tcPr marL="91425" marR="91425" marT="91425" marB="91425" horzOverflow="overflow">
                    <a:lnL w="12700">
                      <a:solidFill>
                        <a:srgbClr val="666666"/>
                      </a:solidFill>
                    </a:lnL>
                    <a:lnR w="12700">
                      <a:solidFill>
                        <a:srgbClr val="666666"/>
                      </a:solidFill>
                    </a:lnR>
                    <a:lnT w="12700">
                      <a:solidFill>
                        <a:srgbClr val="666666"/>
                      </a:solidFill>
                    </a:lnT>
                    <a:lnB w="12700">
                      <a:solidFill>
                        <a:srgbClr val="666666"/>
                      </a:solidFill>
                    </a:lnB>
                    <a:solidFill>
                      <a:srgbClr val="F2E7CB"/>
                    </a:solidFill>
                  </a:tcPr>
                </a:tc>
                <a:tc>
                  <a:txBody>
                    <a:bodyPr/>
                    <a:lstStyle/>
                    <a:p>
                      <a:pPr>
                        <a:defRPr sz="1800"/>
                      </a:pPr>
                      <a:r>
                        <a:rPr sz="2200">
                          <a:latin typeface="Helvetica Neue"/>
                          <a:ea typeface="Helvetica Neue"/>
                          <a:cs typeface="Helvetica Neue"/>
                          <a:sym typeface="Helvetica Neue"/>
                        </a:rPr>
                        <a:t>80.19 %</a:t>
                      </a:r>
                    </a:p>
                  </a:txBody>
                  <a:tcPr marL="91425" marR="91425" marT="91425" marB="91425" horzOverflow="overflow">
                    <a:lnL w="12700">
                      <a:solidFill>
                        <a:srgbClr val="666666"/>
                      </a:solidFill>
                    </a:lnL>
                    <a:lnR w="12700">
                      <a:solidFill>
                        <a:srgbClr val="666666"/>
                      </a:solidFill>
                    </a:lnR>
                    <a:lnT w="12700">
                      <a:solidFill>
                        <a:srgbClr val="666666"/>
                      </a:solidFill>
                    </a:lnT>
                    <a:lnB w="12700">
                      <a:solidFill>
                        <a:srgbClr val="666666"/>
                      </a:solidFill>
                    </a:lnB>
                    <a:solidFill>
                      <a:srgbClr val="F2E7CB"/>
                    </a:solidFill>
                  </a:tcPr>
                </a:tc>
              </a:tr>
              <a:tr h="879684">
                <a:tc>
                  <a:txBody>
                    <a:bodyPr/>
                    <a:lstStyle/>
                    <a:p>
                      <a:pPr>
                        <a:defRPr sz="1800"/>
                      </a:pPr>
                      <a:r>
                        <a:rPr sz="2200">
                          <a:latin typeface="Helvetica Neue"/>
                          <a:ea typeface="Helvetica Neue"/>
                          <a:cs typeface="Helvetica Neue"/>
                          <a:sym typeface="Helvetica Neue"/>
                        </a:rPr>
                        <a:t>Age</a:t>
                      </a:r>
                    </a:p>
                  </a:txBody>
                  <a:tcPr marL="91425" marR="91425" marT="91425" marB="91425" horzOverflow="overflow">
                    <a:lnL w="12700">
                      <a:solidFill>
                        <a:srgbClr val="666666"/>
                      </a:solidFill>
                    </a:lnL>
                    <a:lnR w="12700">
                      <a:solidFill>
                        <a:srgbClr val="666666"/>
                      </a:solidFill>
                    </a:lnR>
                    <a:lnT w="12700">
                      <a:solidFill>
                        <a:srgbClr val="666666"/>
                      </a:solidFill>
                    </a:lnT>
                    <a:lnB w="12700">
                      <a:solidFill>
                        <a:srgbClr val="666666"/>
                      </a:solidFill>
                    </a:lnB>
                    <a:solidFill>
                      <a:srgbClr val="F8F4E7"/>
                    </a:solidFill>
                  </a:tcPr>
                </a:tc>
                <a:tc>
                  <a:txBody>
                    <a:bodyPr/>
                    <a:lstStyle/>
                    <a:p>
                      <a:pPr>
                        <a:defRPr sz="1800"/>
                      </a:pPr>
                      <a:r>
                        <a:rPr sz="2200">
                          <a:latin typeface="Helvetica Neue"/>
                          <a:ea typeface="Helvetica Neue"/>
                          <a:cs typeface="Helvetica Neue"/>
                          <a:sym typeface="Helvetica Neue"/>
                        </a:rPr>
                        <a:t>76.54 %</a:t>
                      </a:r>
                    </a:p>
                  </a:txBody>
                  <a:tcPr marL="91425" marR="91425" marT="91425" marB="91425" horzOverflow="overflow">
                    <a:lnL w="12700">
                      <a:solidFill>
                        <a:srgbClr val="666666"/>
                      </a:solidFill>
                    </a:lnL>
                    <a:lnR w="12700">
                      <a:solidFill>
                        <a:srgbClr val="666666"/>
                      </a:solidFill>
                    </a:lnR>
                    <a:lnT w="12700">
                      <a:solidFill>
                        <a:srgbClr val="666666"/>
                      </a:solidFill>
                    </a:lnT>
                    <a:lnB w="12700">
                      <a:solidFill>
                        <a:srgbClr val="666666"/>
                      </a:solidFill>
                    </a:lnB>
                    <a:solidFill>
                      <a:srgbClr val="F8F4E7"/>
                    </a:solidFill>
                  </a:tcPr>
                </a:tc>
              </a:tr>
            </a:tbl>
          </a:graphicData>
        </a:graphic>
      </p:graphicFrame>
      <p:sp>
        <p:nvSpPr>
          <p:cNvPr id="496" name="Shape 496"/>
          <p:cNvSpPr>
            <a:spLocks noGrp="1"/>
          </p:cNvSpPr>
          <p:nvPr>
            <p:ph type="body" sz="quarter" idx="1"/>
          </p:nvPr>
        </p:nvSpPr>
        <p:spPr>
          <a:xfrm>
            <a:off x="768625" y="5454265"/>
            <a:ext cx="8178249" cy="1224252"/>
          </a:xfrm>
          <a:prstGeom prst="rect">
            <a:avLst/>
          </a:prstGeom>
        </p:spPr>
        <p:txBody>
          <a:bodyPr lIns="33733" tIns="33733" rIns="33733" bIns="33733"/>
          <a:lstStyle/>
          <a:p>
            <a:pPr marL="25400" indent="-50800">
              <a:spcBef>
                <a:spcPts val="2700"/>
              </a:spcBef>
              <a:defRPr sz="2400">
                <a:solidFill>
                  <a:srgbClr val="00882B"/>
                </a:solidFill>
                <a:latin typeface="Palatino"/>
                <a:ea typeface="Palatino"/>
                <a:cs typeface="Palatino"/>
                <a:sym typeface="Palatino"/>
              </a:defRPr>
            </a:pPr>
            <a:r>
              <a:t>Where difference between the demographics of promoter and overall population is </a:t>
            </a:r>
            <a:r>
              <a:rPr>
                <a:solidFill>
                  <a:srgbClr val="C82506"/>
                </a:solidFill>
              </a:rPr>
              <a:t>statistically significant.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p:cNvSpPr>
          <p:nvPr>
            <p:ph type="title"/>
          </p:nvPr>
        </p:nvSpPr>
        <p:spPr>
          <a:prstGeom prst="rect">
            <a:avLst/>
          </a:prstGeom>
          <a:solidFill>
            <a:srgbClr val="00882B"/>
          </a:solidFill>
        </p:spPr>
        <p:txBody>
          <a:bodyPr lIns="168671" tIns="168671" rIns="168671" bIns="168671"/>
          <a:lstStyle/>
          <a:p>
            <a:r>
              <a:t>Research Questions</a:t>
            </a:r>
          </a:p>
        </p:txBody>
      </p:sp>
      <p:sp>
        <p:nvSpPr>
          <p:cNvPr id="499" name="Shape 499"/>
          <p:cNvSpPr/>
          <p:nvPr/>
        </p:nvSpPr>
        <p:spPr>
          <a:xfrm>
            <a:off x="921684" y="1290339"/>
            <a:ext cx="8032458" cy="43219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marL="401052" indent="-401052" defTabSz="607218">
              <a:buSzPct val="100000"/>
              <a:buAutoNum type="arabicPeriod"/>
              <a:defRPr sz="3000">
                <a:solidFill>
                  <a:srgbClr val="80C495"/>
                </a:solidFill>
                <a:latin typeface="Palatino"/>
                <a:ea typeface="Palatino"/>
                <a:cs typeface="Palatino"/>
                <a:sym typeface="Palatino"/>
              </a:defRPr>
            </a:pPr>
            <a:r>
              <a:t>How different are the trend promoters from Twitter’s overall population?</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2"/>
              <a:defRPr sz="3000">
                <a:solidFill>
                  <a:srgbClr val="C82506"/>
                </a:solidFill>
                <a:latin typeface="Palatino"/>
                <a:ea typeface="Palatino"/>
                <a:cs typeface="Palatino"/>
                <a:sym typeface="Palatino"/>
              </a:defRPr>
            </a:pPr>
            <a:r>
              <a:t>Are certain socially salient groups under-represented among the promoters?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3"/>
              <a:defRPr sz="3000">
                <a:solidFill>
                  <a:srgbClr val="80C495"/>
                </a:solidFill>
                <a:latin typeface="Palatino"/>
                <a:ea typeface="Palatino"/>
                <a:cs typeface="Palatino"/>
                <a:sym typeface="Palatino"/>
              </a:defRPr>
            </a:pPr>
            <a:r>
              <a:t>Do promoters and adopters of a trend have different demographics?</a:t>
            </a:r>
          </a:p>
          <a:p>
            <a:pPr defTabSz="607218">
              <a:defRPr sz="400">
                <a:solidFill>
                  <a:srgbClr val="80C495"/>
                </a:solidFill>
                <a:latin typeface="Palatino"/>
                <a:ea typeface="Palatino"/>
                <a:cs typeface="Palatino"/>
                <a:sym typeface="Palatino"/>
              </a:defRPr>
            </a:pPr>
            <a:endParaRPr/>
          </a:p>
          <a:p>
            <a:pPr marL="401052" indent="-401052" defTabSz="607218">
              <a:buSzPct val="100000"/>
              <a:buAutoNum type="arabicPeriod" startAt="4"/>
              <a:defRPr sz="3000">
                <a:solidFill>
                  <a:srgbClr val="80C495"/>
                </a:solidFill>
                <a:latin typeface="Palatino"/>
                <a:ea typeface="Palatino"/>
                <a:cs typeface="Palatino"/>
                <a:sym typeface="Palatino"/>
              </a:defRPr>
            </a:pPr>
            <a:r>
              <a:t>What can promoter demographics tell about the trend content?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p:cNvSpPr>
          <p:nvPr>
            <p:ph type="title"/>
          </p:nvPr>
        </p:nvSpPr>
        <p:spPr>
          <a:prstGeom prst="rect">
            <a:avLst/>
          </a:prstGeom>
          <a:solidFill>
            <a:srgbClr val="00882B"/>
          </a:solidFill>
        </p:spPr>
        <p:txBody>
          <a:bodyPr lIns="168671" tIns="168671" rIns="168671" bIns="168671"/>
          <a:lstStyle/>
          <a:p>
            <a:pPr defTabSz="434340">
              <a:defRPr sz="3000">
                <a:solidFill>
                  <a:srgbClr val="FFD966"/>
                </a:solidFill>
              </a:defRPr>
            </a:pPr>
            <a:r>
              <a:t>Under-representation</a:t>
            </a:r>
            <a:r>
              <a:rPr>
                <a:solidFill>
                  <a:srgbClr val="FFFFFF"/>
                </a:solidFill>
              </a:rPr>
              <a:t> of socially salient groups</a:t>
            </a:r>
          </a:p>
        </p:txBody>
      </p:sp>
      <p:sp>
        <p:nvSpPr>
          <p:cNvPr id="502" name="Shape 502"/>
          <p:cNvSpPr/>
          <p:nvPr/>
        </p:nvSpPr>
        <p:spPr>
          <a:xfrm>
            <a:off x="921684" y="1290338"/>
            <a:ext cx="8032458" cy="3344069"/>
          </a:xfrm>
          <a:prstGeom prst="rect">
            <a:avLst/>
          </a:prstGeom>
          <a:ln w="12700">
            <a:miter lim="400000"/>
          </a:ln>
          <a:extLst>
            <a:ext uri="{C572A759-6A51-4108-AA02-DFA0A04FC94B}">
              <ma14:wrappingTextBoxFlag xmlns:ma14="http://schemas.microsoft.com/office/mac/drawingml/2011/main" val="1"/>
            </a:ext>
          </a:extLst>
        </p:spPr>
        <p:txBody>
          <a:bodyPr lIns="33733" tIns="33733" rIns="33733" bIns="33733">
            <a:spAutoFit/>
          </a:bodyPr>
          <a:lstStyle/>
          <a:p>
            <a:pPr marL="260683" indent="-260683" defTabSz="607218">
              <a:spcBef>
                <a:spcPts val="2700"/>
              </a:spcBef>
              <a:buSzPct val="100000"/>
              <a:buChar char="•"/>
              <a:defRPr sz="2600">
                <a:solidFill>
                  <a:srgbClr val="00882B"/>
                </a:solidFill>
                <a:latin typeface="Palatino"/>
                <a:ea typeface="Palatino"/>
                <a:cs typeface="Palatino"/>
                <a:sym typeface="Palatino"/>
              </a:defRPr>
            </a:pPr>
            <a:r>
              <a:t>A demographic group is </a:t>
            </a:r>
            <a:r>
              <a:rPr>
                <a:solidFill>
                  <a:srgbClr val="C82506"/>
                </a:solidFill>
              </a:rPr>
              <a:t>under-represented</a:t>
            </a:r>
            <a:r>
              <a:t> when  its fraction among promoters is &lt; 80% of that in overall population</a:t>
            </a:r>
          </a:p>
          <a:p>
            <a:pPr defTabSz="607218">
              <a:spcBef>
                <a:spcPts val="2700"/>
              </a:spcBef>
              <a:defRPr sz="2600">
                <a:solidFill>
                  <a:srgbClr val="00882B"/>
                </a:solidFill>
                <a:latin typeface="Palatino"/>
                <a:ea typeface="Palatino"/>
                <a:cs typeface="Palatino"/>
                <a:sym typeface="Palatino"/>
              </a:defRPr>
            </a:pPr>
            <a:endParaRPr/>
          </a:p>
          <a:p>
            <a:pPr marL="260683" indent="-260683" defTabSz="607218">
              <a:spcBef>
                <a:spcPts val="2700"/>
              </a:spcBef>
              <a:buSzPct val="100000"/>
              <a:buChar char="•"/>
              <a:defRPr sz="2600">
                <a:solidFill>
                  <a:srgbClr val="00882B"/>
                </a:solidFill>
                <a:latin typeface="Palatino"/>
                <a:ea typeface="Palatino"/>
                <a:cs typeface="Palatino"/>
                <a:sym typeface="Palatino"/>
              </a:defRPr>
            </a:pPr>
            <a:r>
              <a:t>Motivated by the </a:t>
            </a:r>
            <a:r>
              <a:rPr>
                <a:solidFill>
                  <a:srgbClr val="C82506"/>
                </a:solidFill>
              </a:rPr>
              <a:t>80% rule</a:t>
            </a:r>
            <a:r>
              <a:t> </a:t>
            </a:r>
            <a:r>
              <a:rPr>
                <a:solidFill>
                  <a:srgbClr val="C82506"/>
                </a:solidFill>
              </a:rPr>
              <a:t>used by U.S. Equal Employment Opportunity Commission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Edge">
  <a:themeElements>
    <a:clrScheme name="Edge">
      <a:dk1>
        <a:srgbClr val="000000"/>
      </a:dk1>
      <a:lt1>
        <a:srgbClr val="FFFFFF"/>
      </a:lt1>
      <a:dk2>
        <a:srgbClr val="A7A7A7"/>
      </a:dk2>
      <a:lt2>
        <a:srgbClr val="535353"/>
      </a:lt2>
      <a:accent1>
        <a:srgbClr val="CC9900"/>
      </a:accent1>
      <a:accent2>
        <a:srgbClr val="3B812F"/>
      </a:accent2>
      <a:accent3>
        <a:srgbClr val="9BBB59"/>
      </a:accent3>
      <a:accent4>
        <a:srgbClr val="8064A2"/>
      </a:accent4>
      <a:accent5>
        <a:srgbClr val="4BACC6"/>
      </a:accent5>
      <a:accent6>
        <a:srgbClr val="F79646"/>
      </a:accent6>
      <a:hlink>
        <a:srgbClr val="0000FF"/>
      </a:hlink>
      <a:folHlink>
        <a:srgbClr val="FF00FF"/>
      </a:folHlink>
    </a:clrScheme>
    <a:fontScheme name="Edge">
      <a:majorFont>
        <a:latin typeface="Times New Roman"/>
        <a:ea typeface="Times New Roman"/>
        <a:cs typeface="Times New Roman"/>
      </a:majorFont>
      <a:minorFont>
        <a:latin typeface="Helvetica"/>
        <a:ea typeface="Helvetica"/>
        <a:cs typeface="Helvetica"/>
      </a:minorFont>
    </a:fontScheme>
    <a:fmtScheme name="Ed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ge">
  <a:themeElements>
    <a:clrScheme name="Edge">
      <a:dk1>
        <a:srgbClr val="000000"/>
      </a:dk1>
      <a:lt1>
        <a:srgbClr val="FFFFFF"/>
      </a:lt1>
      <a:dk2>
        <a:srgbClr val="A7A7A7"/>
      </a:dk2>
      <a:lt2>
        <a:srgbClr val="535353"/>
      </a:lt2>
      <a:accent1>
        <a:srgbClr val="CC9900"/>
      </a:accent1>
      <a:accent2>
        <a:srgbClr val="3B812F"/>
      </a:accent2>
      <a:accent3>
        <a:srgbClr val="9BBB59"/>
      </a:accent3>
      <a:accent4>
        <a:srgbClr val="8064A2"/>
      </a:accent4>
      <a:accent5>
        <a:srgbClr val="4BACC6"/>
      </a:accent5>
      <a:accent6>
        <a:srgbClr val="F79646"/>
      </a:accent6>
      <a:hlink>
        <a:srgbClr val="0000FF"/>
      </a:hlink>
      <a:folHlink>
        <a:srgbClr val="FF00FF"/>
      </a:folHlink>
    </a:clrScheme>
    <a:fontScheme name="Edge">
      <a:majorFont>
        <a:latin typeface="Times New Roman"/>
        <a:ea typeface="Times New Roman"/>
        <a:cs typeface="Times New Roman"/>
      </a:majorFont>
      <a:minorFont>
        <a:latin typeface="Helvetica"/>
        <a:ea typeface="Helvetica"/>
        <a:cs typeface="Helvetica"/>
      </a:minorFont>
    </a:fontScheme>
    <a:fmtScheme name="Ed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1351</TotalTime>
  <Words>4536</Words>
  <Application>Microsoft Macintosh PowerPoint</Application>
  <PresentationFormat>Custom</PresentationFormat>
  <Paragraphs>704</Paragraphs>
  <Slides>153</Slides>
  <Notes>14</Notes>
  <HiddenSlides>0</HiddenSlides>
  <MMClips>0</MMClips>
  <ScaleCrop>false</ScaleCrop>
  <HeadingPairs>
    <vt:vector size="4" baseType="variant">
      <vt:variant>
        <vt:lpstr>Theme</vt:lpstr>
      </vt:variant>
      <vt:variant>
        <vt:i4>1</vt:i4>
      </vt:variant>
      <vt:variant>
        <vt:lpstr>Slide Titles</vt:lpstr>
      </vt:variant>
      <vt:variant>
        <vt:i4>153</vt:i4>
      </vt:variant>
    </vt:vector>
  </HeadingPairs>
  <TitlesOfParts>
    <vt:vector size="154" baseType="lpstr">
      <vt:lpstr>Edge</vt:lpstr>
      <vt:lpstr>Computational Journalism – Some Aspects</vt:lpstr>
      <vt:lpstr>Explosive growth in online contents</vt:lpstr>
      <vt:lpstr>Need for Recommendation Systems</vt:lpstr>
      <vt:lpstr>Huge change in news landscape</vt:lpstr>
      <vt:lpstr>Competition for user attention</vt:lpstr>
      <vt:lpstr>Focus of this talk</vt:lpstr>
      <vt:lpstr>Can Recommendations Create Coverage Bias? Understanding the Filtering Effects of Online News Recommendations </vt:lpstr>
      <vt:lpstr>Offline news readership in decline  while online is increasing</vt:lpstr>
      <vt:lpstr>The Problem</vt:lpstr>
      <vt:lpstr>Recommendations on nytimes.com</vt:lpstr>
      <vt:lpstr>Recommendations over time-scales</vt:lpstr>
      <vt:lpstr>Recommendations over time-scales</vt:lpstr>
      <vt:lpstr>High-level Question</vt:lpstr>
      <vt:lpstr>Media Bias</vt:lpstr>
      <vt:lpstr>Personalization and Filter Bubble</vt:lpstr>
      <vt:lpstr>Coverage Bias</vt:lpstr>
      <vt:lpstr>Datasets analyzed</vt:lpstr>
      <vt:lpstr>How should we measure bias?</vt:lpstr>
      <vt:lpstr>Sectional coverage of news stories</vt:lpstr>
      <vt:lpstr>Sectional coverage of news stories</vt:lpstr>
      <vt:lpstr>Topical coverage of news stories</vt:lpstr>
      <vt:lpstr>Most frequent topics</vt:lpstr>
      <vt:lpstr>Coverage of hard vs. soft news</vt:lpstr>
      <vt:lpstr>Examples of hard/soft news topics</vt:lpstr>
      <vt:lpstr>Comparing recommendations  differing on source</vt:lpstr>
      <vt:lpstr>Differences in individual news stories</vt:lpstr>
      <vt:lpstr>Differences in sectional coverage</vt:lpstr>
      <vt:lpstr>Take Away</vt:lpstr>
      <vt:lpstr>Differences in hard/soft news coverage</vt:lpstr>
      <vt:lpstr>Differences in topical coverage</vt:lpstr>
      <vt:lpstr>Comparing recommendations  differing on source</vt:lpstr>
      <vt:lpstr>Differences in individual news stories</vt:lpstr>
      <vt:lpstr>Differences in sectional coverage</vt:lpstr>
      <vt:lpstr>Differences in hard/soft news coverage</vt:lpstr>
      <vt:lpstr>Take Away</vt:lpstr>
      <vt:lpstr>Differences in topical coverage</vt:lpstr>
      <vt:lpstr>Take Away</vt:lpstr>
      <vt:lpstr>Comparing recommendations  over time-scales</vt:lpstr>
      <vt:lpstr>Differences in individual news stories</vt:lpstr>
      <vt:lpstr>Differences in sectional coverage</vt:lpstr>
      <vt:lpstr>Differences in hard/soft news coverage</vt:lpstr>
      <vt:lpstr>Differences in topical coverage</vt:lpstr>
      <vt:lpstr>Summary</vt:lpstr>
      <vt:lpstr>Stop Clickbait: Detecting &amp; Preventing Clickbaits in Online News Media</vt:lpstr>
      <vt:lpstr>You’ll Get Chills When You See  These Examples of Clickbait</vt:lpstr>
      <vt:lpstr>You’ll Get Chills When You See  These Examples of Clickbait</vt:lpstr>
      <vt:lpstr>You’ll Get Chills When You See  These Examples of Clickbait</vt:lpstr>
      <vt:lpstr>What is Clickbait?</vt:lpstr>
      <vt:lpstr>Good: Increased Viewership</vt:lpstr>
      <vt:lpstr>Good: Skyrocketing Valuations</vt:lpstr>
      <vt:lpstr>Bad: RIP Journalistic Gatekeeping</vt:lpstr>
      <vt:lpstr>Goal of This Work</vt:lpstr>
      <vt:lpstr>Workplan</vt:lpstr>
      <vt:lpstr>How to Detect Clickbaits?</vt:lpstr>
      <vt:lpstr>Dataset</vt:lpstr>
      <vt:lpstr>What makes clickbaits different?</vt:lpstr>
      <vt:lpstr>What makes clickbaits different?</vt:lpstr>
      <vt:lpstr>What makes clickbaits different?</vt:lpstr>
      <vt:lpstr>What makes clickbaits different?</vt:lpstr>
      <vt:lpstr>Classifying Headlines as Clickbaits</vt:lpstr>
      <vt:lpstr>Next task</vt:lpstr>
      <vt:lpstr>What Interests You, Annoys Me</vt:lpstr>
      <vt:lpstr>Modeling Reader’s Interests</vt:lpstr>
      <vt:lpstr>Blocking Based on Topical Similarity</vt:lpstr>
      <vt:lpstr>Blocking Based on Patterns</vt:lpstr>
      <vt:lpstr>Performance of Blocking Approaches</vt:lpstr>
      <vt:lpstr>Browser Extension: Stop Clickbait </vt:lpstr>
      <vt:lpstr>Notify Clickbaits</vt:lpstr>
      <vt:lpstr>Block or Report Wrong Label</vt:lpstr>
      <vt:lpstr>Report Missed Clickbaits</vt:lpstr>
      <vt:lpstr>Who Makes Trends? Understanding Demographic Biases in Crowdsourced Recommendations </vt:lpstr>
      <vt:lpstr>Twitter trending topics</vt:lpstr>
      <vt:lpstr>Past works on trends</vt:lpstr>
      <vt:lpstr>Past works on trends</vt:lpstr>
      <vt:lpstr>Past works on trends</vt:lpstr>
      <vt:lpstr>Past works on trends</vt:lpstr>
      <vt:lpstr>Focus of this work</vt:lpstr>
      <vt:lpstr>Focus of this work</vt:lpstr>
      <vt:lpstr>Who are the promoters of Twitter trends?</vt:lpstr>
      <vt:lpstr>Who are the promoters of Twitter trends?</vt:lpstr>
      <vt:lpstr>Who are the promoters of Twitter trends?</vt:lpstr>
      <vt:lpstr>Who are the promoters of Twitter trends?</vt:lpstr>
      <vt:lpstr>Who are the promoters of Twitter trends?</vt:lpstr>
      <vt:lpstr>Research Questions</vt:lpstr>
      <vt:lpstr>Demographic attributes considered</vt:lpstr>
      <vt:lpstr>Demographic attributes considered</vt:lpstr>
      <vt:lpstr>Demographic attributes considered</vt:lpstr>
      <vt:lpstr>Key challenge</vt:lpstr>
      <vt:lpstr>Inferring demographics from profile images</vt:lpstr>
      <vt:lpstr>Inferring demographics from profile images</vt:lpstr>
      <vt:lpstr>Gender demographics of Twitter population in US </vt:lpstr>
      <vt:lpstr>Racial demographics of Twitter population in US </vt:lpstr>
      <vt:lpstr>Age demographics of Twitter population in US </vt:lpstr>
      <vt:lpstr>Research Questions</vt:lpstr>
      <vt:lpstr>Gender demographics of trend promoters</vt:lpstr>
      <vt:lpstr>Racial demographics of trend promoters</vt:lpstr>
      <vt:lpstr>Trend promoters differing significantly  from overall population</vt:lpstr>
      <vt:lpstr>Research Questions</vt:lpstr>
      <vt:lpstr>Under-representation of socially salient groups</vt:lpstr>
      <vt:lpstr>Under-representation of socially salient groups</vt:lpstr>
      <vt:lpstr>Under-representation of socially salient groups</vt:lpstr>
      <vt:lpstr>Research Questions</vt:lpstr>
      <vt:lpstr>Importance of being trending</vt:lpstr>
      <vt:lpstr>Research Questions</vt:lpstr>
      <vt:lpstr>Promoters and Trends</vt:lpstr>
      <vt:lpstr>Trends expressing niche interest</vt:lpstr>
      <vt:lpstr>Trends expressing different perspectives</vt:lpstr>
      <vt:lpstr>Need to know the promoters to understand the context for trends</vt:lpstr>
      <vt:lpstr>Demo</vt:lpstr>
      <vt:lpstr>Who-Makes-Trends: Search Trends by Date</vt:lpstr>
      <vt:lpstr>Who-Makes-Trends: Search Trends by Date</vt:lpstr>
      <vt:lpstr>Who-Makes-Trends</vt:lpstr>
      <vt:lpstr>Who-Makes-Trends</vt:lpstr>
      <vt:lpstr>Who-Makes-Trends</vt:lpstr>
      <vt:lpstr>Who-Makes-Trends: Search Trends by Text</vt:lpstr>
      <vt:lpstr>Who-Makes-Trends</vt:lpstr>
      <vt:lpstr>Complex Network Research Group (CNeRG) IIT Kharagpur</vt:lpstr>
      <vt:lpstr>Optimizing the Recency-Relevancy  Trade-off in Online News Recommendations</vt:lpstr>
      <vt:lpstr>Background: News Recommendations</vt:lpstr>
      <vt:lpstr>Background: News Recommendations</vt:lpstr>
      <vt:lpstr>Background: News Recommendations</vt:lpstr>
      <vt:lpstr>Background: News Recommendations</vt:lpstr>
      <vt:lpstr>Background: News Recommendations</vt:lpstr>
      <vt:lpstr>Background: News Recommendations</vt:lpstr>
      <vt:lpstr>Desired Properties of Recommended News</vt:lpstr>
      <vt:lpstr>Relevancy in Non-Personalized Recommendations</vt:lpstr>
      <vt:lpstr>Relevancy in Non-Personalized Recommendations</vt:lpstr>
      <vt:lpstr>Impact of News Story</vt:lpstr>
      <vt:lpstr>Impact of News Story</vt:lpstr>
      <vt:lpstr>Impact of News Story</vt:lpstr>
      <vt:lpstr>Recency-Relevancy Trade-off</vt:lpstr>
      <vt:lpstr>Recency-Relevancy Trade-off</vt:lpstr>
      <vt:lpstr>Recency-Relevancy Trade-off</vt:lpstr>
      <vt:lpstr>Goal of this work:</vt:lpstr>
      <vt:lpstr>Categorizing Existing Recommendations</vt:lpstr>
      <vt:lpstr>Latest Stories</vt:lpstr>
      <vt:lpstr>Highest Recent-Impact Stories</vt:lpstr>
      <vt:lpstr>Highest Recent-Impact Stories</vt:lpstr>
      <vt:lpstr>Highest Rising-Impact Stories</vt:lpstr>
      <vt:lpstr>Highest Rising-Impact Stories</vt:lpstr>
      <vt:lpstr>Highest Future-Impact Stories</vt:lpstr>
      <vt:lpstr>Effectivity of Future-Impact</vt:lpstr>
      <vt:lpstr>Datasets Analyzed</vt:lpstr>
      <vt:lpstr>Comparing Recommendation Strategies</vt:lpstr>
      <vt:lpstr>Comparing Recommendation Strategies</vt:lpstr>
      <vt:lpstr>Comparing Recommendation Strategies</vt:lpstr>
      <vt:lpstr>Comparing Recommendation Strategies</vt:lpstr>
      <vt:lpstr>Comparing Recommendation Strategies</vt:lpstr>
      <vt:lpstr>Take-Away</vt:lpstr>
      <vt:lpstr>PowerPoint Presentation</vt:lpstr>
      <vt:lpstr>PowerPoint Presentation</vt:lpstr>
      <vt:lpstr>PowerPoint Presentation</vt:lpstr>
      <vt:lpstr>Complex Network Research Group (CNeRG) IIT Kharagpur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Journalism – Some Aspects</dc:title>
  <cp:lastModifiedBy>Niloy Ganguly</cp:lastModifiedBy>
  <cp:revision>11</cp:revision>
  <dcterms:modified xsi:type="dcterms:W3CDTF">2018-06-28T05:46:47Z</dcterms:modified>
</cp:coreProperties>
</file>