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8" r:id="rId2"/>
  </p:sldMasterIdLst>
  <p:notesMasterIdLst>
    <p:notesMasterId r:id="rId139"/>
  </p:notesMasterIdLst>
  <p:sldIdLst>
    <p:sldId id="256" r:id="rId3"/>
    <p:sldId id="314" r:id="rId4"/>
    <p:sldId id="316" r:id="rId5"/>
    <p:sldId id="315" r:id="rId6"/>
    <p:sldId id="317" r:id="rId7"/>
    <p:sldId id="257" r:id="rId8"/>
    <p:sldId id="258" r:id="rId9"/>
    <p:sldId id="259" r:id="rId10"/>
    <p:sldId id="260" r:id="rId11"/>
    <p:sldId id="261" r:id="rId12"/>
    <p:sldId id="262" r:id="rId13"/>
    <p:sldId id="264" r:id="rId14"/>
    <p:sldId id="318" r:id="rId15"/>
    <p:sldId id="263" r:id="rId16"/>
    <p:sldId id="265" r:id="rId17"/>
    <p:sldId id="266" r:id="rId18"/>
    <p:sldId id="269" r:id="rId19"/>
    <p:sldId id="270" r:id="rId20"/>
    <p:sldId id="271" r:id="rId21"/>
    <p:sldId id="319" r:id="rId22"/>
    <p:sldId id="321" r:id="rId23"/>
    <p:sldId id="323" r:id="rId24"/>
    <p:sldId id="357" r:id="rId25"/>
    <p:sldId id="324" r:id="rId26"/>
    <p:sldId id="325" r:id="rId27"/>
    <p:sldId id="281" r:id="rId28"/>
    <p:sldId id="272" r:id="rId29"/>
    <p:sldId id="273" r:id="rId30"/>
    <p:sldId id="282" r:id="rId31"/>
    <p:sldId id="283" r:id="rId32"/>
    <p:sldId id="284" r:id="rId33"/>
    <p:sldId id="326" r:id="rId34"/>
    <p:sldId id="285" r:id="rId35"/>
    <p:sldId id="295" r:id="rId36"/>
    <p:sldId id="296" r:id="rId37"/>
    <p:sldId id="297" r:id="rId38"/>
    <p:sldId id="313" r:id="rId39"/>
    <p:sldId id="308" r:id="rId40"/>
    <p:sldId id="309" r:id="rId41"/>
    <p:sldId id="310" r:id="rId42"/>
    <p:sldId id="311" r:id="rId43"/>
    <p:sldId id="312"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59"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2"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6" r:id="rId111"/>
    <p:sldId id="397" r:id="rId112"/>
    <p:sldId id="398" r:id="rId113"/>
    <p:sldId id="399" r:id="rId114"/>
    <p:sldId id="400" r:id="rId115"/>
    <p:sldId id="401" r:id="rId116"/>
    <p:sldId id="402" r:id="rId117"/>
    <p:sldId id="403" r:id="rId118"/>
    <p:sldId id="404" r:id="rId119"/>
    <p:sldId id="405" r:id="rId120"/>
    <p:sldId id="406" r:id="rId121"/>
    <p:sldId id="407" r:id="rId122"/>
    <p:sldId id="408" r:id="rId123"/>
    <p:sldId id="409" r:id="rId124"/>
    <p:sldId id="410" r:id="rId125"/>
    <p:sldId id="411" r:id="rId126"/>
    <p:sldId id="412" r:id="rId127"/>
    <p:sldId id="413" r:id="rId128"/>
    <p:sldId id="414" r:id="rId129"/>
    <p:sldId id="415" r:id="rId130"/>
    <p:sldId id="416" r:id="rId131"/>
    <p:sldId id="417" r:id="rId132"/>
    <p:sldId id="418" r:id="rId133"/>
    <p:sldId id="419" r:id="rId134"/>
    <p:sldId id="420" r:id="rId135"/>
    <p:sldId id="422" r:id="rId136"/>
    <p:sldId id="356" r:id="rId137"/>
    <p:sldId id="358" r:id="rId1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3E934D8-2F68-48B2-B0B8-C24CA649F6FE}" type="datetimeFigureOut">
              <a:rPr lang="en-US"/>
              <a:pPr>
                <a:defRPr/>
              </a:pPr>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3198932-EE7B-47CA-A304-70D797521508}" type="slidenum">
              <a:rPr lang="en-US"/>
              <a:pPr>
                <a:defRPr/>
              </a:pPr>
              <a:t>‹#›</a:t>
            </a:fld>
            <a:endParaRPr lang="en-US"/>
          </a:p>
        </p:txBody>
      </p:sp>
    </p:spTree>
    <p:extLst>
      <p:ext uri="{BB962C8B-B14F-4D97-AF65-F5344CB8AC3E}">
        <p14:creationId xmlns:p14="http://schemas.microsoft.com/office/powerpoint/2010/main" xmlns="" val="42214525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198932-EE7B-47CA-A304-70D797521508}" type="slidenum">
              <a:rPr lang="en-US" smtClean="0"/>
              <a:pPr>
                <a:defRPr/>
              </a:pPr>
              <a:t>9</a:t>
            </a:fld>
            <a:endParaRPr lang="en-US"/>
          </a:p>
        </p:txBody>
      </p:sp>
    </p:spTree>
    <p:extLst>
      <p:ext uri="{BB962C8B-B14F-4D97-AF65-F5344CB8AC3E}">
        <p14:creationId xmlns:p14="http://schemas.microsoft.com/office/powerpoint/2010/main" xmlns="" val="36148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What is tunnelling</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ＭＳ Ｐゴシック" pitchFamily="34" charset="-128"/>
              </a:defRPr>
            </a:lvl1pPr>
            <a:lvl2pPr marL="742950" indent="-285750" algn="l" eaLnBrk="0" hangingPunct="0">
              <a:spcBef>
                <a:spcPct val="30000"/>
              </a:spcBef>
              <a:defRPr sz="1200">
                <a:solidFill>
                  <a:schemeClr val="tx1"/>
                </a:solidFill>
                <a:latin typeface="Calibri" pitchFamily="34" charset="0"/>
                <a:ea typeface="ＭＳ Ｐゴシック" pitchFamily="34" charset="-128"/>
              </a:defRPr>
            </a:lvl2pPr>
            <a:lvl3pPr marL="1143000" indent="-228600" algn="l" eaLnBrk="0" hangingPunct="0">
              <a:spcBef>
                <a:spcPct val="30000"/>
              </a:spcBef>
              <a:defRPr sz="1200">
                <a:solidFill>
                  <a:schemeClr val="tx1"/>
                </a:solidFill>
                <a:latin typeface="Calibri" pitchFamily="34" charset="0"/>
                <a:ea typeface="ＭＳ Ｐゴシック" pitchFamily="34" charset="-128"/>
              </a:defRPr>
            </a:lvl3pPr>
            <a:lvl4pPr marL="1600200" indent="-228600" algn="l" eaLnBrk="0" hangingPunct="0">
              <a:spcBef>
                <a:spcPct val="30000"/>
              </a:spcBef>
              <a:defRPr sz="1200">
                <a:solidFill>
                  <a:schemeClr val="tx1"/>
                </a:solidFill>
                <a:latin typeface="Calibri" pitchFamily="34" charset="0"/>
                <a:ea typeface="ＭＳ Ｐゴシック" pitchFamily="34" charset="-128"/>
              </a:defRPr>
            </a:lvl4pPr>
            <a:lvl5pPr marL="2057400" indent="-228600" algn="l"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7345562B-D1F3-4CB2-9C04-6D11363AB84F}" type="slidenum">
              <a:rPr lang="en-US" altLang="en-US" smtClean="0">
                <a:latin typeface="Arial" pitchFamily="34" charset="0"/>
              </a:rPr>
              <a:pPr algn="r" eaLnBrk="1" hangingPunct="1">
                <a:spcBef>
                  <a:spcPct val="0"/>
                </a:spcBef>
              </a:pPr>
              <a:t>49</a:t>
            </a:fld>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ln>
            <a:miter lim="800000"/>
            <a:headEnd/>
            <a:tailEnd/>
          </a:ln>
        </p:spPr>
        <p:txBody>
          <a:bodyPr/>
          <a:lstStyle/>
          <a:p>
            <a:fld id="{A66A4F6C-7EAD-4039-8F69-E886C5370CAD}" type="slidenum">
              <a:rPr lang="en-US"/>
              <a:pPr/>
              <a:t>101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What is tunnelling</a:t>
            </a:r>
          </a:p>
        </p:txBody>
      </p:sp>
      <p:sp>
        <p:nvSpPr>
          <p:cNvPr id="63491" name="Slide Number Placeholder 3"/>
          <p:cNvSpPr>
            <a:spLocks noGrp="1"/>
          </p:cNvSpPr>
          <p:nvPr>
            <p:ph type="sldNum" sz="quarter" idx="5"/>
          </p:nvPr>
        </p:nvSpPr>
        <p:spPr bwMode="auto">
          <a:noFill/>
          <a:ln>
            <a:miter lim="800000"/>
            <a:headEnd/>
            <a:tailEnd/>
          </a:ln>
        </p:spPr>
        <p:txBody>
          <a:bodyPr/>
          <a:lstStyle/>
          <a:p>
            <a:fld id="{D00AB39B-2596-4B75-9281-3F057FD6421A}" type="slidenum">
              <a:rPr lang="en-US"/>
              <a:pPr/>
              <a:t>128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025"/>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3491" name="Rectangle 1026"/>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4515" name="Rectangle 2"/>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025"/>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5539" name="Rectangle 1026"/>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025"/>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6563" name="Rectangle 1026"/>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7587" name="Rectangle 2"/>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8611" name="Rectangle 2"/>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9635" name="Rectangle 2"/>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0659" name="Rectangle 2"/>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C5151E-EBF4-44C8-ABED-7B5C4DD68F2F}" type="slidenum">
              <a:rPr lang="en-US"/>
              <a:pPr>
                <a:defRPr/>
              </a:pPr>
              <a:t>‹#›</a:t>
            </a:fld>
            <a:endParaRPr lang="en-US"/>
          </a:p>
        </p:txBody>
      </p:sp>
    </p:spTree>
    <p:extLst>
      <p:ext uri="{BB962C8B-B14F-4D97-AF65-F5344CB8AC3E}">
        <p14:creationId xmlns:p14="http://schemas.microsoft.com/office/powerpoint/2010/main" xmlns="" val="82916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1F6B6-E047-44BE-B157-DF14AFF37A32}" type="slidenum">
              <a:rPr lang="en-US"/>
              <a:pPr>
                <a:defRPr/>
              </a:pPr>
              <a:t>‹#›</a:t>
            </a:fld>
            <a:endParaRPr lang="en-US"/>
          </a:p>
        </p:txBody>
      </p:sp>
    </p:spTree>
    <p:extLst>
      <p:ext uri="{BB962C8B-B14F-4D97-AF65-F5344CB8AC3E}">
        <p14:creationId xmlns:p14="http://schemas.microsoft.com/office/powerpoint/2010/main" xmlns="" val="126209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70F754-D66D-4112-9401-8E779725E3D6}" type="slidenum">
              <a:rPr lang="en-US"/>
              <a:pPr>
                <a:defRPr/>
              </a:pPr>
              <a:t>‹#›</a:t>
            </a:fld>
            <a:endParaRPr lang="en-US"/>
          </a:p>
        </p:txBody>
      </p:sp>
    </p:spTree>
    <p:extLst>
      <p:ext uri="{BB962C8B-B14F-4D97-AF65-F5344CB8AC3E}">
        <p14:creationId xmlns:p14="http://schemas.microsoft.com/office/powerpoint/2010/main" xmlns="" val="279077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8EB165-F20F-4FA5-81CC-A902E02A1BE2}" type="slidenum">
              <a:rPr lang="en-US" altLang="en-US" smtClean="0"/>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A8407D-84C1-48DF-A473-6A330B8016DE}" type="slidenum">
              <a:rPr lang="en-US" altLang="en-US" smtClean="0"/>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36534C-A560-4DEC-A193-A37B5BAE4C1D}" type="slidenum">
              <a:rPr lang="en-US" altLang="en-US" smtClean="0"/>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71755E-5F2D-4219-A979-FFDD13C8B73F}" type="slidenum">
              <a:rPr lang="en-US" altLang="en-US" smtClean="0"/>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080FEF-C0BF-41A8-8204-460341A90F27}" type="slidenum">
              <a:rPr lang="en-US" altLang="en-US" smtClean="0"/>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DA2EFC0-53E7-4FBE-99D2-395C62594A29}" type="slidenum">
              <a:rPr lang="en-US" altLang="en-US" smtClean="0"/>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F53E55-86DB-4C70-B2C8-9EE3FB92B45D}" type="slidenum">
              <a:rPr lang="en-US" altLang="en-US" smtClean="0"/>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9E73CB-CE2B-431C-B6D8-72A0F07FDE49}" type="slidenum">
              <a:rPr lang="en-US" altLang="en-US" smtClean="0"/>
              <a:pPr>
                <a:defRPr/>
              </a:pPr>
              <a:t>‹#›</a:t>
            </a:fld>
            <a:endParaRPr lang="en-US"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CF05F4-6DCE-4777-A58A-E202358B45E7}" type="slidenum">
              <a:rPr lang="en-US"/>
              <a:pPr>
                <a:defRPr/>
              </a:pPr>
              <a:t>‹#›</a:t>
            </a:fld>
            <a:endParaRPr lang="en-US"/>
          </a:p>
        </p:txBody>
      </p:sp>
    </p:spTree>
    <p:extLst>
      <p:ext uri="{BB962C8B-B14F-4D97-AF65-F5344CB8AC3E}">
        <p14:creationId xmlns:p14="http://schemas.microsoft.com/office/powerpoint/2010/main" xmlns="" val="335704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BD60A085-E021-4A2D-9B51-AED6398F1560}"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BA2417-571E-4D5E-8FEE-BA54F8C38C1E}" type="slidenum">
              <a:rPr lang="en-US" altLang="en-US" smtClean="0"/>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0F89FD-4F96-492E-8B1B-D0759FACFB99}"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D9E59A-A749-4470-9DC7-F0DA160EB7AD}" type="slidenum">
              <a:rPr lang="en-US"/>
              <a:pPr>
                <a:defRPr/>
              </a:pPr>
              <a:t>‹#›</a:t>
            </a:fld>
            <a:endParaRPr lang="en-US"/>
          </a:p>
        </p:txBody>
      </p:sp>
    </p:spTree>
    <p:extLst>
      <p:ext uri="{BB962C8B-B14F-4D97-AF65-F5344CB8AC3E}">
        <p14:creationId xmlns:p14="http://schemas.microsoft.com/office/powerpoint/2010/main" xmlns="" val="364507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330295-20FA-4164-9E4B-4DDFA92DD89A}" type="slidenum">
              <a:rPr lang="en-US"/>
              <a:pPr>
                <a:defRPr/>
              </a:pPr>
              <a:t>‹#›</a:t>
            </a:fld>
            <a:endParaRPr lang="en-US"/>
          </a:p>
        </p:txBody>
      </p:sp>
    </p:spTree>
    <p:extLst>
      <p:ext uri="{BB962C8B-B14F-4D97-AF65-F5344CB8AC3E}">
        <p14:creationId xmlns:p14="http://schemas.microsoft.com/office/powerpoint/2010/main" xmlns="" val="39018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2F2F93-30C3-4F48-A811-B5EE4C904CC0}" type="slidenum">
              <a:rPr lang="en-US"/>
              <a:pPr>
                <a:defRPr/>
              </a:pPr>
              <a:t>‹#›</a:t>
            </a:fld>
            <a:endParaRPr lang="en-US"/>
          </a:p>
        </p:txBody>
      </p:sp>
    </p:spTree>
    <p:extLst>
      <p:ext uri="{BB962C8B-B14F-4D97-AF65-F5344CB8AC3E}">
        <p14:creationId xmlns:p14="http://schemas.microsoft.com/office/powerpoint/2010/main" xmlns="" val="232091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F4F28A-989E-479F-98F9-BFA7DA2C18C7}" type="slidenum">
              <a:rPr lang="en-US"/>
              <a:pPr>
                <a:defRPr/>
              </a:pPr>
              <a:t>‹#›</a:t>
            </a:fld>
            <a:endParaRPr lang="en-US"/>
          </a:p>
        </p:txBody>
      </p:sp>
    </p:spTree>
    <p:extLst>
      <p:ext uri="{BB962C8B-B14F-4D97-AF65-F5344CB8AC3E}">
        <p14:creationId xmlns:p14="http://schemas.microsoft.com/office/powerpoint/2010/main" xmlns="" val="313912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D64B05-603B-47BA-8854-C642F49058C5}" type="slidenum">
              <a:rPr lang="en-US"/>
              <a:pPr>
                <a:defRPr/>
              </a:pPr>
              <a:t>‹#›</a:t>
            </a:fld>
            <a:endParaRPr lang="en-US"/>
          </a:p>
        </p:txBody>
      </p:sp>
    </p:spTree>
    <p:extLst>
      <p:ext uri="{BB962C8B-B14F-4D97-AF65-F5344CB8AC3E}">
        <p14:creationId xmlns:p14="http://schemas.microsoft.com/office/powerpoint/2010/main" xmlns="" val="33133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CBAB83-D099-4310-BD43-5AA848FBA446}" type="slidenum">
              <a:rPr lang="en-US"/>
              <a:pPr>
                <a:defRPr/>
              </a:pPr>
              <a:t>‹#›</a:t>
            </a:fld>
            <a:endParaRPr lang="en-US"/>
          </a:p>
        </p:txBody>
      </p:sp>
    </p:spTree>
    <p:extLst>
      <p:ext uri="{BB962C8B-B14F-4D97-AF65-F5344CB8AC3E}">
        <p14:creationId xmlns:p14="http://schemas.microsoft.com/office/powerpoint/2010/main" xmlns="" val="226391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E5DDAC-7DCE-4DD8-821B-4DF0AF2A4596}" type="slidenum">
              <a:rPr lang="en-US"/>
              <a:pPr>
                <a:defRPr/>
              </a:pPr>
              <a:t>‹#›</a:t>
            </a:fld>
            <a:endParaRPr lang="en-US"/>
          </a:p>
        </p:txBody>
      </p:sp>
    </p:spTree>
    <p:extLst>
      <p:ext uri="{BB962C8B-B14F-4D97-AF65-F5344CB8AC3E}">
        <p14:creationId xmlns:p14="http://schemas.microsoft.com/office/powerpoint/2010/main" xmlns="" val="41320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52B122-4279-4824-BB05-FCA50D8433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4552B122-4279-4824-BB05-FCA50D84335D}"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1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1484784"/>
            <a:ext cx="6264696" cy="4032448"/>
          </a:xfrm>
        </p:spPr>
        <p:txBody>
          <a:bodyPr/>
          <a:lstStyle/>
          <a:p>
            <a:pPr algn="r" eaLnBrk="1" hangingPunct="1">
              <a:defRPr/>
            </a:pPr>
            <a:r>
              <a:rPr lang="en-US" sz="4800" b="1" dirty="0" smtClean="0">
                <a:cs typeface="+mj-cs"/>
              </a:rPr>
              <a:t>Routing Algorithms</a:t>
            </a:r>
            <a:r>
              <a:rPr lang="en-US" sz="4800" dirty="0" smtClean="0">
                <a:cs typeface="+mj-cs"/>
              </a:rPr>
              <a:t/>
            </a:r>
            <a:br>
              <a:rPr lang="en-US" sz="4800" dirty="0" smtClean="0">
                <a:cs typeface="+mj-cs"/>
              </a:rPr>
            </a:br>
            <a:r>
              <a:rPr lang="en-US" sz="4800" dirty="0"/>
              <a:t/>
            </a:r>
            <a:br>
              <a:rPr lang="en-US" sz="4800" dirty="0"/>
            </a:br>
            <a:r>
              <a:rPr lang="en-US" sz="3600" dirty="0" smtClean="0"/>
              <a:t>Prof. </a:t>
            </a:r>
            <a:r>
              <a:rPr lang="en-US" sz="3600" dirty="0" err="1" smtClean="0"/>
              <a:t>Niloy</a:t>
            </a:r>
            <a:r>
              <a:rPr lang="en-US" sz="3600" dirty="0" smtClean="0"/>
              <a:t> </a:t>
            </a:r>
            <a:r>
              <a:rPr lang="en-US" sz="3600" dirty="0" err="1" smtClean="0"/>
              <a:t>Ganguly</a:t>
            </a:r>
            <a:r>
              <a:rPr lang="en-US" sz="3600" dirty="0" smtClean="0"/>
              <a:t/>
            </a:r>
            <a:br>
              <a:rPr lang="en-US" sz="3600" dirty="0" smtClean="0"/>
            </a:br>
            <a:r>
              <a:rPr lang="en-US" sz="3600" dirty="0" smtClean="0"/>
              <a:t>                            </a:t>
            </a:r>
            <a:r>
              <a:rPr lang="en-US" sz="3600" i="1" dirty="0" smtClean="0"/>
              <a:t>IIT Kharagpur</a:t>
            </a:r>
            <a:r>
              <a:rPr lang="en-US" sz="3600" dirty="0" smtClean="0"/>
              <a:t>	</a:t>
            </a:r>
            <a:r>
              <a:rPr lang="en-US" sz="3600" i="1"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0"/>
            <a:ext cx="7754938" cy="1143000"/>
          </a:xfrm>
        </p:spPr>
        <p:txBody>
          <a:bodyPr/>
          <a:lstStyle/>
          <a:p>
            <a:pPr eaLnBrk="1" hangingPunct="1">
              <a:defRPr/>
            </a:pPr>
            <a:r>
              <a:rPr lang="en-US" sz="4000" dirty="0" smtClean="0">
                <a:cs typeface="+mj-cs"/>
              </a:rPr>
              <a:t>Implementation of Connection-Oriented Service</a:t>
            </a:r>
          </a:p>
        </p:txBody>
      </p:sp>
      <p:sp>
        <p:nvSpPr>
          <p:cNvPr id="9219" name="Rectangle 3"/>
          <p:cNvSpPr>
            <a:spLocks noGrp="1" noChangeArrowheads="1"/>
          </p:cNvSpPr>
          <p:nvPr>
            <p:ph idx="1"/>
          </p:nvPr>
        </p:nvSpPr>
        <p:spPr>
          <a:xfrm>
            <a:off x="0" y="5445525"/>
            <a:ext cx="9144000" cy="1412474"/>
          </a:xfrm>
        </p:spPr>
        <p:txBody>
          <a:bodyPr>
            <a:normAutofit fontScale="70000" lnSpcReduction="20000"/>
          </a:bodyPr>
          <a:lstStyle/>
          <a:p>
            <a:pPr algn="ctr" eaLnBrk="1" hangingPunct="1">
              <a:buFontTx/>
              <a:buNone/>
              <a:defRPr/>
            </a:pPr>
            <a:r>
              <a:rPr lang="en-US" b="1" dirty="0" smtClean="0">
                <a:cs typeface="+mn-cs"/>
              </a:rPr>
              <a:t>Fig</a:t>
            </a:r>
            <a:r>
              <a:rPr lang="en-US" dirty="0" smtClean="0">
                <a:cs typeface="+mn-cs"/>
              </a:rPr>
              <a:t>: Routing within a virtual-circuit subnet</a:t>
            </a:r>
          </a:p>
          <a:p>
            <a:pPr eaLnBrk="1" hangingPunct="1">
              <a:buFontTx/>
              <a:buNone/>
              <a:defRPr/>
            </a:pPr>
            <a:endParaRPr lang="en-IN" sz="1800" dirty="0" smtClean="0"/>
          </a:p>
          <a:p>
            <a:r>
              <a:rPr lang="en-IN" sz="2600" b="1" dirty="0" smtClean="0"/>
              <a:t>Label switching</a:t>
            </a:r>
            <a:r>
              <a:rPr lang="en-IN" sz="2600" dirty="0" smtClean="0"/>
              <a:t>, e.g., MPLS (Multi Protocol Label Switching - </a:t>
            </a:r>
            <a:r>
              <a:rPr lang="en-US" sz="2800" dirty="0"/>
              <a:t>with IP packets wrapped in an</a:t>
            </a:r>
          </a:p>
          <a:p>
            <a:r>
              <a:rPr lang="en-US" sz="2800" dirty="0"/>
              <a:t>MPLS header having a 20-bit connection identifier or label.</a:t>
            </a:r>
            <a:r>
              <a:rPr lang="en-IN" sz="2600" dirty="0" smtClean="0"/>
              <a:t>)</a:t>
            </a:r>
            <a:endParaRPr lang="en-US" sz="2600" dirty="0" smtClean="0"/>
          </a:p>
        </p:txBody>
      </p:sp>
      <p:pic>
        <p:nvPicPr>
          <p:cNvPr id="19461" name="Picture 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989" t="20259" r="9971" b="14655"/>
          <a:stretch/>
        </p:blipFill>
        <p:spPr bwMode="auto">
          <a:xfrm>
            <a:off x="899592" y="1268760"/>
            <a:ext cx="6624736" cy="41767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smtClean="0"/>
              <a:t>Admission Control (2)</a:t>
            </a:r>
          </a:p>
        </p:txBody>
      </p:sp>
      <p:sp>
        <p:nvSpPr>
          <p:cNvPr id="54275" name="Rectangle 3"/>
          <p:cNvSpPr>
            <a:spLocks noGrp="1" noChangeArrowheads="1"/>
          </p:cNvSpPr>
          <p:nvPr>
            <p:ph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ltLang="en-US" smtClean="0"/>
              <a:t>Bandwidth and delay guarantees with token buckets and WFQ.</a:t>
            </a:r>
          </a:p>
        </p:txBody>
      </p:sp>
      <p:pic>
        <p:nvPicPr>
          <p:cNvPr id="2" name="Picture 2"/>
          <p:cNvPicPr>
            <a:picLocks noChangeAspect="1" noChangeArrowheads="1"/>
          </p:cNvPicPr>
          <p:nvPr/>
        </p:nvPicPr>
        <p:blipFill>
          <a:blip r:embed="rId2"/>
          <a:srcRect/>
          <a:stretch>
            <a:fillRect/>
          </a:stretch>
        </p:blipFill>
        <p:spPr bwMode="auto">
          <a:xfrm>
            <a:off x="885825" y="2152650"/>
            <a:ext cx="737235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0445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sz="3600" smtClean="0"/>
              <a:t>Integrated Services:</a:t>
            </a:r>
            <a:br>
              <a:rPr lang="en-US" sz="3600" smtClean="0"/>
            </a:br>
            <a:r>
              <a:rPr lang="en-US" sz="3600" b="1" smtClean="0"/>
              <a:t>RSVP</a:t>
            </a:r>
            <a:r>
              <a:rPr lang="en-US" sz="3600" smtClean="0"/>
              <a:t>—The Resource reSerVation Protocol</a:t>
            </a:r>
          </a:p>
        </p:txBody>
      </p:sp>
      <p:sp>
        <p:nvSpPr>
          <p:cNvPr id="8195" name="Rectangle 3"/>
          <p:cNvSpPr>
            <a:spLocks noGrp="1" noChangeArrowheads="1"/>
          </p:cNvSpPr>
          <p:nvPr>
            <p:ph idx="1"/>
          </p:nvPr>
        </p:nvSpPr>
        <p:spPr>
          <a:xfrm>
            <a:off x="287338" y="5991225"/>
            <a:ext cx="8856662"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a:buFontTx/>
              <a:buNone/>
              <a:defRPr/>
            </a:pPr>
            <a:r>
              <a:rPr lang="en-US" dirty="0" smtClean="0">
                <a:solidFill>
                  <a:schemeClr val="accent6">
                    <a:lumMod val="75000"/>
                  </a:schemeClr>
                </a:solidFill>
              </a:rPr>
              <a:t>(a) </a:t>
            </a:r>
            <a:r>
              <a:rPr lang="en-US" dirty="0" smtClean="0"/>
              <a:t>A network.</a:t>
            </a:r>
            <a:r>
              <a:rPr lang="en-US" dirty="0" smtClean="0">
                <a:solidFill>
                  <a:schemeClr val="accent6">
                    <a:lumMod val="75000"/>
                  </a:schemeClr>
                </a:solidFill>
              </a:rPr>
              <a:t> (b) </a:t>
            </a:r>
            <a:r>
              <a:rPr lang="en-US" dirty="0" smtClean="0"/>
              <a:t>The multicast spanning tree for host 1. </a:t>
            </a:r>
            <a:br>
              <a:rPr lang="en-US" dirty="0" smtClean="0"/>
            </a:br>
            <a:r>
              <a:rPr lang="en-US" dirty="0" smtClean="0">
                <a:solidFill>
                  <a:schemeClr val="accent6">
                    <a:lumMod val="75000"/>
                  </a:schemeClr>
                </a:solidFill>
              </a:rPr>
              <a:t>(c)</a:t>
            </a:r>
            <a:r>
              <a:rPr lang="en-US" dirty="0" smtClean="0"/>
              <a:t> The multicast spanning tree for host 2.</a:t>
            </a:r>
            <a:endParaRPr lang="en-US" dirty="0" smtClean="0">
              <a:latin typeface="Arial" charset="0"/>
              <a:cs typeface="Arial" charset="0"/>
            </a:endParaRPr>
          </a:p>
        </p:txBody>
      </p:sp>
      <p:pic>
        <p:nvPicPr>
          <p:cNvPr id="55299" name="Picture 2"/>
          <p:cNvPicPr>
            <a:picLocks noChangeAspect="1" noChangeArrowheads="1"/>
          </p:cNvPicPr>
          <p:nvPr/>
        </p:nvPicPr>
        <p:blipFill>
          <a:blip r:embed="rId3"/>
          <a:srcRect t="2510" b="3888"/>
          <a:stretch>
            <a:fillRect/>
          </a:stretch>
        </p:blipFill>
        <p:spPr bwMode="auto">
          <a:xfrm>
            <a:off x="914400" y="1338263"/>
            <a:ext cx="7389813"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en-US"/>
          </a:p>
        </p:txBody>
      </p:sp>
      <p:sp>
        <p:nvSpPr>
          <p:cNvPr id="3" name="Content Placeholder 2"/>
          <p:cNvSpPr>
            <a:spLocks noGrp="1"/>
          </p:cNvSpPr>
          <p:nvPr>
            <p:ph idx="1"/>
          </p:nvPr>
        </p:nvSpPr>
        <p:spPr>
          <a:xfrm>
            <a:off x="25400" y="1196975"/>
            <a:ext cx="9144000" cy="49688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0" indent="0">
              <a:buFontTx/>
              <a:buNone/>
            </a:pPr>
            <a:r>
              <a:rPr lang="en-US" smtClean="0"/>
              <a:t>Hosts 1 and 2 are multicast sender</a:t>
            </a:r>
          </a:p>
          <a:p>
            <a:pPr marL="0" indent="0">
              <a:buFontTx/>
              <a:buNone/>
            </a:pPr>
            <a:endParaRPr lang="en-US" smtClean="0"/>
          </a:p>
          <a:p>
            <a:pPr marL="0" indent="0">
              <a:buFontTx/>
              <a:buNone/>
            </a:pPr>
            <a:r>
              <a:rPr lang="en-US" smtClean="0"/>
              <a:t>3,4, 5 are multicast receiver</a:t>
            </a:r>
          </a:p>
          <a:p>
            <a:pPr marL="0" indent="0">
              <a:buFontTx/>
              <a:buNone/>
            </a:pPr>
            <a:endParaRPr lang="en-US" smtClean="0"/>
          </a:p>
          <a:p>
            <a:pPr marL="0" indent="0">
              <a:buFontTx/>
              <a:buNone/>
            </a:pPr>
            <a:r>
              <a:rPr lang="en-US" smtClean="0"/>
              <a:t>Host 3 reserves for Host 1 and the Host 2</a:t>
            </a:r>
          </a:p>
          <a:p>
            <a:pPr marL="0" indent="0">
              <a:buFontTx/>
              <a:buNone/>
            </a:pPr>
            <a:endParaRPr lang="en-US" smtClean="0"/>
          </a:p>
          <a:p>
            <a:pPr marL="0" indent="0">
              <a:buFontTx/>
              <a:buNone/>
            </a:pPr>
            <a:r>
              <a:rPr lang="en-US" smtClean="0"/>
              <a:t>Host 5 reserves Host 1 (so the common path is utilized). However depending on need (Host 5 may be a bigger TV) – provision is made for the greediest part	</a:t>
            </a:r>
          </a:p>
          <a:p>
            <a:pPr marL="0" indent="0">
              <a:buFontTx/>
              <a:buNone/>
            </a:pPr>
            <a:endParaRPr lang="en-US" smtClean="0"/>
          </a:p>
          <a:p>
            <a:pPr marL="0" indent="0">
              <a:buFontTx/>
              <a:buNone/>
            </a:pPr>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dirty="0" smtClean="0"/>
              <a:t>RSVP (2)</a:t>
            </a:r>
          </a:p>
        </p:txBody>
      </p:sp>
      <p:sp>
        <p:nvSpPr>
          <p:cNvPr id="8195" name="Rectangle 3"/>
          <p:cNvSpPr>
            <a:spLocks noGrp="1" noChangeArrowheads="1"/>
          </p:cNvSpPr>
          <p:nvPr>
            <p:ph idx="1"/>
          </p:nvPr>
        </p:nvSpPr>
        <p:spPr>
          <a:xfrm>
            <a:off x="287338" y="5516563"/>
            <a:ext cx="8856662" cy="1036637"/>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normAutofit lnSpcReduction="10000"/>
          </a:bodyPr>
          <a:lstStyle/>
          <a:p>
            <a:pPr marL="0" indent="0" algn="ctr">
              <a:buFontTx/>
              <a:buNone/>
              <a:defRPr/>
            </a:pPr>
            <a:r>
              <a:rPr lang="en-US" dirty="0" smtClean="0">
                <a:solidFill>
                  <a:schemeClr val="accent6">
                    <a:lumMod val="75000"/>
                  </a:schemeClr>
                </a:solidFill>
              </a:rPr>
              <a:t>(a) </a:t>
            </a:r>
            <a:r>
              <a:rPr lang="en-US" dirty="0" smtClean="0"/>
              <a:t>Host 3 requests a channel to host 1. </a:t>
            </a:r>
            <a:r>
              <a:rPr lang="en-US" dirty="0" smtClean="0">
                <a:solidFill>
                  <a:schemeClr val="accent6">
                    <a:lumMod val="75000"/>
                  </a:schemeClr>
                </a:solidFill>
              </a:rPr>
              <a:t>(b) </a:t>
            </a:r>
            <a:r>
              <a:rPr lang="en-US" dirty="0" smtClean="0"/>
              <a:t>Host 3 then requests a second channel, to host 2. </a:t>
            </a:r>
            <a:br>
              <a:rPr lang="en-US" dirty="0" smtClean="0"/>
            </a:br>
            <a:r>
              <a:rPr lang="en-US" dirty="0" smtClean="0">
                <a:solidFill>
                  <a:schemeClr val="accent6">
                    <a:lumMod val="75000"/>
                  </a:schemeClr>
                </a:solidFill>
              </a:rPr>
              <a:t>(c) </a:t>
            </a:r>
            <a:r>
              <a:rPr lang="en-US" dirty="0" smtClean="0"/>
              <a:t>Host 5 requests a channel to host 1.</a:t>
            </a:r>
            <a:endParaRPr lang="en-US" dirty="0" smtClean="0">
              <a:latin typeface="Arial" charset="0"/>
              <a:cs typeface="Arial" charset="0"/>
            </a:endParaRPr>
          </a:p>
        </p:txBody>
      </p:sp>
      <p:pic>
        <p:nvPicPr>
          <p:cNvPr id="58371" name="Picture 2"/>
          <p:cNvPicPr>
            <a:picLocks noChangeAspect="1" noChangeArrowheads="1"/>
          </p:cNvPicPr>
          <p:nvPr/>
        </p:nvPicPr>
        <p:blipFill>
          <a:blip r:embed="rId2"/>
          <a:srcRect/>
          <a:stretch>
            <a:fillRect/>
          </a:stretch>
        </p:blipFill>
        <p:spPr bwMode="auto">
          <a:xfrm>
            <a:off x="701675" y="1163638"/>
            <a:ext cx="780097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190500"/>
            <a:ext cx="9144000" cy="133826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dirty="0" smtClean="0"/>
              <a:t>Differentiated Services:</a:t>
            </a:r>
            <a:br>
              <a:rPr lang="en-US" altLang="en-US" dirty="0" smtClean="0"/>
            </a:br>
            <a:r>
              <a:rPr lang="en-US" altLang="en-US" dirty="0" smtClean="0"/>
              <a:t>Expedited Forwarding</a:t>
            </a:r>
          </a:p>
        </p:txBody>
      </p:sp>
      <p:sp>
        <p:nvSpPr>
          <p:cNvPr id="57347"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ltLang="en-US" dirty="0" smtClean="0"/>
              <a:t>Expedited packets experience a traffic-free network</a:t>
            </a:r>
          </a:p>
        </p:txBody>
      </p:sp>
      <p:pic>
        <p:nvPicPr>
          <p:cNvPr id="59395" name="Picture 2"/>
          <p:cNvPicPr>
            <a:picLocks noChangeAspect="1" noChangeArrowheads="1"/>
          </p:cNvPicPr>
          <p:nvPr/>
        </p:nvPicPr>
        <p:blipFill>
          <a:blip r:embed="rId2"/>
          <a:srcRect/>
          <a:stretch>
            <a:fillRect/>
          </a:stretch>
        </p:blipFill>
        <p:spPr bwMode="auto">
          <a:xfrm>
            <a:off x="442913" y="2057400"/>
            <a:ext cx="825817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en-US"/>
          </a:p>
        </p:txBody>
      </p:sp>
      <p:sp>
        <p:nvSpPr>
          <p:cNvPr id="3" name="Content Placeholder 2"/>
          <p:cNvSpPr>
            <a:spLocks noGrp="1"/>
          </p:cNvSpPr>
          <p:nvPr>
            <p:ph idx="1"/>
          </p:nvPr>
        </p:nvSpPr>
        <p:spPr>
          <a:xfrm>
            <a:off x="0" y="1052513"/>
            <a:ext cx="9144000" cy="5500687"/>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0" indent="0">
              <a:buFontTx/>
              <a:buNone/>
            </a:pPr>
            <a:r>
              <a:rPr lang="en-US" altLang="en-US" smtClean="0"/>
              <a:t>Class-Based Service </a:t>
            </a:r>
          </a:p>
          <a:p>
            <a:pPr marL="0" indent="0">
              <a:buFontTx/>
              <a:buNone/>
            </a:pPr>
            <a:r>
              <a:rPr lang="en-US" altLang="en-US" smtClean="0"/>
              <a:t>Per Hop Behaviors</a:t>
            </a:r>
          </a:p>
          <a:p>
            <a:pPr marL="0" indent="0">
              <a:buFontTx/>
              <a:buNone/>
            </a:pPr>
            <a:r>
              <a:rPr lang="en-US" altLang="en-US" smtClean="0"/>
              <a:t>Traffic within a class are given preferential treatment</a:t>
            </a:r>
          </a:p>
          <a:p>
            <a:pPr marL="0" indent="0">
              <a:buFontTx/>
              <a:buNone/>
            </a:pPr>
            <a:endParaRPr lang="en-US" altLang="en-US" smtClean="0"/>
          </a:p>
          <a:p>
            <a:pPr marL="0" indent="0">
              <a:buFontTx/>
              <a:buNone/>
            </a:pPr>
            <a:r>
              <a:rPr lang="en-US" altLang="en-US" smtClean="0"/>
              <a:t>Expedited Forwarding </a:t>
            </a:r>
          </a:p>
          <a:p>
            <a:pPr marL="0" indent="0">
              <a:buFontTx/>
              <a:buNone/>
            </a:pPr>
            <a:r>
              <a:rPr lang="en-US" altLang="en-US" smtClean="0"/>
              <a:t>Packets marked – Regular or Expedited</a:t>
            </a:r>
          </a:p>
          <a:p>
            <a:pPr marL="0" indent="0">
              <a:buFontTx/>
              <a:buNone/>
            </a:pPr>
            <a:endParaRPr lang="en-US" altLang="en-US" smtClean="0"/>
          </a:p>
          <a:p>
            <a:pPr marL="0" indent="0">
              <a:buFontTx/>
              <a:buNone/>
            </a:pPr>
            <a:r>
              <a:rPr lang="en-US" altLang="en-US" smtClean="0"/>
              <a:t>Assured Forwarding</a:t>
            </a:r>
          </a:p>
          <a:p>
            <a:pPr marL="0" indent="0">
              <a:buFontTx/>
              <a:buNone/>
            </a:pPr>
            <a:r>
              <a:rPr lang="en-US" altLang="en-US" smtClean="0"/>
              <a:t>	Gold, Silver, Bronze, common</a:t>
            </a:r>
          </a:p>
          <a:p>
            <a:pPr marL="0" indent="0">
              <a:buFontTx/>
              <a:buNone/>
            </a:pPr>
            <a:r>
              <a:rPr lang="en-US" altLang="en-US" smtClean="0"/>
              <a:t>Packets that face congestion</a:t>
            </a:r>
          </a:p>
          <a:p>
            <a:pPr marL="0" indent="0">
              <a:buFontTx/>
              <a:buNone/>
            </a:pPr>
            <a:r>
              <a:rPr lang="en-US" altLang="en-US" smtClean="0"/>
              <a:t>	low (short burst), medium and high   _ this classes are determined by tocken bucket algorithm</a:t>
            </a:r>
          </a:p>
          <a:p>
            <a:pPr marL="0" indent="0">
              <a:buFontTx/>
              <a:buNone/>
            </a:pPr>
            <a:endParaRPr lang="en-US" altLang="en-US" smtClean="0"/>
          </a:p>
          <a:p>
            <a:pPr marL="0" indent="0">
              <a:buFontTx/>
              <a:buNone/>
            </a:pPr>
            <a:endParaRPr lang="en-US" altLang="en-US" smtClean="0"/>
          </a:p>
          <a:p>
            <a:pPr marL="0" indent="0">
              <a:buFontTx/>
              <a:buNone/>
            </a:pPr>
            <a:endParaRPr lang="en-US" altLang="en-US" smtClean="0"/>
          </a:p>
          <a:p>
            <a:pPr marL="0" indent="0">
              <a:buFontTx/>
              <a:buNone/>
            </a:pPr>
            <a:endParaRPr lang="en-US" smtClean="0"/>
          </a:p>
          <a:p>
            <a:pPr marL="0" indent="0">
              <a:buFontTx/>
              <a:buNone/>
            </a:pPr>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36525"/>
            <a:ext cx="9144000" cy="139223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dirty="0" smtClean="0"/>
              <a:t>Differentiated Services:</a:t>
            </a:r>
            <a:br>
              <a:rPr lang="en-US" altLang="en-US" dirty="0" smtClean="0"/>
            </a:br>
            <a:r>
              <a:rPr lang="en-US" altLang="en-US" dirty="0" smtClean="0"/>
              <a:t>Assured Forwarding</a:t>
            </a:r>
          </a:p>
        </p:txBody>
      </p:sp>
      <p:sp>
        <p:nvSpPr>
          <p:cNvPr id="58371"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normAutofit fontScale="92500"/>
          </a:bodyPr>
          <a:lstStyle/>
          <a:p>
            <a:pPr algn="ctr" eaLnBrk="1" hangingPunct="1">
              <a:buFontTx/>
              <a:buNone/>
              <a:defRPr/>
            </a:pPr>
            <a:r>
              <a:rPr lang="en-US" altLang="en-US" dirty="0" smtClean="0"/>
              <a:t>A possible implementation of assured forwarding, weighted fair scheduling, RED (</a:t>
            </a:r>
            <a:r>
              <a:rPr lang="en-US" altLang="en-US" dirty="0" err="1" smtClean="0"/>
              <a:t>randome</a:t>
            </a:r>
            <a:r>
              <a:rPr lang="en-US" altLang="en-US" dirty="0" smtClean="0"/>
              <a:t> Early Detection discards packet according to </a:t>
            </a:r>
            <a:r>
              <a:rPr lang="en-US" altLang="en-US" smtClean="0"/>
              <a:t>the class).		</a:t>
            </a:r>
          </a:p>
        </p:txBody>
      </p:sp>
      <p:pic>
        <p:nvPicPr>
          <p:cNvPr id="61443" name="Picture 2"/>
          <p:cNvPicPr>
            <a:picLocks noChangeAspect="1" noChangeArrowheads="1"/>
          </p:cNvPicPr>
          <p:nvPr/>
        </p:nvPicPr>
        <p:blipFill>
          <a:blip r:embed="rId2"/>
          <a:srcRect/>
          <a:stretch>
            <a:fillRect/>
          </a:stretch>
        </p:blipFill>
        <p:spPr bwMode="auto">
          <a:xfrm>
            <a:off x="466725" y="2119313"/>
            <a:ext cx="821055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3105150" cy="3429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The Leaky Bucket Algorithm</a:t>
            </a:r>
          </a:p>
        </p:txBody>
      </p:sp>
      <p:sp>
        <p:nvSpPr>
          <p:cNvPr id="47110" name="Text Box 6"/>
          <p:cNvSpPr txBox="1">
            <a:spLocks noChangeArrowheads="1"/>
          </p:cNvSpPr>
          <p:nvPr/>
        </p:nvSpPr>
        <p:spPr bwMode="auto">
          <a:xfrm>
            <a:off x="425450" y="3306763"/>
            <a:ext cx="3706813"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2400">
                <a:solidFill>
                  <a:srgbClr val="3333CC"/>
                </a:solidFill>
                <a:latin typeface="+mn-lt"/>
                <a:ea typeface="+mn-ea"/>
              </a:rPr>
              <a:t>(a)</a:t>
            </a:r>
            <a:r>
              <a:rPr lang="en-US" sz="2400">
                <a:solidFill>
                  <a:srgbClr val="000000"/>
                </a:solidFill>
                <a:latin typeface="+mn-lt"/>
                <a:ea typeface="+mn-ea"/>
              </a:rPr>
              <a:t>  Input to a leaky bucket.  </a:t>
            </a:r>
            <a:r>
              <a:rPr lang="en-US" sz="2400">
                <a:solidFill>
                  <a:srgbClr val="3333CC"/>
                </a:solidFill>
                <a:latin typeface="+mn-lt"/>
                <a:ea typeface="+mn-ea"/>
              </a:rPr>
              <a:t>(b)</a:t>
            </a:r>
            <a:r>
              <a:rPr lang="en-US" sz="2400">
                <a:solidFill>
                  <a:srgbClr val="000000"/>
                </a:solidFill>
                <a:latin typeface="+mn-lt"/>
                <a:ea typeface="+mn-ea"/>
              </a:rPr>
              <a:t> Output from a leaky bucket.  Output from a token bucket with capacities of </a:t>
            </a:r>
            <a:r>
              <a:rPr lang="en-US" sz="2400">
                <a:solidFill>
                  <a:srgbClr val="3333CC"/>
                </a:solidFill>
                <a:latin typeface="+mn-lt"/>
                <a:ea typeface="+mn-ea"/>
              </a:rPr>
              <a:t>(c)</a:t>
            </a:r>
            <a:r>
              <a:rPr lang="en-US" sz="2400">
                <a:solidFill>
                  <a:srgbClr val="000000"/>
                </a:solidFill>
                <a:latin typeface="+mn-lt"/>
                <a:ea typeface="+mn-ea"/>
              </a:rPr>
              <a:t> 250 KB, </a:t>
            </a:r>
            <a:r>
              <a:rPr lang="en-US" sz="2400">
                <a:solidFill>
                  <a:srgbClr val="3333CC"/>
                </a:solidFill>
                <a:latin typeface="+mn-lt"/>
                <a:ea typeface="+mn-ea"/>
              </a:rPr>
              <a:t>(d)</a:t>
            </a:r>
            <a:r>
              <a:rPr lang="en-US" sz="2400">
                <a:solidFill>
                  <a:srgbClr val="000000"/>
                </a:solidFill>
                <a:latin typeface="+mn-lt"/>
                <a:ea typeface="+mn-ea"/>
              </a:rPr>
              <a:t> 500 KB,  </a:t>
            </a:r>
            <a:r>
              <a:rPr lang="en-US" sz="2400">
                <a:solidFill>
                  <a:srgbClr val="3333CC"/>
                </a:solidFill>
                <a:latin typeface="+mn-lt"/>
                <a:ea typeface="+mn-ea"/>
              </a:rPr>
              <a:t>(e)</a:t>
            </a:r>
            <a:r>
              <a:rPr lang="en-US" sz="2400">
                <a:solidFill>
                  <a:srgbClr val="000000"/>
                </a:solidFill>
                <a:latin typeface="+mn-lt"/>
                <a:ea typeface="+mn-ea"/>
              </a:rPr>
              <a:t> 750 KB,   </a:t>
            </a:r>
            <a:r>
              <a:rPr lang="en-US" sz="2400">
                <a:solidFill>
                  <a:srgbClr val="3333CC"/>
                </a:solidFill>
                <a:latin typeface="+mn-lt"/>
                <a:ea typeface="+mn-ea"/>
              </a:rPr>
              <a:t>(f)</a:t>
            </a:r>
            <a:r>
              <a:rPr lang="en-US" sz="2400">
                <a:solidFill>
                  <a:srgbClr val="000000"/>
                </a:solidFill>
                <a:latin typeface="+mn-lt"/>
                <a:ea typeface="+mn-ea"/>
              </a:rPr>
              <a:t> Output from a 500KB token bucket feeding a 10-MB/sec leaky bucket.</a:t>
            </a:r>
          </a:p>
        </p:txBody>
      </p:sp>
      <p:pic>
        <p:nvPicPr>
          <p:cNvPr id="62467" name="Picture 8" descr="5-33"/>
          <p:cNvPicPr>
            <a:picLocks noChangeAspect="1" noChangeArrowheads="1"/>
          </p:cNvPicPr>
          <p:nvPr/>
        </p:nvPicPr>
        <p:blipFill>
          <a:blip r:embed="rId2"/>
          <a:srcRect/>
          <a:stretch>
            <a:fillRect/>
          </a:stretch>
        </p:blipFill>
        <p:spPr bwMode="auto">
          <a:xfrm>
            <a:off x="4340225" y="590550"/>
            <a:ext cx="4556125"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Quality of Service</a:t>
            </a:r>
          </a:p>
        </p:txBody>
      </p:sp>
      <p:sp>
        <p:nvSpPr>
          <p:cNvPr id="43011" name="Rectangle 3"/>
          <p:cNvSpPr>
            <a:spLocks noGrp="1" noChangeArrowheads="1"/>
          </p:cNvSpPr>
          <p:nvPr>
            <p:ph type="body" idx="1"/>
          </p:nvPr>
        </p:nvSpPr>
        <p:spPr>
          <a:xfrm>
            <a:off x="473075" y="1657350"/>
            <a:ext cx="8670925" cy="48958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Char char="•"/>
              <a:defRPr/>
            </a:pPr>
            <a:endParaRPr lang="en-US" sz="2800" dirty="0" smtClean="0">
              <a:cs typeface="+mn-cs"/>
            </a:endParaRPr>
          </a:p>
          <a:p>
            <a:pPr eaLnBrk="1" hangingPunct="1">
              <a:buFontTx/>
              <a:buChar char="•"/>
              <a:defRPr/>
            </a:pPr>
            <a:r>
              <a:rPr lang="en-US" sz="2800" dirty="0" smtClean="0">
                <a:cs typeface="+mn-cs"/>
              </a:rPr>
              <a:t>Requirements</a:t>
            </a:r>
          </a:p>
          <a:p>
            <a:pPr lvl="1" eaLnBrk="1" hangingPunct="1">
              <a:buFontTx/>
              <a:buChar char="•"/>
              <a:defRPr/>
            </a:pPr>
            <a:r>
              <a:rPr lang="en-US" sz="3200" dirty="0" smtClean="0">
                <a:cs typeface="+mn-cs"/>
              </a:rPr>
              <a:t>Minimum throughput and maximum latency</a:t>
            </a:r>
          </a:p>
          <a:p>
            <a:pPr eaLnBrk="1" hangingPunct="1">
              <a:buFontTx/>
              <a:buChar char="•"/>
              <a:defRPr/>
            </a:pPr>
            <a:r>
              <a:rPr lang="en-US" sz="2800" dirty="0" smtClean="0">
                <a:cs typeface="+mn-cs"/>
              </a:rPr>
              <a:t>Techniques for Achieving Good Quality of Service</a:t>
            </a:r>
          </a:p>
          <a:p>
            <a:pPr eaLnBrk="1" hangingPunct="1">
              <a:buFontTx/>
              <a:buChar char="•"/>
              <a:defRPr/>
            </a:pPr>
            <a:r>
              <a:rPr lang="en-US" sz="2800" dirty="0" smtClean="0">
                <a:cs typeface="+mn-cs"/>
              </a:rPr>
              <a:t>Integrated Services</a:t>
            </a:r>
          </a:p>
          <a:p>
            <a:pPr eaLnBrk="1" hangingPunct="1">
              <a:buFontTx/>
              <a:buChar char="•"/>
              <a:defRPr/>
            </a:pPr>
            <a:r>
              <a:rPr lang="en-US" sz="2800" dirty="0" smtClean="0">
                <a:cs typeface="+mn-cs"/>
              </a:rPr>
              <a:t>Differentiated Services</a:t>
            </a:r>
          </a:p>
          <a:p>
            <a:pPr eaLnBrk="1" hangingPunct="1">
              <a:buFontTx/>
              <a:buChar char="•"/>
              <a:defRPr/>
            </a:pPr>
            <a:r>
              <a:rPr lang="en-US" sz="2800" dirty="0" smtClean="0">
                <a:cs typeface="+mn-cs"/>
              </a:rPr>
              <a:t>Label Switching and MPLS</a:t>
            </a:r>
          </a:p>
          <a:p>
            <a:pPr eaLnBrk="1" hangingPunct="1">
              <a:buFontTx/>
              <a:buChar char="•"/>
              <a:defRPr/>
            </a:pPr>
            <a:endParaRPr lang="en-US" sz="2800" dirty="0" smtClean="0">
              <a:cs typeface="+mn-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314325"/>
            <a:ext cx="9144000" cy="1143000"/>
          </a:xfrm>
        </p:spPr>
        <p:txBody>
          <a:bodyPr/>
          <a:lstStyle/>
          <a:p>
            <a:pPr eaLnBrk="1" hangingPunct="1">
              <a:defRPr/>
            </a:pPr>
            <a:r>
              <a:rPr lang="en-US" altLang="en-US" smtClean="0"/>
              <a:t>Internetworking</a:t>
            </a:r>
          </a:p>
        </p:txBody>
      </p:sp>
      <p:sp>
        <p:nvSpPr>
          <p:cNvPr id="59395" name="Rectangle 3"/>
          <p:cNvSpPr>
            <a:spLocks noGrp="1" noChangeArrowheads="1"/>
          </p:cNvSpPr>
          <p:nvPr>
            <p:ph idx="1"/>
          </p:nvPr>
        </p:nvSpPr>
        <p:spPr>
          <a:xfrm>
            <a:off x="1116013" y="2033588"/>
            <a:ext cx="8027987" cy="4519612"/>
          </a:xfrm>
        </p:spPr>
        <p:txBody>
          <a:bodyPr/>
          <a:lstStyle/>
          <a:p>
            <a:pPr eaLnBrk="1" hangingPunct="1">
              <a:buFontTx/>
              <a:buChar char="•"/>
              <a:defRPr/>
            </a:pPr>
            <a:r>
              <a:rPr lang="en-US" altLang="en-US" sz="3200" dirty="0" smtClean="0"/>
              <a:t>How networks differ</a:t>
            </a:r>
          </a:p>
          <a:p>
            <a:pPr eaLnBrk="1" hangingPunct="1">
              <a:buFontTx/>
              <a:buChar char="•"/>
              <a:defRPr/>
            </a:pPr>
            <a:r>
              <a:rPr lang="en-US" altLang="en-US" sz="3200" dirty="0" smtClean="0"/>
              <a:t>How networks can be connected</a:t>
            </a:r>
          </a:p>
          <a:p>
            <a:pPr eaLnBrk="1" hangingPunct="1">
              <a:buFontTx/>
              <a:buChar char="•"/>
              <a:defRPr/>
            </a:pPr>
            <a:r>
              <a:rPr lang="en-US" altLang="en-US" sz="3200" dirty="0" smtClean="0"/>
              <a:t>Tunneling</a:t>
            </a:r>
          </a:p>
          <a:p>
            <a:pPr eaLnBrk="1" hangingPunct="1">
              <a:buFontTx/>
              <a:buChar char="•"/>
              <a:defRPr/>
            </a:pPr>
            <a:r>
              <a:rPr lang="en-US" altLang="en-US" sz="3200" dirty="0" smtClean="0"/>
              <a:t>Internetwork routing</a:t>
            </a:r>
          </a:p>
          <a:p>
            <a:pPr eaLnBrk="1" hangingPunct="1">
              <a:buFontTx/>
              <a:buChar char="•"/>
              <a:defRPr/>
            </a:pPr>
            <a:r>
              <a:rPr lang="en-US" altLang="en-US" sz="3200" dirty="0" smtClean="0"/>
              <a:t>Packet fragmentation</a:t>
            </a:r>
          </a:p>
          <a:p>
            <a:pPr eaLnBrk="1" hangingPunct="1">
              <a:buFontTx/>
              <a:buChar char="•"/>
              <a:defRPr/>
            </a:pPr>
            <a:endParaRPr lang="en-US" altLang="en-US"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16632"/>
            <a:ext cx="7620000" cy="1296144"/>
          </a:xfrm>
        </p:spPr>
        <p:txBody>
          <a:bodyPr/>
          <a:lstStyle/>
          <a:p>
            <a:pPr eaLnBrk="1" hangingPunct="1">
              <a:defRPr/>
            </a:pPr>
            <a:r>
              <a:rPr lang="en-US" sz="4000" dirty="0" smtClean="0">
                <a:cs typeface="+mj-cs"/>
              </a:rPr>
              <a:t>Comparison of Virtual-Circuit and Datagram Subnets</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11</a:t>
            </a:fld>
            <a:endParaRPr lang="en-US" altLang="en-US"/>
          </a:p>
        </p:txBody>
      </p:sp>
      <p:pic>
        <p:nvPicPr>
          <p:cNvPr id="20485" name="Picture 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572" t="21041" r="9540" b="14735"/>
          <a:stretch/>
        </p:blipFill>
        <p:spPr bwMode="auto">
          <a:xfrm>
            <a:off x="179512" y="1556792"/>
            <a:ext cx="8208912" cy="5033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ltLang="en-US" smtClean="0"/>
              <a:t>How Networks Differ</a:t>
            </a:r>
          </a:p>
        </p:txBody>
      </p:sp>
      <p:sp>
        <p:nvSpPr>
          <p:cNvPr id="60419" name="Rectangle 3"/>
          <p:cNvSpPr>
            <a:spLocks noGrp="1" noChangeArrowheads="1"/>
          </p:cNvSpPr>
          <p:nvPr>
            <p:ph idx="1"/>
          </p:nvPr>
        </p:nvSpPr>
        <p:spPr>
          <a:xfrm>
            <a:off x="287338" y="5715000"/>
            <a:ext cx="8856662" cy="838200"/>
          </a:xfrm>
        </p:spPr>
        <p:txBody>
          <a:bodyPr/>
          <a:lstStyle/>
          <a:p>
            <a:pPr algn="ctr" eaLnBrk="1" hangingPunct="1">
              <a:buFontTx/>
              <a:buNone/>
              <a:defRPr/>
            </a:pPr>
            <a:r>
              <a:rPr lang="en-US" altLang="en-US" smtClean="0"/>
              <a:t>Some of the many ways networks can differ</a:t>
            </a:r>
          </a:p>
        </p:txBody>
      </p:sp>
      <p:pic>
        <p:nvPicPr>
          <p:cNvPr id="16387" name="Picture 2"/>
          <p:cNvPicPr>
            <a:picLocks noChangeAspect="1" noChangeArrowheads="1"/>
          </p:cNvPicPr>
          <p:nvPr/>
        </p:nvPicPr>
        <p:blipFill>
          <a:blip r:embed="rId2"/>
          <a:srcRect/>
          <a:stretch>
            <a:fillRect/>
          </a:stretch>
        </p:blipFill>
        <p:spPr bwMode="auto">
          <a:xfrm>
            <a:off x="1109663" y="1393825"/>
            <a:ext cx="6938962" cy="406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altLang="en-US" smtClean="0"/>
              <a:t>How Networks Can Be Connected</a:t>
            </a:r>
          </a:p>
        </p:txBody>
      </p:sp>
      <p:sp>
        <p:nvSpPr>
          <p:cNvPr id="61443" name="Rectangle 3"/>
          <p:cNvSpPr>
            <a:spLocks noGrp="1" noChangeArrowheads="1"/>
          </p:cNvSpPr>
          <p:nvPr>
            <p:ph idx="1"/>
          </p:nvPr>
        </p:nvSpPr>
        <p:spPr>
          <a:xfrm>
            <a:off x="557213" y="4964113"/>
            <a:ext cx="7777162" cy="838200"/>
          </a:xfrm>
        </p:spPr>
        <p:txBody>
          <a:bodyPr>
            <a:normAutofit fontScale="55000" lnSpcReduction="20000"/>
          </a:bodyPr>
          <a:lstStyle/>
          <a:p>
            <a:pPr>
              <a:buFontTx/>
              <a:buAutoNum type="alphaLcParenBoth"/>
            </a:pPr>
            <a:r>
              <a:rPr lang="en-US" altLang="en-US" smtClean="0"/>
              <a:t>A packet crossing different networks. </a:t>
            </a:r>
          </a:p>
          <a:p>
            <a:pPr>
              <a:buFontTx/>
              <a:buAutoNum type="alphaLcParenBoth"/>
            </a:pPr>
            <a:r>
              <a:rPr lang="en-US" altLang="en-US" smtClean="0"/>
              <a:t>Network and link layer protocol processing.</a:t>
            </a:r>
          </a:p>
          <a:p>
            <a:pPr>
              <a:buFontTx/>
              <a:buAutoNum type="alphaLcParenBoth"/>
            </a:pPr>
            <a:r>
              <a:rPr lang="en-US" altLang="en-US" smtClean="0"/>
              <a:t>From 802.11 to MPLS – multi-protocol router strips the 802.11 frame and put the MPLS frame and then fragments when it is sent over IP</a:t>
            </a:r>
          </a:p>
        </p:txBody>
      </p:sp>
      <p:pic>
        <p:nvPicPr>
          <p:cNvPr id="17411" name="Picture 2"/>
          <p:cNvPicPr>
            <a:picLocks noChangeAspect="1" noChangeArrowheads="1"/>
          </p:cNvPicPr>
          <p:nvPr/>
        </p:nvPicPr>
        <p:blipFill>
          <a:blip r:embed="rId2"/>
          <a:srcRect/>
          <a:stretch>
            <a:fillRect/>
          </a:stretch>
        </p:blipFill>
        <p:spPr bwMode="auto">
          <a:xfrm>
            <a:off x="490538" y="1295400"/>
            <a:ext cx="8162925"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altLang="en-US" smtClean="0"/>
              <a:t>Tunneling (1)</a:t>
            </a:r>
          </a:p>
        </p:txBody>
      </p:sp>
      <p:sp>
        <p:nvSpPr>
          <p:cNvPr id="62467" name="Rectangle 3"/>
          <p:cNvSpPr>
            <a:spLocks noGrp="1" noChangeArrowheads="1"/>
          </p:cNvSpPr>
          <p:nvPr>
            <p:ph idx="1"/>
          </p:nvPr>
        </p:nvSpPr>
        <p:spPr>
          <a:xfrm>
            <a:off x="287338" y="5715000"/>
            <a:ext cx="8856662" cy="838200"/>
          </a:xfrm>
        </p:spPr>
        <p:txBody>
          <a:bodyPr/>
          <a:lstStyle/>
          <a:p>
            <a:pPr algn="ctr" eaLnBrk="1" hangingPunct="1">
              <a:buFontTx/>
              <a:buNone/>
              <a:defRPr/>
            </a:pPr>
            <a:r>
              <a:rPr lang="en-US" altLang="en-US" dirty="0" smtClean="0"/>
              <a:t>Tunneling a packet from Paris to London.</a:t>
            </a:r>
          </a:p>
        </p:txBody>
      </p:sp>
      <p:pic>
        <p:nvPicPr>
          <p:cNvPr id="18435" name="Picture 2"/>
          <p:cNvPicPr>
            <a:picLocks noChangeAspect="1" noChangeArrowheads="1"/>
          </p:cNvPicPr>
          <p:nvPr/>
        </p:nvPicPr>
        <p:blipFill>
          <a:blip r:embed="rId2"/>
          <a:srcRect/>
          <a:stretch>
            <a:fillRect/>
          </a:stretch>
        </p:blipFill>
        <p:spPr bwMode="auto">
          <a:xfrm>
            <a:off x="442913" y="1890713"/>
            <a:ext cx="8258175"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altLang="en-US" smtClean="0"/>
              <a:t>Tunneling (2)</a:t>
            </a:r>
          </a:p>
        </p:txBody>
      </p:sp>
      <p:sp>
        <p:nvSpPr>
          <p:cNvPr id="63491" name="Rectangle 3"/>
          <p:cNvSpPr>
            <a:spLocks noGrp="1" noChangeArrowheads="1"/>
          </p:cNvSpPr>
          <p:nvPr>
            <p:ph idx="1"/>
          </p:nvPr>
        </p:nvSpPr>
        <p:spPr>
          <a:xfrm>
            <a:off x="287338" y="4872038"/>
            <a:ext cx="8856662" cy="838200"/>
          </a:xfrm>
        </p:spPr>
        <p:txBody>
          <a:bodyPr>
            <a:normAutofit fontScale="85000" lnSpcReduction="20000"/>
          </a:bodyPr>
          <a:lstStyle/>
          <a:p>
            <a:pPr algn="ctr" eaLnBrk="1" hangingPunct="1">
              <a:buFontTx/>
              <a:buNone/>
              <a:defRPr/>
            </a:pPr>
            <a:r>
              <a:rPr lang="en-US" sz="2000"/>
              <a:t>Tunneling a car from France to England</a:t>
            </a:r>
          </a:p>
          <a:p>
            <a:pPr>
              <a:defRPr/>
            </a:pPr>
            <a:r>
              <a:rPr lang="en-US" sz="2000"/>
              <a:t>The disadvantage of tunneling is that none of the hosts on the network that is tunneled over can be reached because the packets cannot escape in the middle of the tunnel</a:t>
            </a:r>
          </a:p>
        </p:txBody>
      </p:sp>
      <p:pic>
        <p:nvPicPr>
          <p:cNvPr id="19459" name="Picture 2"/>
          <p:cNvPicPr>
            <a:picLocks noChangeAspect="1" noChangeArrowheads="1"/>
          </p:cNvPicPr>
          <p:nvPr/>
        </p:nvPicPr>
        <p:blipFill>
          <a:blip r:embed="rId2"/>
          <a:srcRect/>
          <a:stretch>
            <a:fillRect/>
          </a:stretch>
        </p:blipFill>
        <p:spPr bwMode="auto">
          <a:xfrm>
            <a:off x="395288" y="2257425"/>
            <a:ext cx="8353425"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941388"/>
          </a:xfrm>
        </p:spPr>
        <p:txBody>
          <a:bodyPr/>
          <a:lstStyle/>
          <a:p>
            <a:pPr eaLnBrk="1" hangingPunct="1">
              <a:defRPr/>
            </a:pPr>
            <a:r>
              <a:rPr lang="en-US" altLang="en-US" dirty="0" smtClean="0"/>
              <a:t>Internetwork Routing (1)</a:t>
            </a:r>
          </a:p>
        </p:txBody>
      </p:sp>
      <p:sp>
        <p:nvSpPr>
          <p:cNvPr id="63491" name="Rectangle 3"/>
          <p:cNvSpPr>
            <a:spLocks noGrp="1" noChangeArrowheads="1"/>
          </p:cNvSpPr>
          <p:nvPr>
            <p:ph idx="1"/>
          </p:nvPr>
        </p:nvSpPr>
        <p:spPr>
          <a:xfrm>
            <a:off x="287338" y="1104900"/>
            <a:ext cx="8583612" cy="5459413"/>
          </a:xfrm>
        </p:spPr>
        <p:txBody>
          <a:bodyPr/>
          <a:lstStyle/>
          <a:p>
            <a:pPr marL="0" indent="0" algn="just">
              <a:buFontTx/>
              <a:buNone/>
            </a:pPr>
            <a:r>
              <a:rPr lang="en-US" smtClean="0"/>
              <a:t>Challenges in internetwork routing:</a:t>
            </a:r>
          </a:p>
          <a:p>
            <a:pPr marL="0" indent="0" algn="just">
              <a:buFontTx/>
              <a:buNone/>
            </a:pPr>
            <a:endParaRPr lang="en-US" smtClean="0"/>
          </a:p>
          <a:p>
            <a:pPr marL="0" indent="0" algn="just">
              <a:buFont typeface="Times New Roman" pitchFamily="18" charset="0"/>
              <a:buAutoNum type="arabicParenR"/>
            </a:pPr>
            <a:r>
              <a:rPr lang="en-US" smtClean="0"/>
              <a:t>The networks may internally use different routing algorithms (e.g., link state routing and distance vector routing) – finding shortest path becomes tricky.</a:t>
            </a:r>
          </a:p>
          <a:p>
            <a:pPr marL="0" indent="0" algn="just">
              <a:buFont typeface="Times New Roman" pitchFamily="18" charset="0"/>
              <a:buAutoNum type="arabicParenR"/>
            </a:pPr>
            <a:r>
              <a:rPr lang="en-US" smtClean="0"/>
              <a:t>Networks run by different operators: </a:t>
            </a:r>
          </a:p>
          <a:p>
            <a:pPr lvl="1" algn="just">
              <a:buFont typeface="Times New Roman" pitchFamily="18" charset="0"/>
              <a:buAutoNum type="alphaLcParenR"/>
            </a:pPr>
            <a:r>
              <a:rPr lang="en-US" sz="2400" smtClean="0"/>
              <a:t>Different ideas about what is a good path through the network – one operator wants least delay, another least cost.</a:t>
            </a:r>
          </a:p>
          <a:p>
            <a:pPr lvl="1" algn="just">
              <a:buFont typeface="Times New Roman" pitchFamily="18" charset="0"/>
              <a:buAutoNum type="alphaLcParenR"/>
            </a:pPr>
            <a:r>
              <a:rPr lang="en-US" sz="2400" smtClean="0"/>
              <a:t>One operator may not want another operator to know details of the paths in its network.</a:t>
            </a:r>
          </a:p>
          <a:p>
            <a:pPr marL="0" indent="0" algn="just">
              <a:buFont typeface="Times New Roman" pitchFamily="18" charset="0"/>
              <a:buAutoNum type="arabicParenR"/>
            </a:pPr>
            <a:r>
              <a:rPr lang="en-US" smtClean="0"/>
              <a:t>Individual networks may not need hierarchical solutions, while the combined network (internet) is huge and requires such solutions for scaling</a:t>
            </a:r>
          </a:p>
          <a:p>
            <a:pPr marL="0" indent="0" algn="just">
              <a:buFontTx/>
              <a:buNone/>
            </a:pPr>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941388"/>
          </a:xfrm>
        </p:spPr>
        <p:txBody>
          <a:bodyPr/>
          <a:lstStyle/>
          <a:p>
            <a:pPr eaLnBrk="1" hangingPunct="1">
              <a:defRPr/>
            </a:pPr>
            <a:r>
              <a:rPr lang="en-US" altLang="en-US" dirty="0" smtClean="0"/>
              <a:t>Internetwork Routing (2)</a:t>
            </a:r>
          </a:p>
        </p:txBody>
      </p:sp>
      <p:sp>
        <p:nvSpPr>
          <p:cNvPr id="63491" name="Rectangle 3"/>
          <p:cNvSpPr>
            <a:spLocks noGrp="1" noChangeArrowheads="1"/>
          </p:cNvSpPr>
          <p:nvPr>
            <p:ph idx="1"/>
          </p:nvPr>
        </p:nvSpPr>
        <p:spPr>
          <a:xfrm>
            <a:off x="287338" y="1104900"/>
            <a:ext cx="8583612" cy="5459413"/>
          </a:xfrm>
        </p:spPr>
        <p:txBody>
          <a:bodyPr/>
          <a:lstStyle/>
          <a:p>
            <a:pPr marL="0" indent="0" algn="just">
              <a:buFontTx/>
              <a:buNone/>
              <a:defRPr/>
            </a:pPr>
            <a:r>
              <a:rPr lang="en-US" dirty="0" smtClean="0"/>
              <a:t>Two-level routing algorithm:</a:t>
            </a:r>
          </a:p>
          <a:p>
            <a:pPr algn="just">
              <a:buFont typeface="+mj-lt"/>
              <a:buAutoNum type="arabicParenR"/>
              <a:defRPr/>
            </a:pPr>
            <a:r>
              <a:rPr lang="en-IN" b="1" dirty="0" smtClean="0"/>
              <a:t>Interior Gateway Protocol (IGP): </a:t>
            </a:r>
            <a:r>
              <a:rPr lang="en-IN" dirty="0" smtClean="0"/>
              <a:t>Intra-domain routing protocol, used within individual networks.</a:t>
            </a:r>
          </a:p>
          <a:p>
            <a:pPr algn="just">
              <a:buFont typeface="+mj-lt"/>
              <a:buAutoNum type="arabicParenR"/>
              <a:defRPr/>
            </a:pPr>
            <a:r>
              <a:rPr lang="en-IN" b="1" dirty="0" smtClean="0"/>
              <a:t>Border Gateway Protocol (BGP): </a:t>
            </a:r>
            <a:r>
              <a:rPr lang="en-IN" dirty="0" smtClean="0"/>
              <a:t>Inter-domain routing protocol, used across the networks which make up the network.</a:t>
            </a:r>
            <a:endParaRPr lang="en-US" dirty="0" smtClean="0"/>
          </a:p>
          <a:p>
            <a:pPr marL="0" indent="0" algn="just">
              <a:buFontTx/>
              <a:buNone/>
              <a:defRPr/>
            </a:pPr>
            <a:endParaRPr lang="en-IN" dirty="0" smtClean="0"/>
          </a:p>
          <a:p>
            <a:pPr marL="0" indent="0">
              <a:buFontTx/>
              <a:buNone/>
              <a:defRPr/>
            </a:pPr>
            <a:r>
              <a:rPr lang="en-US" dirty="0"/>
              <a:t>Since each network is </a:t>
            </a:r>
            <a:r>
              <a:rPr lang="en-US" dirty="0" smtClean="0"/>
              <a:t>operated independently </a:t>
            </a:r>
            <a:r>
              <a:rPr lang="en-US" dirty="0"/>
              <a:t>of all the others, it is often referred to as an </a:t>
            </a:r>
            <a:r>
              <a:rPr lang="en-US" b="1" dirty="0"/>
              <a:t>AS </a:t>
            </a:r>
            <a:r>
              <a:rPr lang="en-US" dirty="0"/>
              <a:t>(</a:t>
            </a:r>
            <a:r>
              <a:rPr lang="en-US" b="1" dirty="0" smtClean="0"/>
              <a:t>Autonomous System</a:t>
            </a:r>
            <a:r>
              <a:rPr lang="en-US" dirty="0" smtClean="0"/>
              <a:t>).</a:t>
            </a:r>
          </a:p>
          <a:p>
            <a:pPr marL="0" indent="0">
              <a:buFontTx/>
              <a:buNone/>
              <a:defRPr/>
            </a:pPr>
            <a:endParaRPr lang="en-IN" dirty="0"/>
          </a:p>
          <a:p>
            <a:pPr marL="0" indent="0">
              <a:buFontTx/>
              <a:buNone/>
              <a:defRPr/>
            </a:pPr>
            <a:r>
              <a:rPr lang="en-IN" dirty="0" smtClean="0"/>
              <a:t>Routes across networks determined by:</a:t>
            </a:r>
          </a:p>
          <a:p>
            <a:pPr>
              <a:buFont typeface="+mj-lt"/>
              <a:buAutoNum type="arabicParenR"/>
              <a:defRPr/>
            </a:pPr>
            <a:r>
              <a:rPr lang="en-US" dirty="0"/>
              <a:t>B</a:t>
            </a:r>
            <a:r>
              <a:rPr lang="en-US" dirty="0" smtClean="0"/>
              <a:t>usiness arrangements between ISPs.</a:t>
            </a:r>
          </a:p>
          <a:p>
            <a:pPr>
              <a:buFont typeface="+mj-lt"/>
              <a:buAutoNum type="arabicParenR"/>
              <a:defRPr/>
            </a:pPr>
            <a:r>
              <a:rPr lang="en-US" dirty="0" smtClean="0"/>
              <a:t>Government laws for countries if internetwork routing </a:t>
            </a:r>
            <a:r>
              <a:rPr lang="en-US" dirty="0"/>
              <a:t>requires crossing international </a:t>
            </a:r>
            <a:r>
              <a:rPr lang="en-US" dirty="0" smtClean="0"/>
              <a:t>boundaries.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314325"/>
            <a:ext cx="9144000" cy="1143000"/>
          </a:xfrm>
        </p:spPr>
        <p:txBody>
          <a:bodyPr/>
          <a:lstStyle/>
          <a:p>
            <a:pPr eaLnBrk="1" hangingPunct="1">
              <a:defRPr/>
            </a:pPr>
            <a:r>
              <a:rPr lang="en-US" altLang="en-US" smtClean="0"/>
              <a:t>Packet Fragmentation (1)</a:t>
            </a:r>
          </a:p>
        </p:txBody>
      </p:sp>
      <p:sp>
        <p:nvSpPr>
          <p:cNvPr id="64515" name="Rectangle 3"/>
          <p:cNvSpPr>
            <a:spLocks noGrp="1" noChangeArrowheads="1"/>
          </p:cNvSpPr>
          <p:nvPr>
            <p:ph idx="1"/>
          </p:nvPr>
        </p:nvSpPr>
        <p:spPr>
          <a:xfrm>
            <a:off x="434975" y="1484313"/>
            <a:ext cx="8709025" cy="4994275"/>
          </a:xfrm>
        </p:spPr>
        <p:txBody>
          <a:bodyPr/>
          <a:lstStyle/>
          <a:p>
            <a:pPr>
              <a:buFontTx/>
              <a:buNone/>
              <a:defRPr/>
            </a:pPr>
            <a:r>
              <a:rPr lang="en-US" altLang="en-US" sz="3200" smtClean="0"/>
              <a:t>Packet size issues:</a:t>
            </a:r>
          </a:p>
          <a:p>
            <a:pPr>
              <a:buFontTx/>
              <a:buNone/>
              <a:defRPr/>
            </a:pPr>
            <a:endParaRPr lang="en-US" altLang="en-US" sz="3200" smtClean="0"/>
          </a:p>
          <a:p>
            <a:pPr>
              <a:buFont typeface="Times New Roman" pitchFamily="18" charset="0"/>
              <a:buAutoNum type="arabicPeriod"/>
              <a:defRPr/>
            </a:pPr>
            <a:r>
              <a:rPr lang="en-US" altLang="en-US" sz="3200" smtClean="0"/>
              <a:t>Hardware</a:t>
            </a:r>
          </a:p>
          <a:p>
            <a:pPr>
              <a:buFont typeface="Times New Roman" pitchFamily="18" charset="0"/>
              <a:buAutoNum type="arabicPeriod"/>
              <a:defRPr/>
            </a:pPr>
            <a:r>
              <a:rPr lang="en-US" altLang="en-US" sz="3200" smtClean="0"/>
              <a:t>Operating system</a:t>
            </a:r>
          </a:p>
          <a:p>
            <a:pPr>
              <a:buFont typeface="Times New Roman" pitchFamily="18" charset="0"/>
              <a:buAutoNum type="arabicPeriod"/>
              <a:defRPr/>
            </a:pPr>
            <a:r>
              <a:rPr lang="en-US" altLang="en-US" sz="3200" smtClean="0"/>
              <a:t>Protocols</a:t>
            </a:r>
          </a:p>
          <a:p>
            <a:pPr>
              <a:buFont typeface="Times New Roman" pitchFamily="18" charset="0"/>
              <a:buAutoNum type="arabicPeriod"/>
              <a:defRPr/>
            </a:pPr>
            <a:r>
              <a:rPr lang="en-US" altLang="en-US" sz="3200" smtClean="0"/>
              <a:t>Compliance with (inter)national standard.</a:t>
            </a:r>
          </a:p>
          <a:p>
            <a:pPr>
              <a:buFont typeface="Times New Roman" pitchFamily="18" charset="0"/>
              <a:buAutoNum type="arabicPeriod"/>
              <a:defRPr/>
            </a:pPr>
            <a:r>
              <a:rPr lang="en-US" altLang="en-US" sz="3200" smtClean="0"/>
              <a:t>Reduce error-induced retransmissions</a:t>
            </a:r>
          </a:p>
          <a:p>
            <a:pPr>
              <a:buFont typeface="Times New Roman" pitchFamily="18" charset="0"/>
              <a:buAutoNum type="arabicPeriod"/>
              <a:defRPr/>
            </a:pPr>
            <a:r>
              <a:rPr lang="en-US" altLang="en-US" sz="3200" smtClean="0"/>
              <a:t>Prevent packet occupying channel too long.</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altLang="en-US" smtClean="0"/>
              <a:t>Packet Fragmentation (2)</a:t>
            </a:r>
          </a:p>
        </p:txBody>
      </p:sp>
      <p:sp>
        <p:nvSpPr>
          <p:cNvPr id="65539" name="Rectangle 3"/>
          <p:cNvSpPr>
            <a:spLocks noGrp="1" noChangeArrowheads="1"/>
          </p:cNvSpPr>
          <p:nvPr>
            <p:ph idx="1"/>
          </p:nvPr>
        </p:nvSpPr>
        <p:spPr>
          <a:xfrm>
            <a:off x="2084388" y="5610225"/>
            <a:ext cx="7059612" cy="838200"/>
          </a:xfrm>
        </p:spPr>
        <p:txBody>
          <a:bodyPr/>
          <a:lstStyle/>
          <a:p>
            <a:pPr eaLnBrk="1" hangingPunct="1">
              <a:buFontTx/>
              <a:buAutoNum type="alphaLcParenBoth"/>
              <a:defRPr/>
            </a:pPr>
            <a:r>
              <a:rPr lang="fr-FR" altLang="en-US" smtClean="0"/>
              <a:t>Transparent fragmentation. </a:t>
            </a:r>
          </a:p>
          <a:p>
            <a:pPr eaLnBrk="1" hangingPunct="1">
              <a:buFontTx/>
              <a:buAutoNum type="alphaLcParenBoth"/>
              <a:defRPr/>
            </a:pPr>
            <a:r>
              <a:rPr lang="fr-FR" altLang="en-US" smtClean="0"/>
              <a:t>Nontransparent fragmentation</a:t>
            </a:r>
            <a:endParaRPr lang="en-US" altLang="en-US" smtClean="0"/>
          </a:p>
        </p:txBody>
      </p:sp>
      <p:pic>
        <p:nvPicPr>
          <p:cNvPr id="23555" name="Picture 2"/>
          <p:cNvPicPr>
            <a:picLocks noChangeAspect="1" noChangeArrowheads="1"/>
          </p:cNvPicPr>
          <p:nvPr/>
        </p:nvPicPr>
        <p:blipFill>
          <a:blip r:embed="rId2"/>
          <a:srcRect/>
          <a:stretch>
            <a:fillRect/>
          </a:stretch>
        </p:blipFill>
        <p:spPr bwMode="auto">
          <a:xfrm>
            <a:off x="533400" y="1214438"/>
            <a:ext cx="80772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altLang="en-US" smtClean="0"/>
              <a:t>Packet Fragmentation (3)</a:t>
            </a:r>
          </a:p>
        </p:txBody>
      </p:sp>
      <p:sp>
        <p:nvSpPr>
          <p:cNvPr id="8195" name="Rectangle 3"/>
          <p:cNvSpPr>
            <a:spLocks noGrp="1" noChangeArrowheads="1"/>
          </p:cNvSpPr>
          <p:nvPr>
            <p:ph idx="1"/>
          </p:nvPr>
        </p:nvSpPr>
        <p:spPr>
          <a:xfrm>
            <a:off x="287338" y="4910138"/>
            <a:ext cx="8856662" cy="838200"/>
          </a:xfrm>
        </p:spPr>
        <p:txBody>
          <a:bodyPr/>
          <a:lstStyle/>
          <a:p>
            <a:pPr marL="0" indent="0" algn="ctr">
              <a:buFontTx/>
              <a:buNone/>
              <a:defRPr/>
            </a:pPr>
            <a:r>
              <a:rPr lang="en-US" dirty="0" smtClean="0"/>
              <a:t>Fig.: Fragmentation when the elementary data size is 1 byte.</a:t>
            </a:r>
            <a:br>
              <a:rPr lang="en-US" dirty="0" smtClean="0"/>
            </a:br>
            <a:r>
              <a:rPr lang="en-US" dirty="0" smtClean="0">
                <a:solidFill>
                  <a:schemeClr val="accent6">
                    <a:lumMod val="75000"/>
                  </a:schemeClr>
                </a:solidFill>
              </a:rPr>
              <a:t>(a) </a:t>
            </a:r>
            <a:r>
              <a:rPr lang="en-US" dirty="0" smtClean="0"/>
              <a:t>Original packet, containing 10 data bytes.</a:t>
            </a:r>
            <a:endParaRPr lang="en-US" dirty="0" smtClean="0">
              <a:latin typeface="Arial" charset="0"/>
              <a:cs typeface="Arial" charset="0"/>
            </a:endParaRPr>
          </a:p>
        </p:txBody>
      </p:sp>
      <p:pic>
        <p:nvPicPr>
          <p:cNvPr id="24579" name="Picture 2"/>
          <p:cNvPicPr>
            <a:picLocks noChangeAspect="1" noChangeArrowheads="1"/>
          </p:cNvPicPr>
          <p:nvPr/>
        </p:nvPicPr>
        <p:blipFill>
          <a:blip r:embed="rId2"/>
          <a:srcRect/>
          <a:stretch>
            <a:fillRect/>
          </a:stretch>
        </p:blipFill>
        <p:spPr bwMode="auto">
          <a:xfrm>
            <a:off x="138113" y="1738313"/>
            <a:ext cx="886777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ltLang="en-US" smtClean="0"/>
              <a:t>Packet Fragmentation (4)</a:t>
            </a:r>
          </a:p>
        </p:txBody>
      </p:sp>
      <p:sp>
        <p:nvSpPr>
          <p:cNvPr id="8195" name="Rectangle 3"/>
          <p:cNvSpPr>
            <a:spLocks noGrp="1" noChangeArrowheads="1"/>
          </p:cNvSpPr>
          <p:nvPr>
            <p:ph idx="1"/>
          </p:nvPr>
        </p:nvSpPr>
        <p:spPr>
          <a:xfrm>
            <a:off x="287338" y="4014788"/>
            <a:ext cx="8856662" cy="1362075"/>
          </a:xfrm>
        </p:spPr>
        <p:txBody>
          <a:bodyPr/>
          <a:lstStyle/>
          <a:p>
            <a:pPr algn="ctr">
              <a:buFontTx/>
              <a:buNone/>
              <a:defRPr/>
            </a:pPr>
            <a:r>
              <a:rPr lang="en-US" dirty="0" smtClean="0"/>
              <a:t>Fig. (contd.): Fragmentation when the elementary data size is 1 byte</a:t>
            </a:r>
          </a:p>
          <a:p>
            <a:pPr marL="0" indent="0" algn="ctr">
              <a:buFontTx/>
              <a:buNone/>
              <a:defRPr/>
            </a:pPr>
            <a:r>
              <a:rPr lang="en-US" dirty="0" smtClean="0">
                <a:solidFill>
                  <a:schemeClr val="accent6">
                    <a:lumMod val="75000"/>
                  </a:schemeClr>
                </a:solidFill>
              </a:rPr>
              <a:t>(b) </a:t>
            </a:r>
            <a:r>
              <a:rPr lang="en-US" dirty="0" smtClean="0"/>
              <a:t>Fragments after passing through a network</a:t>
            </a:r>
          </a:p>
          <a:p>
            <a:pPr algn="ctr">
              <a:buFontTx/>
              <a:buNone/>
              <a:defRPr/>
            </a:pPr>
            <a:r>
              <a:rPr lang="en-US" dirty="0" smtClean="0"/>
              <a:t>with maximum packet size of 8 payload bytes plus header.</a:t>
            </a:r>
            <a:endParaRPr lang="en-US" dirty="0" smtClean="0">
              <a:latin typeface="Arial" charset="0"/>
              <a:cs typeface="Arial" charset="0"/>
            </a:endParaRPr>
          </a:p>
        </p:txBody>
      </p:sp>
      <p:pic>
        <p:nvPicPr>
          <p:cNvPr id="25603" name="Picture 2"/>
          <p:cNvPicPr>
            <a:picLocks noChangeAspect="1" noChangeArrowheads="1"/>
          </p:cNvPicPr>
          <p:nvPr/>
        </p:nvPicPr>
        <p:blipFill>
          <a:blip r:embed="rId2"/>
          <a:srcRect/>
          <a:stretch>
            <a:fillRect/>
          </a:stretch>
        </p:blipFill>
        <p:spPr bwMode="auto">
          <a:xfrm>
            <a:off x="223838" y="1905000"/>
            <a:ext cx="8696325"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cs typeface="+mj-cs"/>
              </a:rPr>
              <a:t>Fairness vs. Optimality</a:t>
            </a:r>
          </a:p>
        </p:txBody>
      </p:sp>
      <p:sp>
        <p:nvSpPr>
          <p:cNvPr id="12291" name="Rectangle 3"/>
          <p:cNvSpPr>
            <a:spLocks noGrp="1" noChangeArrowheads="1"/>
          </p:cNvSpPr>
          <p:nvPr>
            <p:ph idx="1"/>
          </p:nvPr>
        </p:nvSpPr>
        <p:spPr/>
        <p:txBody>
          <a:bodyPr/>
          <a:lstStyle/>
          <a:p>
            <a:pPr algn="ctr" eaLnBrk="1" hangingPunct="1">
              <a:buFontTx/>
              <a:buNone/>
              <a:defRPr/>
            </a:pPr>
            <a:r>
              <a:rPr lang="en-US" smtClean="0">
                <a:cs typeface="+mn-cs"/>
              </a:rPr>
              <a:t>Conflict between fairness and optimality.</a:t>
            </a:r>
          </a:p>
        </p:txBody>
      </p:sp>
      <p:pic>
        <p:nvPicPr>
          <p:cNvPr id="22532" name="Picture 5" descr="5-0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39813" y="2084388"/>
            <a:ext cx="7391400" cy="257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Box 2"/>
          <p:cNvSpPr txBox="1">
            <a:spLocks noChangeArrowheads="1"/>
          </p:cNvSpPr>
          <p:nvPr/>
        </p:nvSpPr>
        <p:spPr bwMode="auto">
          <a:xfrm>
            <a:off x="720725" y="4992688"/>
            <a:ext cx="7589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accent2"/>
              </a:buClr>
              <a:buAutoNum type="alphaLcParenR"/>
              <a:defRPr sz="2400">
                <a:solidFill>
                  <a:schemeClr val="tx1"/>
                </a:solidFill>
                <a:latin typeface="Times New Roman" pitchFamily="18" charset="0"/>
                <a:ea typeface="ＭＳ Ｐゴシック" pitchFamily="34" charset="-128"/>
              </a:defRPr>
            </a:lvl1pPr>
            <a:lvl2pPr marL="742950" indent="-285750" eaLnBrk="0" hangingPunct="0">
              <a:spcBef>
                <a:spcPct val="20000"/>
              </a:spcBef>
              <a:buClr>
                <a:schemeClr val="accent2"/>
              </a:buClr>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lr>
                <a:schemeClr val="accent2"/>
              </a:buClr>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lr>
                <a:schemeClr val="accent2"/>
              </a:buClr>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lr>
                <a:schemeClr val="accent2"/>
              </a:buClr>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ClrTx/>
              <a:buFontTx/>
              <a:buNone/>
            </a:pPr>
            <a:r>
              <a:rPr lang="en-US" altLang="en-US" sz="1800">
                <a:solidFill>
                  <a:srgbClr val="000000"/>
                </a:solidFill>
                <a:latin typeface="Arial" pitchFamily="34" charset="0"/>
              </a:rPr>
              <a:t>A – A’, B – B’, C – C’, can fill the channel, then X-X’ doesn’t get a chance </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altLang="en-US" smtClean="0"/>
              <a:t>Packet Fragmentation (5)</a:t>
            </a:r>
          </a:p>
        </p:txBody>
      </p:sp>
      <p:sp>
        <p:nvSpPr>
          <p:cNvPr id="8195" name="Rectangle 3"/>
          <p:cNvSpPr>
            <a:spLocks noGrp="1" noChangeArrowheads="1"/>
          </p:cNvSpPr>
          <p:nvPr>
            <p:ph idx="1"/>
          </p:nvPr>
        </p:nvSpPr>
        <p:spPr>
          <a:xfrm>
            <a:off x="0" y="5580063"/>
            <a:ext cx="9144000" cy="838200"/>
          </a:xfrm>
        </p:spPr>
        <p:txBody>
          <a:bodyPr/>
          <a:lstStyle/>
          <a:p>
            <a:pPr marL="60325" indent="-60325" algn="ctr" eaLnBrk="1" hangingPunct="1">
              <a:buFontTx/>
              <a:buNone/>
              <a:defRPr/>
            </a:pPr>
            <a:r>
              <a:rPr lang="en-US" dirty="0" smtClean="0"/>
              <a:t>Fig. (contd.): Fragmentation when the elementary data size is 1 byte</a:t>
            </a:r>
          </a:p>
          <a:p>
            <a:pPr marL="0" indent="0" algn="ctr">
              <a:buFontTx/>
              <a:buNone/>
              <a:defRPr/>
            </a:pPr>
            <a:r>
              <a:rPr lang="en-US" dirty="0" smtClean="0">
                <a:solidFill>
                  <a:schemeClr val="accent6">
                    <a:lumMod val="75000"/>
                  </a:schemeClr>
                </a:solidFill>
              </a:rPr>
              <a:t>(c) </a:t>
            </a:r>
            <a:r>
              <a:rPr lang="en-US" dirty="0" smtClean="0"/>
              <a:t>Fragments after passing through a size 5 gateway.</a:t>
            </a:r>
            <a:endParaRPr lang="en-US" dirty="0" smtClean="0">
              <a:latin typeface="Arial" charset="0"/>
              <a:cs typeface="Arial" charset="0"/>
            </a:endParaRPr>
          </a:p>
        </p:txBody>
      </p:sp>
      <p:pic>
        <p:nvPicPr>
          <p:cNvPr id="26627" name="Picture 3"/>
          <p:cNvPicPr>
            <a:picLocks noChangeAspect="1" noChangeArrowheads="1"/>
          </p:cNvPicPr>
          <p:nvPr/>
        </p:nvPicPr>
        <p:blipFill>
          <a:blip r:embed="rId2"/>
          <a:srcRect/>
          <a:stretch>
            <a:fillRect/>
          </a:stretch>
        </p:blipFill>
        <p:spPr bwMode="auto">
          <a:xfrm>
            <a:off x="481013" y="1308100"/>
            <a:ext cx="4495800" cy="1724025"/>
          </a:xfrm>
          <a:prstGeom prst="rect">
            <a:avLst/>
          </a:prstGeom>
          <a:noFill/>
          <a:ln w="9525">
            <a:noFill/>
            <a:miter lim="800000"/>
            <a:headEnd/>
            <a:tailEnd/>
          </a:ln>
        </p:spPr>
      </p:pic>
      <p:pic>
        <p:nvPicPr>
          <p:cNvPr id="26628" name="Picture 4"/>
          <p:cNvPicPr>
            <a:picLocks noChangeAspect="1" noChangeArrowheads="1"/>
          </p:cNvPicPr>
          <p:nvPr/>
        </p:nvPicPr>
        <p:blipFill>
          <a:blip r:embed="rId3"/>
          <a:srcRect/>
          <a:stretch>
            <a:fillRect/>
          </a:stretch>
        </p:blipFill>
        <p:spPr bwMode="auto">
          <a:xfrm>
            <a:off x="2800350" y="2706688"/>
            <a:ext cx="3362325" cy="1323975"/>
          </a:xfrm>
          <a:prstGeom prst="rect">
            <a:avLst/>
          </a:prstGeom>
          <a:noFill/>
          <a:ln w="9525">
            <a:noFill/>
            <a:miter lim="800000"/>
            <a:headEnd/>
            <a:tailEnd/>
          </a:ln>
        </p:spPr>
      </p:pic>
      <p:pic>
        <p:nvPicPr>
          <p:cNvPr id="26629" name="Picture 5"/>
          <p:cNvPicPr>
            <a:picLocks noChangeAspect="1" noChangeArrowheads="1"/>
          </p:cNvPicPr>
          <p:nvPr/>
        </p:nvPicPr>
        <p:blipFill>
          <a:blip r:embed="rId4"/>
          <a:srcRect/>
          <a:stretch>
            <a:fillRect/>
          </a:stretch>
        </p:blipFill>
        <p:spPr bwMode="auto">
          <a:xfrm>
            <a:off x="5326063" y="3619500"/>
            <a:ext cx="283845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ltLang="en-US" smtClean="0"/>
              <a:t>Packet Fragmentation (6)</a:t>
            </a:r>
          </a:p>
        </p:txBody>
      </p:sp>
      <p:sp>
        <p:nvSpPr>
          <p:cNvPr id="69635" name="Rectangle 3"/>
          <p:cNvSpPr>
            <a:spLocks noGrp="1" noChangeArrowheads="1"/>
          </p:cNvSpPr>
          <p:nvPr>
            <p:ph idx="1"/>
          </p:nvPr>
        </p:nvSpPr>
        <p:spPr>
          <a:xfrm>
            <a:off x="200025" y="5014913"/>
            <a:ext cx="8856663" cy="838200"/>
          </a:xfrm>
        </p:spPr>
        <p:txBody>
          <a:bodyPr>
            <a:normAutofit fontScale="85000" lnSpcReduction="10000"/>
          </a:bodyPr>
          <a:lstStyle/>
          <a:p>
            <a:pPr eaLnBrk="1" hangingPunct="1">
              <a:buFontTx/>
              <a:buNone/>
            </a:pPr>
            <a:r>
              <a:rPr lang="en-US" altLang="en-US" smtClean="0"/>
              <a:t>Path MTU Discovery</a:t>
            </a:r>
          </a:p>
          <a:p>
            <a:pPr eaLnBrk="1" hangingPunct="1">
              <a:buFontTx/>
              <a:buNone/>
            </a:pPr>
            <a:r>
              <a:rPr lang="en-IN" altLang="en-US" smtClean="0"/>
              <a:t>MTU: Maximum Transmission Unit – pushes the fragmentation to host from network</a:t>
            </a:r>
            <a:endParaRPr lang="en-US" altLang="en-US" smtClean="0"/>
          </a:p>
        </p:txBody>
      </p:sp>
      <p:pic>
        <p:nvPicPr>
          <p:cNvPr id="27651" name="Picture 2"/>
          <p:cNvPicPr>
            <a:picLocks noChangeAspect="1" noChangeArrowheads="1"/>
          </p:cNvPicPr>
          <p:nvPr/>
        </p:nvPicPr>
        <p:blipFill>
          <a:blip r:embed="rId2"/>
          <a:srcRect/>
          <a:stretch>
            <a:fillRect/>
          </a:stretch>
        </p:blipFill>
        <p:spPr bwMode="auto">
          <a:xfrm>
            <a:off x="447675" y="2286000"/>
            <a:ext cx="82486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altLang="en-US" dirty="0" smtClean="0"/>
              <a:t>Internet Control Message Protocol</a:t>
            </a:r>
          </a:p>
        </p:txBody>
      </p:sp>
      <p:sp>
        <p:nvSpPr>
          <p:cNvPr id="92163" name="Rectangle 3"/>
          <p:cNvSpPr>
            <a:spLocks noGrp="1" noChangeArrowheads="1"/>
          </p:cNvSpPr>
          <p:nvPr>
            <p:ph idx="1"/>
          </p:nvPr>
        </p:nvSpPr>
        <p:spPr>
          <a:xfrm>
            <a:off x="287338" y="5715000"/>
            <a:ext cx="8856662" cy="838200"/>
          </a:xfrm>
        </p:spPr>
        <p:txBody>
          <a:bodyPr/>
          <a:lstStyle/>
          <a:p>
            <a:pPr algn="ctr" eaLnBrk="1" hangingPunct="1">
              <a:buFontTx/>
              <a:buNone/>
              <a:defRPr/>
            </a:pPr>
            <a:r>
              <a:rPr lang="en-US" altLang="en-US" smtClean="0"/>
              <a:t>The principal ICMP message types.</a:t>
            </a:r>
          </a:p>
        </p:txBody>
      </p:sp>
      <p:pic>
        <p:nvPicPr>
          <p:cNvPr id="57347" name="Picture 2"/>
          <p:cNvPicPr>
            <a:picLocks noChangeAspect="1" noChangeArrowheads="1"/>
          </p:cNvPicPr>
          <p:nvPr/>
        </p:nvPicPr>
        <p:blipFill>
          <a:blip r:embed="rId2"/>
          <a:srcRect/>
          <a:stretch>
            <a:fillRect/>
          </a:stretch>
        </p:blipFill>
        <p:spPr bwMode="auto">
          <a:xfrm>
            <a:off x="582613" y="1479550"/>
            <a:ext cx="7916862" cy="350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0" y="1784350"/>
            <a:ext cx="9144000" cy="4768850"/>
          </a:xfrm>
        </p:spPr>
        <p:txBody>
          <a:bodyPr/>
          <a:lstStyle/>
          <a:p>
            <a:r>
              <a:rPr lang="en-US" smtClean="0"/>
              <a:t>Time exceeded path – when TTL becomes zero, the control packet comes back</a:t>
            </a:r>
            <a:r>
              <a:rPr lang="is-IS" smtClean="0"/>
              <a:t>… Can be used for Traceroute</a:t>
            </a:r>
          </a:p>
          <a:p>
            <a:endParaRPr lang="is-IS" smtClean="0"/>
          </a:p>
          <a:p>
            <a:r>
              <a:rPr lang="is-IS" smtClean="0"/>
              <a:t>Congestion control – mainly done in transport layer</a:t>
            </a:r>
          </a:p>
          <a:p>
            <a:endParaRPr lang="is-IS" smtClean="0"/>
          </a:p>
          <a:p>
            <a:r>
              <a:rPr lang="is-IS" smtClean="0"/>
              <a:t>Redirect – router notices a packet is routed incorrectly</a:t>
            </a:r>
          </a:p>
          <a:p>
            <a:endParaRPr lang="is-IS" smtClean="0"/>
          </a:p>
          <a:p>
            <a:r>
              <a:rPr lang="is-IS" smtClean="0"/>
              <a:t>Echo – ping</a:t>
            </a:r>
          </a:p>
          <a:p>
            <a:endParaRPr lang="is-IS" smtClean="0"/>
          </a:p>
          <a:p>
            <a:r>
              <a:rPr lang="is-IS" smtClean="0"/>
              <a:t>Timestamp – arrival time and departure time</a:t>
            </a:r>
          </a:p>
          <a:p>
            <a:r>
              <a:rPr lang="is-IS" smtClean="0"/>
              <a:t>Router Advertisement – let hosts find nearby server</a:t>
            </a:r>
          </a:p>
          <a:p>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ARP– Address Resolution Protocol</a:t>
            </a:r>
          </a:p>
        </p:txBody>
      </p:sp>
      <p:sp>
        <p:nvSpPr>
          <p:cNvPr id="93187" name="Rectangle 3"/>
          <p:cNvSpPr>
            <a:spLocks noGrp="1" noChangeArrowheads="1"/>
          </p:cNvSpPr>
          <p:nvPr>
            <p:ph idx="1"/>
          </p:nvPr>
        </p:nvSpPr>
        <p:spPr>
          <a:xfrm>
            <a:off x="287338" y="5861050"/>
            <a:ext cx="8856662" cy="692150"/>
          </a:xfrm>
        </p:spPr>
        <p:txBody>
          <a:bodyPr/>
          <a:lstStyle/>
          <a:p>
            <a:pPr algn="ctr" eaLnBrk="1" hangingPunct="1">
              <a:buFontTx/>
              <a:buNone/>
              <a:defRPr/>
            </a:pPr>
            <a:r>
              <a:rPr lang="en-US" altLang="en-US" smtClean="0"/>
              <a:t>Two switched Ethernet LANs joined by a router</a:t>
            </a:r>
          </a:p>
        </p:txBody>
      </p:sp>
      <p:pic>
        <p:nvPicPr>
          <p:cNvPr id="58371" name="Picture 2"/>
          <p:cNvPicPr>
            <a:picLocks noChangeAspect="1" noChangeArrowheads="1"/>
          </p:cNvPicPr>
          <p:nvPr/>
        </p:nvPicPr>
        <p:blipFill>
          <a:blip r:embed="rId2"/>
          <a:srcRect/>
          <a:stretch>
            <a:fillRect/>
          </a:stretch>
        </p:blipFill>
        <p:spPr bwMode="auto">
          <a:xfrm>
            <a:off x="576263" y="992188"/>
            <a:ext cx="7991475"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Optimizations on ARP</a:t>
            </a:r>
            <a:endParaRPr lang="en-US" dirty="0"/>
          </a:p>
        </p:txBody>
      </p:sp>
      <p:sp>
        <p:nvSpPr>
          <p:cNvPr id="3" name="Content Placeholder 2"/>
          <p:cNvSpPr>
            <a:spLocks noGrp="1"/>
          </p:cNvSpPr>
          <p:nvPr>
            <p:ph idx="1"/>
          </p:nvPr>
        </p:nvSpPr>
        <p:spPr>
          <a:xfrm>
            <a:off x="409575" y="1296988"/>
            <a:ext cx="7429500" cy="4768850"/>
          </a:xfrm>
        </p:spPr>
        <p:txBody>
          <a:bodyPr>
            <a:normAutofit lnSpcReduction="10000"/>
          </a:bodyPr>
          <a:lstStyle/>
          <a:p>
            <a:pPr marL="0" indent="0">
              <a:buFontTx/>
              <a:buNone/>
              <a:defRPr/>
            </a:pPr>
            <a:r>
              <a:rPr lang="en-IN" sz="2800" dirty="0" smtClean="0"/>
              <a:t>Two Broad Techniques </a:t>
            </a:r>
          </a:p>
          <a:p>
            <a:pPr>
              <a:buFontTx/>
              <a:buAutoNum type="alphaUcPeriod"/>
              <a:defRPr/>
            </a:pPr>
            <a:r>
              <a:rPr lang="en-IN" sz="2800" dirty="0" smtClean="0"/>
              <a:t>Have configuration file</a:t>
            </a:r>
          </a:p>
          <a:p>
            <a:pPr>
              <a:buFontTx/>
              <a:buAutoNum type="alphaUcPeriod"/>
              <a:defRPr/>
            </a:pPr>
            <a:r>
              <a:rPr lang="en-IN" sz="2800" dirty="0" smtClean="0"/>
              <a:t>Broadcast</a:t>
            </a:r>
          </a:p>
          <a:p>
            <a:pPr marL="0" indent="0">
              <a:buFontTx/>
              <a:buNone/>
              <a:defRPr/>
            </a:pPr>
            <a:endParaRPr lang="en-IN" sz="2800" dirty="0" smtClean="0"/>
          </a:p>
          <a:p>
            <a:pPr marL="0" indent="0">
              <a:buFontTx/>
              <a:buNone/>
              <a:defRPr/>
            </a:pPr>
            <a:r>
              <a:rPr lang="en-IN" sz="2800" dirty="0" smtClean="0"/>
              <a:t>Optimizations for ARP:</a:t>
            </a:r>
            <a:endParaRPr lang="en-US" sz="2800" dirty="0" smtClean="0"/>
          </a:p>
          <a:p>
            <a:pPr>
              <a:defRPr/>
            </a:pPr>
            <a:endParaRPr lang="en-US" sz="2800" dirty="0"/>
          </a:p>
          <a:p>
            <a:pPr>
              <a:defRPr/>
            </a:pPr>
            <a:r>
              <a:rPr lang="en-US" sz="2800" dirty="0" smtClean="0"/>
              <a:t>Caching</a:t>
            </a:r>
          </a:p>
          <a:p>
            <a:pPr>
              <a:defRPr/>
            </a:pPr>
            <a:r>
              <a:rPr lang="en-US" sz="2800" dirty="0" smtClean="0"/>
              <a:t>Broadcast the mapping when booting (gratuitous ARP) </a:t>
            </a:r>
          </a:p>
          <a:p>
            <a:pPr>
              <a:defRPr/>
            </a:pPr>
            <a:r>
              <a:rPr lang="en-US" sz="2800" dirty="0" smtClean="0"/>
              <a:t>Send it to router if not local</a:t>
            </a:r>
            <a:endParaRPr lang="en-US" sz="28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cs typeface="+mj-cs"/>
              </a:rPr>
              <a:t>Dynamic Host Configuration Protocol</a:t>
            </a:r>
          </a:p>
        </p:txBody>
      </p:sp>
      <p:sp>
        <p:nvSpPr>
          <p:cNvPr id="80899" name="Rectangle 3"/>
          <p:cNvSpPr>
            <a:spLocks noGrp="1" noChangeArrowheads="1"/>
          </p:cNvSpPr>
          <p:nvPr>
            <p:ph type="body" idx="1"/>
          </p:nvPr>
        </p:nvSpPr>
        <p:spPr>
          <a:xfrm>
            <a:off x="0" y="4919663"/>
            <a:ext cx="9144000" cy="1631950"/>
          </a:xfrm>
        </p:spPr>
        <p:txBody>
          <a:bodyPr/>
          <a:lstStyle/>
          <a:p>
            <a:pPr algn="ctr" eaLnBrk="1" hangingPunct="1">
              <a:buFontTx/>
              <a:buNone/>
              <a:defRPr/>
            </a:pPr>
            <a:r>
              <a:rPr lang="en-US"/>
              <a:t>Operation of DHCP.</a:t>
            </a:r>
          </a:p>
          <a:p>
            <a:pPr eaLnBrk="1" hangingPunct="1">
              <a:buFontTx/>
              <a:buChar char="•"/>
              <a:defRPr/>
            </a:pPr>
            <a:r>
              <a:rPr lang="en-US"/>
              <a:t>DHCP Relay,  Broadcasts a DISCOVER, </a:t>
            </a:r>
          </a:p>
          <a:p>
            <a:pPr eaLnBrk="1" hangingPunct="1">
              <a:buFontTx/>
              <a:buChar char="•"/>
              <a:defRPr/>
            </a:pPr>
            <a:r>
              <a:rPr lang="en-US"/>
              <a:t>Leasing of IP, if not renewed it is taken back.</a:t>
            </a:r>
          </a:p>
        </p:txBody>
      </p:sp>
      <p:pic>
        <p:nvPicPr>
          <p:cNvPr id="60419" name="Picture 5" descr="5-63"/>
          <p:cNvPicPr>
            <a:picLocks noChangeAspect="1" noChangeArrowheads="1"/>
          </p:cNvPicPr>
          <p:nvPr/>
        </p:nvPicPr>
        <p:blipFill>
          <a:blip r:embed="rId2"/>
          <a:srcRect/>
          <a:stretch>
            <a:fillRect/>
          </a:stretch>
        </p:blipFill>
        <p:spPr bwMode="auto">
          <a:xfrm>
            <a:off x="800100" y="1744663"/>
            <a:ext cx="7591425"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OSPF—An Interior Gateway </a:t>
            </a:r>
            <a:br>
              <a:rPr lang="en-US" smtClean="0"/>
            </a:br>
            <a:r>
              <a:rPr lang="en-US" smtClean="0"/>
              <a:t>Routing Protocol (1)</a:t>
            </a:r>
          </a:p>
        </p:txBody>
      </p:sp>
      <p:sp>
        <p:nvSpPr>
          <p:cNvPr id="96259" name="Rectangle 3"/>
          <p:cNvSpPr>
            <a:spLocks noGrp="1" noChangeArrowheads="1"/>
          </p:cNvSpPr>
          <p:nvPr>
            <p:ph idx="1"/>
          </p:nvPr>
        </p:nvSpPr>
        <p:spPr>
          <a:xfrm>
            <a:off x="287338" y="5715000"/>
            <a:ext cx="8856662" cy="838200"/>
          </a:xfrm>
        </p:spPr>
        <p:txBody>
          <a:bodyPr/>
          <a:lstStyle/>
          <a:p>
            <a:pPr algn="ctr" eaLnBrk="1" hangingPunct="1">
              <a:buFontTx/>
              <a:buNone/>
              <a:defRPr/>
            </a:pPr>
            <a:r>
              <a:rPr lang="en-US" altLang="en-US" smtClean="0"/>
              <a:t>An autonomous system</a:t>
            </a:r>
          </a:p>
        </p:txBody>
      </p:sp>
      <p:pic>
        <p:nvPicPr>
          <p:cNvPr id="61443" name="Picture 2"/>
          <p:cNvPicPr>
            <a:picLocks noChangeAspect="1" noChangeArrowheads="1"/>
          </p:cNvPicPr>
          <p:nvPr/>
        </p:nvPicPr>
        <p:blipFill>
          <a:blip r:embed="rId2"/>
          <a:srcRect/>
          <a:stretch>
            <a:fillRect/>
          </a:stretch>
        </p:blipFill>
        <p:spPr bwMode="auto">
          <a:xfrm>
            <a:off x="552450" y="2203450"/>
            <a:ext cx="8056563" cy="245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OSPF—An Interior Gateway </a:t>
            </a:r>
            <a:br>
              <a:rPr lang="en-US" smtClean="0"/>
            </a:br>
            <a:r>
              <a:rPr lang="en-US" smtClean="0"/>
              <a:t>Routing Protocol (5)</a:t>
            </a:r>
          </a:p>
        </p:txBody>
      </p:sp>
      <p:sp>
        <p:nvSpPr>
          <p:cNvPr id="3" name="Content Placeholder 2"/>
          <p:cNvSpPr>
            <a:spLocks noGrp="1"/>
          </p:cNvSpPr>
          <p:nvPr>
            <p:ph idx="1"/>
          </p:nvPr>
        </p:nvSpPr>
        <p:spPr>
          <a:xfrm>
            <a:off x="587375" y="1473200"/>
            <a:ext cx="7710488" cy="5080000"/>
          </a:xfrm>
        </p:spPr>
        <p:txBody>
          <a:bodyPr/>
          <a:lstStyle/>
          <a:p>
            <a:pPr marL="0" indent="0">
              <a:buFontTx/>
              <a:buNone/>
            </a:pPr>
            <a:r>
              <a:rPr lang="en-US" smtClean="0"/>
              <a:t>Salient Features:</a:t>
            </a:r>
          </a:p>
          <a:p>
            <a:pPr marL="0" indent="0">
              <a:buFont typeface="Times New Roman" pitchFamily="18" charset="0"/>
              <a:buAutoNum type="alphaLcParenR"/>
            </a:pPr>
            <a:r>
              <a:rPr lang="en-US" smtClean="0"/>
              <a:t>O – open source</a:t>
            </a:r>
          </a:p>
          <a:p>
            <a:pPr marL="0" indent="0">
              <a:buFont typeface="Times New Roman" pitchFamily="18" charset="0"/>
              <a:buAutoNum type="alphaLcParenR"/>
            </a:pPr>
            <a:r>
              <a:rPr lang="en-US" smtClean="0"/>
              <a:t>Support variety of distant metrics</a:t>
            </a:r>
          </a:p>
          <a:p>
            <a:pPr marL="0" indent="0">
              <a:buFont typeface="Times New Roman" pitchFamily="18" charset="0"/>
              <a:buAutoNum type="alphaLcParenR"/>
            </a:pPr>
            <a:r>
              <a:rPr lang="en-US" smtClean="0"/>
              <a:t>Dynamic algorithm – have to adapt</a:t>
            </a:r>
          </a:p>
          <a:p>
            <a:pPr marL="0" indent="0">
              <a:buFont typeface="Times New Roman" pitchFamily="18" charset="0"/>
              <a:buAutoNum type="alphaLcParenR"/>
            </a:pPr>
            <a:r>
              <a:rPr lang="en-US" smtClean="0"/>
              <a:t>Load balancing and not the best path</a:t>
            </a:r>
          </a:p>
          <a:p>
            <a:pPr marL="0" indent="0">
              <a:buFont typeface="Times New Roman" pitchFamily="18" charset="0"/>
              <a:buAutoNum type="alphaLcParenR"/>
            </a:pPr>
            <a:r>
              <a:rPr lang="en-US" smtClean="0"/>
              <a:t>Hierarchical systems</a:t>
            </a:r>
          </a:p>
          <a:p>
            <a:pPr marL="0" indent="0">
              <a:buFont typeface="Times New Roman" pitchFamily="18" charset="0"/>
              <a:buAutoNum type="alphaLcParenR"/>
            </a:pPr>
            <a:r>
              <a:rPr lang="en-US" smtClean="0"/>
              <a:t>Security is needed</a:t>
            </a:r>
          </a:p>
          <a:p>
            <a:pPr marL="0" indent="0">
              <a:buFontTx/>
              <a:buNone/>
            </a:pPr>
            <a:endParaRPr lang="en-US" smtClean="0"/>
          </a:p>
          <a:p>
            <a:pPr marL="0" indent="0">
              <a:buFontTx/>
              <a:buNone/>
            </a:pPr>
            <a:r>
              <a:rPr lang="en-US" smtClean="0"/>
              <a:t>OSPF supports connection – point-to-point/multi-access with broadcast</a:t>
            </a:r>
          </a:p>
          <a:p>
            <a:pPr marL="0" indent="0"/>
            <a:endParaRPr lang="en-US" smtClean="0"/>
          </a:p>
          <a:p>
            <a:pPr marL="0" indent="0"/>
            <a:endParaRPr lang="en-US"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OSPF—An Interior Gateway </a:t>
            </a:r>
            <a:br>
              <a:rPr lang="en-US" smtClean="0"/>
            </a:br>
            <a:r>
              <a:rPr lang="en-US" smtClean="0"/>
              <a:t>Routing Protocol (2)</a:t>
            </a:r>
          </a:p>
        </p:txBody>
      </p:sp>
      <p:sp>
        <p:nvSpPr>
          <p:cNvPr id="97283" name="Rectangle 3"/>
          <p:cNvSpPr>
            <a:spLocks noGrp="1" noChangeArrowheads="1"/>
          </p:cNvSpPr>
          <p:nvPr>
            <p:ph idx="1"/>
          </p:nvPr>
        </p:nvSpPr>
        <p:spPr>
          <a:xfrm>
            <a:off x="287338" y="5715000"/>
            <a:ext cx="8856662" cy="838200"/>
          </a:xfrm>
        </p:spPr>
        <p:txBody>
          <a:bodyPr/>
          <a:lstStyle/>
          <a:p>
            <a:pPr algn="ctr" eaLnBrk="1" hangingPunct="1">
              <a:buFontTx/>
              <a:buNone/>
              <a:defRPr/>
            </a:pPr>
            <a:r>
              <a:rPr lang="en-US" altLang="en-US" smtClean="0"/>
              <a:t>A graph representation of the previous slide.</a:t>
            </a:r>
          </a:p>
        </p:txBody>
      </p:sp>
      <p:pic>
        <p:nvPicPr>
          <p:cNvPr id="64515" name="Picture 2"/>
          <p:cNvPicPr>
            <a:picLocks noChangeAspect="1" noChangeArrowheads="1"/>
          </p:cNvPicPr>
          <p:nvPr/>
        </p:nvPicPr>
        <p:blipFill>
          <a:blip r:embed="rId2"/>
          <a:srcRect/>
          <a:stretch>
            <a:fillRect/>
          </a:stretch>
        </p:blipFill>
        <p:spPr bwMode="auto">
          <a:xfrm>
            <a:off x="630238" y="2068513"/>
            <a:ext cx="7866062" cy="275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620000" cy="792088"/>
          </a:xfrm>
        </p:spPr>
        <p:txBody>
          <a:bodyPr/>
          <a:lstStyle/>
          <a:p>
            <a:r>
              <a:rPr lang="en-US" altLang="en-US" dirty="0"/>
              <a:t>Types of Routing Algorithms</a:t>
            </a:r>
            <a:endParaRPr lang="en-US" dirty="0"/>
          </a:p>
        </p:txBody>
      </p:sp>
      <p:sp>
        <p:nvSpPr>
          <p:cNvPr id="3" name="Content Placeholder 2"/>
          <p:cNvSpPr>
            <a:spLocks noGrp="1"/>
          </p:cNvSpPr>
          <p:nvPr>
            <p:ph idx="1"/>
          </p:nvPr>
        </p:nvSpPr>
        <p:spPr>
          <a:xfrm>
            <a:off x="467544" y="1124744"/>
            <a:ext cx="7620000" cy="5589240"/>
          </a:xfrm>
        </p:spPr>
        <p:txBody>
          <a:bodyPr>
            <a:normAutofit lnSpcReduction="10000"/>
          </a:bodyPr>
          <a:lstStyle/>
          <a:p>
            <a:r>
              <a:rPr lang="en-US" altLang="en-US" sz="2800" dirty="0" smtClean="0"/>
              <a:t>Non-adaptive </a:t>
            </a:r>
            <a:r>
              <a:rPr lang="en-US" altLang="en-US" sz="2800" dirty="0"/>
              <a:t>(static)</a:t>
            </a:r>
          </a:p>
          <a:p>
            <a:pPr lvl="1"/>
            <a:r>
              <a:rPr lang="en-US" altLang="en-US" sz="2400" dirty="0"/>
              <a:t>Do not use measurements of current conditions</a:t>
            </a:r>
          </a:p>
          <a:p>
            <a:pPr lvl="1"/>
            <a:r>
              <a:rPr lang="en-US" altLang="en-US" sz="2400" dirty="0"/>
              <a:t>Static routes are downloaded at boot </a:t>
            </a:r>
            <a:r>
              <a:rPr lang="en-US" altLang="en-US" sz="2400" dirty="0" smtClean="0"/>
              <a:t>time</a:t>
            </a:r>
          </a:p>
          <a:p>
            <a:pPr lvl="1"/>
            <a:endParaRPr lang="en-US" altLang="en-US" sz="2400" dirty="0"/>
          </a:p>
          <a:p>
            <a:r>
              <a:rPr lang="en-US" altLang="en-US" sz="2800" dirty="0"/>
              <a:t>Adaptive Algorithms</a:t>
            </a:r>
          </a:p>
          <a:p>
            <a:pPr lvl="1"/>
            <a:r>
              <a:rPr lang="en-US" altLang="en-US" sz="2400" dirty="0"/>
              <a:t>Change routes dynamically</a:t>
            </a:r>
          </a:p>
          <a:p>
            <a:pPr lvl="2"/>
            <a:r>
              <a:rPr lang="en-US" altLang="en-US" sz="2200" dirty="0"/>
              <a:t>Gather information at runtime</a:t>
            </a:r>
          </a:p>
          <a:p>
            <a:pPr lvl="3"/>
            <a:r>
              <a:rPr lang="en-US" altLang="en-US" sz="2200" dirty="0"/>
              <a:t>locally</a:t>
            </a:r>
          </a:p>
          <a:p>
            <a:pPr lvl="3"/>
            <a:r>
              <a:rPr lang="en-US" altLang="en-US" sz="2200" dirty="0"/>
              <a:t>from adjacent routers</a:t>
            </a:r>
          </a:p>
          <a:p>
            <a:pPr lvl="3"/>
            <a:r>
              <a:rPr lang="en-US" altLang="en-US" sz="2200" dirty="0"/>
              <a:t>from all other routers</a:t>
            </a:r>
          </a:p>
          <a:p>
            <a:pPr lvl="2"/>
            <a:r>
              <a:rPr lang="en-US" altLang="en-US" sz="2200" dirty="0"/>
              <a:t>Change routes</a:t>
            </a:r>
          </a:p>
          <a:p>
            <a:pPr lvl="3"/>
            <a:r>
              <a:rPr lang="en-US" altLang="en-US" sz="2200" dirty="0"/>
              <a:t>Every delta T seconds</a:t>
            </a:r>
          </a:p>
          <a:p>
            <a:pPr lvl="3"/>
            <a:r>
              <a:rPr lang="en-US" altLang="en-US" sz="2200" dirty="0"/>
              <a:t>When load changes</a:t>
            </a:r>
          </a:p>
          <a:p>
            <a:pPr lvl="3"/>
            <a:r>
              <a:rPr lang="en-US" altLang="en-US" sz="2200" dirty="0"/>
              <a:t>When topology changes</a:t>
            </a:r>
          </a:p>
          <a:p>
            <a:endParaRPr lang="en-US" dirty="0"/>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13</a:t>
            </a:fld>
            <a:endParaRPr lang="en-US" altLang="en-US"/>
          </a:p>
        </p:txBody>
      </p:sp>
    </p:spTree>
    <p:extLst>
      <p:ext uri="{BB962C8B-B14F-4D97-AF65-F5344CB8AC3E}">
        <p14:creationId xmlns:p14="http://schemas.microsoft.com/office/powerpoint/2010/main" xmlns="" val="58440859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OSPF—An Interior Gateway </a:t>
            </a:r>
            <a:br>
              <a:rPr lang="en-US" smtClean="0"/>
            </a:br>
            <a:r>
              <a:rPr lang="en-US" smtClean="0"/>
              <a:t>Routing Protocol (3)</a:t>
            </a:r>
          </a:p>
        </p:txBody>
      </p:sp>
      <p:sp>
        <p:nvSpPr>
          <p:cNvPr id="98307" name="Rectangle 3"/>
          <p:cNvSpPr>
            <a:spLocks noGrp="1" noChangeArrowheads="1"/>
          </p:cNvSpPr>
          <p:nvPr>
            <p:ph idx="1"/>
          </p:nvPr>
        </p:nvSpPr>
        <p:spPr>
          <a:xfrm>
            <a:off x="287338" y="5715000"/>
            <a:ext cx="8856662" cy="838200"/>
          </a:xfrm>
        </p:spPr>
        <p:txBody>
          <a:bodyPr/>
          <a:lstStyle/>
          <a:p>
            <a:pPr algn="ctr" eaLnBrk="1" hangingPunct="1">
              <a:buFontTx/>
              <a:buNone/>
              <a:defRPr/>
            </a:pPr>
            <a:r>
              <a:rPr lang="en-US" altLang="en-US" smtClean="0"/>
              <a:t>The relation between ASes, backbones, and areas in OSPF.</a:t>
            </a:r>
          </a:p>
        </p:txBody>
      </p:sp>
      <p:pic>
        <p:nvPicPr>
          <p:cNvPr id="65539" name="Picture 3"/>
          <p:cNvPicPr>
            <a:picLocks noChangeAspect="1" noChangeArrowheads="1"/>
          </p:cNvPicPr>
          <p:nvPr/>
        </p:nvPicPr>
        <p:blipFill>
          <a:blip r:embed="rId2"/>
          <a:srcRect/>
          <a:stretch>
            <a:fillRect/>
          </a:stretch>
        </p:blipFill>
        <p:spPr bwMode="auto">
          <a:xfrm>
            <a:off x="688975" y="1852613"/>
            <a:ext cx="7496175"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OSPF—An Interior Gateway </a:t>
            </a:r>
            <a:br>
              <a:rPr lang="en-US" smtClean="0"/>
            </a:br>
            <a:r>
              <a:rPr lang="en-US" smtClean="0"/>
              <a:t>Routing Protocol (4)</a:t>
            </a:r>
          </a:p>
        </p:txBody>
      </p:sp>
      <p:sp>
        <p:nvSpPr>
          <p:cNvPr id="99331" name="Rectangle 3"/>
          <p:cNvSpPr>
            <a:spLocks noGrp="1" noChangeArrowheads="1"/>
          </p:cNvSpPr>
          <p:nvPr>
            <p:ph idx="1"/>
          </p:nvPr>
        </p:nvSpPr>
        <p:spPr>
          <a:xfrm>
            <a:off x="287338" y="5715000"/>
            <a:ext cx="8856662" cy="838200"/>
          </a:xfrm>
        </p:spPr>
        <p:txBody>
          <a:bodyPr/>
          <a:lstStyle/>
          <a:p>
            <a:pPr algn="ctr" eaLnBrk="1" hangingPunct="1">
              <a:buFontTx/>
              <a:buNone/>
              <a:defRPr/>
            </a:pPr>
            <a:r>
              <a:rPr lang="en-US" altLang="en-US" smtClean="0"/>
              <a:t>The five types of OSPF messages</a:t>
            </a:r>
          </a:p>
        </p:txBody>
      </p:sp>
      <p:pic>
        <p:nvPicPr>
          <p:cNvPr id="66563" name="Picture 2"/>
          <p:cNvPicPr>
            <a:picLocks noChangeAspect="1" noChangeArrowheads="1"/>
          </p:cNvPicPr>
          <p:nvPr/>
        </p:nvPicPr>
        <p:blipFill>
          <a:blip r:embed="rId2"/>
          <a:srcRect/>
          <a:stretch>
            <a:fillRect/>
          </a:stretch>
        </p:blipFill>
        <p:spPr bwMode="auto">
          <a:xfrm>
            <a:off x="400050" y="2143125"/>
            <a:ext cx="83439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314325"/>
            <a:ext cx="9144000" cy="1143000"/>
          </a:xfrm>
        </p:spPr>
        <p:txBody>
          <a:bodyPr/>
          <a:lstStyle/>
          <a:p>
            <a:pPr eaLnBrk="1" hangingPunct="1"/>
            <a:r>
              <a:rPr lang="en-US" smtClean="0"/>
              <a:t>BGP—The Exterior Gateway </a:t>
            </a:r>
            <a:br>
              <a:rPr lang="en-US" smtClean="0"/>
            </a:br>
            <a:r>
              <a:rPr lang="en-US" smtClean="0"/>
              <a:t>Routing Protocol (1)</a:t>
            </a:r>
          </a:p>
        </p:txBody>
      </p:sp>
      <p:sp>
        <p:nvSpPr>
          <p:cNvPr id="100355" name="Rectangle 3"/>
          <p:cNvSpPr>
            <a:spLocks noGrp="1" noChangeArrowheads="1"/>
          </p:cNvSpPr>
          <p:nvPr>
            <p:ph idx="1"/>
          </p:nvPr>
        </p:nvSpPr>
        <p:spPr>
          <a:xfrm>
            <a:off x="404813" y="1768475"/>
            <a:ext cx="8739187" cy="4784725"/>
          </a:xfrm>
        </p:spPr>
        <p:txBody>
          <a:bodyPr/>
          <a:lstStyle/>
          <a:p>
            <a:pPr eaLnBrk="1" hangingPunct="1">
              <a:buFontTx/>
              <a:buNone/>
            </a:pPr>
            <a:r>
              <a:rPr lang="en-US" sz="3200" smtClean="0"/>
              <a:t>Examples of routing constraints:</a:t>
            </a:r>
          </a:p>
          <a:p>
            <a:pPr eaLnBrk="1" hangingPunct="1">
              <a:buFontTx/>
              <a:buNone/>
            </a:pPr>
            <a:endParaRPr lang="en-US" sz="3200" smtClean="0"/>
          </a:p>
          <a:p>
            <a:pPr eaLnBrk="1" hangingPunct="1">
              <a:buFont typeface="Times New Roman" pitchFamily="18" charset="0"/>
              <a:buAutoNum type="arabicPeriod"/>
            </a:pPr>
            <a:r>
              <a:rPr lang="en-US" sz="3200" smtClean="0"/>
              <a:t>No commercial traffic for educat. network</a:t>
            </a:r>
          </a:p>
          <a:p>
            <a:pPr eaLnBrk="1" hangingPunct="1">
              <a:buFont typeface="Times New Roman" pitchFamily="18" charset="0"/>
              <a:buAutoNum type="arabicPeriod"/>
            </a:pPr>
            <a:r>
              <a:rPr lang="en-US" sz="3200" smtClean="0"/>
              <a:t>Never put Iraq on route starting at Pentagon</a:t>
            </a:r>
          </a:p>
          <a:p>
            <a:pPr eaLnBrk="1" hangingPunct="1">
              <a:buFont typeface="Times New Roman" pitchFamily="18" charset="0"/>
              <a:buAutoNum type="arabicPeriod"/>
            </a:pPr>
            <a:r>
              <a:rPr lang="en-US" sz="3200" smtClean="0"/>
              <a:t>Choose cheaper network</a:t>
            </a:r>
          </a:p>
          <a:p>
            <a:pPr eaLnBrk="1" hangingPunct="1">
              <a:buFont typeface="Times New Roman" pitchFamily="18" charset="0"/>
              <a:buAutoNum type="arabicPeriod"/>
            </a:pPr>
            <a:r>
              <a:rPr lang="en-US" sz="3200" smtClean="0"/>
              <a:t>Choose better performing network</a:t>
            </a:r>
          </a:p>
          <a:p>
            <a:pPr eaLnBrk="1" hangingPunct="1">
              <a:buFont typeface="Times New Roman" pitchFamily="18" charset="0"/>
              <a:buAutoNum type="arabicPeriod"/>
            </a:pPr>
            <a:r>
              <a:rPr lang="en-US" sz="3200" smtClean="0"/>
              <a:t>Don</a:t>
            </a:r>
            <a:r>
              <a:rPr lang="en-US" altLang="en-US" sz="3200" smtClean="0"/>
              <a:t>’</a:t>
            </a:r>
            <a:r>
              <a:rPr lang="en-US" sz="3200" smtClean="0"/>
              <a:t>t go from Apple to Google to Apple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BGP—The Exterior Gateway </a:t>
            </a:r>
            <a:br>
              <a:rPr lang="en-US" smtClean="0"/>
            </a:br>
            <a:r>
              <a:rPr lang="en-US" smtClean="0"/>
              <a:t>Routing Protocol (2)</a:t>
            </a:r>
          </a:p>
        </p:txBody>
      </p:sp>
      <p:sp>
        <p:nvSpPr>
          <p:cNvPr id="101379" name="Rectangle 3"/>
          <p:cNvSpPr>
            <a:spLocks noGrp="1" noChangeArrowheads="1"/>
          </p:cNvSpPr>
          <p:nvPr>
            <p:ph idx="1"/>
          </p:nvPr>
        </p:nvSpPr>
        <p:spPr>
          <a:xfrm>
            <a:off x="287338" y="5715000"/>
            <a:ext cx="8856662" cy="838200"/>
          </a:xfrm>
        </p:spPr>
        <p:txBody>
          <a:bodyPr/>
          <a:lstStyle/>
          <a:p>
            <a:pPr algn="ctr" eaLnBrk="1" hangingPunct="1">
              <a:buFontTx/>
              <a:buNone/>
              <a:defRPr/>
            </a:pPr>
            <a:r>
              <a:rPr lang="en-US" altLang="en-US" smtClean="0"/>
              <a:t>Routing policies between four Autonomous Systems</a:t>
            </a:r>
          </a:p>
        </p:txBody>
      </p:sp>
      <p:pic>
        <p:nvPicPr>
          <p:cNvPr id="68611" name="Picture 2"/>
          <p:cNvPicPr>
            <a:picLocks noChangeAspect="1" noChangeArrowheads="1"/>
          </p:cNvPicPr>
          <p:nvPr/>
        </p:nvPicPr>
        <p:blipFill>
          <a:blip r:embed="rId2"/>
          <a:srcRect/>
          <a:stretch>
            <a:fillRect/>
          </a:stretch>
        </p:blipFill>
        <p:spPr bwMode="auto">
          <a:xfrm>
            <a:off x="476250" y="1757363"/>
            <a:ext cx="819150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BGP—The Exterior Gateway </a:t>
            </a:r>
            <a:br>
              <a:rPr lang="en-US" smtClean="0"/>
            </a:br>
            <a:r>
              <a:rPr lang="en-US" smtClean="0"/>
              <a:t>Routing Protocol (3)</a:t>
            </a:r>
          </a:p>
        </p:txBody>
      </p:sp>
      <p:sp>
        <p:nvSpPr>
          <p:cNvPr id="102403" name="Rectangle 3"/>
          <p:cNvSpPr>
            <a:spLocks noGrp="1" noChangeArrowheads="1"/>
          </p:cNvSpPr>
          <p:nvPr>
            <p:ph idx="1"/>
          </p:nvPr>
        </p:nvSpPr>
        <p:spPr>
          <a:xfrm>
            <a:off x="287338" y="5816600"/>
            <a:ext cx="8856662" cy="736600"/>
          </a:xfrm>
        </p:spPr>
        <p:txBody>
          <a:bodyPr/>
          <a:lstStyle/>
          <a:p>
            <a:pPr algn="ctr" eaLnBrk="1" hangingPunct="1">
              <a:buFontTx/>
              <a:buNone/>
              <a:defRPr/>
            </a:pPr>
            <a:r>
              <a:rPr lang="en-US" altLang="en-US" smtClean="0"/>
              <a:t>Propagation of BGP route advertisements</a:t>
            </a:r>
          </a:p>
        </p:txBody>
      </p:sp>
      <p:pic>
        <p:nvPicPr>
          <p:cNvPr id="69635" name="Picture 2"/>
          <p:cNvPicPr>
            <a:picLocks noChangeAspect="1" noChangeArrowheads="1"/>
          </p:cNvPicPr>
          <p:nvPr/>
        </p:nvPicPr>
        <p:blipFill>
          <a:blip r:embed="rId2"/>
          <a:srcRect/>
          <a:stretch>
            <a:fillRect/>
          </a:stretch>
        </p:blipFill>
        <p:spPr bwMode="auto">
          <a:xfrm>
            <a:off x="442913" y="1327150"/>
            <a:ext cx="825817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996952"/>
            <a:ext cx="4595664" cy="1143000"/>
          </a:xfrm>
        </p:spPr>
        <p:txBody>
          <a:bodyPr/>
          <a:lstStyle/>
          <a:p>
            <a:r>
              <a:rPr lang="en-IN" dirty="0" smtClean="0"/>
              <a:t>END</a:t>
            </a:r>
            <a:endParaRPr lang="en-US" dirty="0"/>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135</a:t>
            </a:fld>
            <a:endParaRPr lang="en-US" altLang="en-US"/>
          </a:p>
        </p:txBody>
      </p:sp>
    </p:spTree>
    <p:extLst>
      <p:ext uri="{BB962C8B-B14F-4D97-AF65-F5344CB8AC3E}">
        <p14:creationId xmlns:p14="http://schemas.microsoft.com/office/powerpoint/2010/main" xmlns="" val="197476356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cs typeface="+mj-cs"/>
              </a:rPr>
              <a:t>Learning about the Neighbors</a:t>
            </a:r>
          </a:p>
        </p:txBody>
      </p:sp>
      <p:sp>
        <p:nvSpPr>
          <p:cNvPr id="20483" name="Rectangle 3"/>
          <p:cNvSpPr>
            <a:spLocks noGrp="1" noChangeArrowheads="1"/>
          </p:cNvSpPr>
          <p:nvPr>
            <p:ph idx="1"/>
          </p:nvPr>
        </p:nvSpPr>
        <p:spPr>
          <a:xfrm>
            <a:off x="854075" y="5741988"/>
            <a:ext cx="7402513" cy="838200"/>
          </a:xfrm>
        </p:spPr>
        <p:txBody>
          <a:bodyPr/>
          <a:lstStyle/>
          <a:p>
            <a:pPr eaLnBrk="1" hangingPunct="1">
              <a:lnSpc>
                <a:spcPct val="90000"/>
              </a:lnSpc>
              <a:buFontTx/>
              <a:buNone/>
              <a:defRPr/>
            </a:pPr>
            <a:r>
              <a:rPr lang="en-US" dirty="0" smtClean="0"/>
              <a:t>(a) N</a:t>
            </a:r>
            <a:r>
              <a:rPr lang="en-US" dirty="0" smtClean="0">
                <a:cs typeface="+mn-cs"/>
              </a:rPr>
              <a:t>ine routers and a LAN. 	(b) A graph model of (a).</a:t>
            </a:r>
            <a:endParaRPr lang="en-US" dirty="0" smtClean="0">
              <a:solidFill>
                <a:schemeClr val="accent2"/>
              </a:solidFill>
              <a:cs typeface="+mn-cs"/>
            </a:endParaRPr>
          </a:p>
        </p:txBody>
      </p:sp>
      <p:pic>
        <p:nvPicPr>
          <p:cNvPr id="33796" name="Picture 5" descr="5-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971675"/>
            <a:ext cx="7954052" cy="3185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136</a:t>
            </a:fld>
            <a:endParaRPr lang="en-US" altLang="en-US"/>
          </a:p>
        </p:txBody>
      </p:sp>
    </p:spTree>
    <p:extLst>
      <p:ext uri="{BB962C8B-B14F-4D97-AF65-F5344CB8AC3E}">
        <p14:creationId xmlns:p14="http://schemas.microsoft.com/office/powerpoint/2010/main" xmlns="" val="66823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188640"/>
            <a:ext cx="7620000" cy="792088"/>
          </a:xfrm>
        </p:spPr>
        <p:txBody>
          <a:bodyPr/>
          <a:lstStyle/>
          <a:p>
            <a:pPr eaLnBrk="1" hangingPunct="1">
              <a:defRPr/>
            </a:pPr>
            <a:r>
              <a:rPr lang="en-US" dirty="0" smtClean="0">
                <a:cs typeface="+mj-cs"/>
              </a:rPr>
              <a:t>Routing Algorithms</a:t>
            </a:r>
          </a:p>
        </p:txBody>
      </p:sp>
      <p:sp>
        <p:nvSpPr>
          <p:cNvPr id="11267" name="Rectangle 3"/>
          <p:cNvSpPr>
            <a:spLocks noGrp="1" noChangeArrowheads="1"/>
          </p:cNvSpPr>
          <p:nvPr>
            <p:ph idx="1"/>
          </p:nvPr>
        </p:nvSpPr>
        <p:spPr>
          <a:xfrm>
            <a:off x="539552" y="1268760"/>
            <a:ext cx="8604448" cy="5428456"/>
          </a:xfrm>
        </p:spPr>
        <p:txBody>
          <a:bodyPr>
            <a:normAutofit lnSpcReduction="10000"/>
          </a:bodyPr>
          <a:lstStyle/>
          <a:p>
            <a:pPr eaLnBrk="1" hangingPunct="1">
              <a:buFontTx/>
              <a:buChar char="•"/>
              <a:defRPr/>
            </a:pPr>
            <a:r>
              <a:rPr lang="en-US" sz="2800" dirty="0" smtClean="0">
                <a:cs typeface="+mn-cs"/>
              </a:rPr>
              <a:t>The Optimality Principle</a:t>
            </a:r>
          </a:p>
          <a:p>
            <a:pPr eaLnBrk="1" hangingPunct="1">
              <a:buFontTx/>
              <a:buChar char="•"/>
              <a:defRPr/>
            </a:pPr>
            <a:r>
              <a:rPr lang="en-US" sz="2800" dirty="0" smtClean="0">
                <a:cs typeface="+mn-cs"/>
              </a:rPr>
              <a:t>Shortest Path Algorithm</a:t>
            </a:r>
          </a:p>
          <a:p>
            <a:pPr eaLnBrk="1" hangingPunct="1">
              <a:buFontTx/>
              <a:buChar char="•"/>
              <a:defRPr/>
            </a:pPr>
            <a:r>
              <a:rPr lang="en-US" sz="2800" dirty="0" smtClean="0">
                <a:cs typeface="+mn-cs"/>
              </a:rPr>
              <a:t>Flooding</a:t>
            </a:r>
          </a:p>
          <a:p>
            <a:pPr eaLnBrk="1" hangingPunct="1">
              <a:buFontTx/>
              <a:buChar char="•"/>
              <a:defRPr/>
            </a:pPr>
            <a:r>
              <a:rPr lang="en-US" sz="2800" dirty="0" smtClean="0">
                <a:cs typeface="+mn-cs"/>
              </a:rPr>
              <a:t>Distance Vector Routing</a:t>
            </a:r>
          </a:p>
          <a:p>
            <a:pPr eaLnBrk="1" hangingPunct="1">
              <a:buFontTx/>
              <a:buChar char="•"/>
              <a:defRPr/>
            </a:pPr>
            <a:r>
              <a:rPr lang="en-US" sz="2800" dirty="0" smtClean="0">
                <a:cs typeface="+mn-cs"/>
              </a:rPr>
              <a:t>Link State Routing</a:t>
            </a:r>
          </a:p>
          <a:p>
            <a:pPr eaLnBrk="1" hangingPunct="1">
              <a:buFontTx/>
              <a:buChar char="•"/>
              <a:defRPr/>
            </a:pPr>
            <a:r>
              <a:rPr lang="en-US" sz="2800" dirty="0" smtClean="0">
                <a:cs typeface="+mn-cs"/>
              </a:rPr>
              <a:t>Hierarchical Routing</a:t>
            </a:r>
          </a:p>
          <a:p>
            <a:pPr eaLnBrk="1" hangingPunct="1">
              <a:buFontTx/>
              <a:buChar char="•"/>
              <a:defRPr/>
            </a:pPr>
            <a:r>
              <a:rPr lang="en-US" sz="2800" dirty="0" smtClean="0">
                <a:cs typeface="+mn-cs"/>
              </a:rPr>
              <a:t>Broadcast Routing</a:t>
            </a:r>
          </a:p>
          <a:p>
            <a:pPr eaLnBrk="1" hangingPunct="1">
              <a:buFontTx/>
              <a:buChar char="•"/>
              <a:defRPr/>
            </a:pPr>
            <a:r>
              <a:rPr lang="en-US" sz="2800" dirty="0" smtClean="0">
                <a:cs typeface="+mn-cs"/>
              </a:rPr>
              <a:t>Multicast Routing</a:t>
            </a:r>
          </a:p>
          <a:p>
            <a:pPr eaLnBrk="1" hangingPunct="1">
              <a:buFontTx/>
              <a:buChar char="•"/>
              <a:defRPr/>
            </a:pPr>
            <a:r>
              <a:rPr lang="en-IN" sz="2800" dirty="0" err="1" smtClean="0"/>
              <a:t>Anycast</a:t>
            </a:r>
            <a:r>
              <a:rPr lang="en-IN" sz="2800" dirty="0" smtClean="0"/>
              <a:t> Routing</a:t>
            </a:r>
            <a:endParaRPr lang="en-US" sz="2800" dirty="0" smtClean="0">
              <a:cs typeface="+mn-cs"/>
            </a:endParaRPr>
          </a:p>
          <a:p>
            <a:pPr eaLnBrk="1" hangingPunct="1">
              <a:buFontTx/>
              <a:buChar char="•"/>
              <a:defRPr/>
            </a:pPr>
            <a:r>
              <a:rPr lang="en-US" sz="2800" dirty="0" smtClean="0">
                <a:cs typeface="+mn-cs"/>
              </a:rPr>
              <a:t>Routing for Mobile Hosts</a:t>
            </a:r>
          </a:p>
          <a:p>
            <a:pPr eaLnBrk="1" hangingPunct="1">
              <a:buFontTx/>
              <a:buChar char="•"/>
              <a:defRPr/>
            </a:pPr>
            <a:r>
              <a:rPr lang="en-US" sz="2800" dirty="0" smtClean="0">
                <a:cs typeface="+mn-cs"/>
              </a:rPr>
              <a:t>Routing in Ad Hoc Networks</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7620000" cy="850106"/>
          </a:xfrm>
        </p:spPr>
        <p:txBody>
          <a:bodyPr/>
          <a:lstStyle/>
          <a:p>
            <a:pPr eaLnBrk="1" hangingPunct="1">
              <a:defRPr/>
            </a:pPr>
            <a:r>
              <a:rPr lang="en-US" dirty="0" smtClean="0">
                <a:cs typeface="+mj-cs"/>
              </a:rPr>
              <a:t>The Optimality Principle</a:t>
            </a:r>
          </a:p>
        </p:txBody>
      </p:sp>
      <p:sp>
        <p:nvSpPr>
          <p:cNvPr id="13315" name="Rectangle 3"/>
          <p:cNvSpPr>
            <a:spLocks noGrp="1" noChangeArrowheads="1"/>
          </p:cNvSpPr>
          <p:nvPr>
            <p:ph idx="1"/>
          </p:nvPr>
        </p:nvSpPr>
        <p:spPr>
          <a:xfrm>
            <a:off x="902418" y="5626419"/>
            <a:ext cx="6912768" cy="838200"/>
          </a:xfrm>
        </p:spPr>
        <p:txBody>
          <a:bodyPr/>
          <a:lstStyle/>
          <a:p>
            <a:pPr eaLnBrk="1" hangingPunct="1">
              <a:lnSpc>
                <a:spcPct val="90000"/>
              </a:lnSpc>
              <a:buFontTx/>
              <a:buNone/>
              <a:defRPr/>
            </a:pPr>
            <a:r>
              <a:rPr lang="en-US" dirty="0" smtClean="0">
                <a:solidFill>
                  <a:schemeClr val="accent2"/>
                </a:solidFill>
                <a:cs typeface="+mn-cs"/>
              </a:rPr>
              <a:t>(a)</a:t>
            </a:r>
            <a:r>
              <a:rPr lang="en-US" dirty="0" smtClean="0">
                <a:cs typeface="+mn-cs"/>
              </a:rPr>
              <a:t> A network.  		</a:t>
            </a:r>
            <a:r>
              <a:rPr lang="en-US" dirty="0" smtClean="0">
                <a:solidFill>
                  <a:schemeClr val="accent2"/>
                </a:solidFill>
                <a:cs typeface="+mn-cs"/>
              </a:rPr>
              <a:t>(b)</a:t>
            </a:r>
            <a:r>
              <a:rPr lang="en-US" dirty="0" smtClean="0">
                <a:cs typeface="+mn-cs"/>
              </a:rPr>
              <a:t> A sink tree for router B.</a:t>
            </a:r>
          </a:p>
        </p:txBody>
      </p:sp>
      <p:pic>
        <p:nvPicPr>
          <p:cNvPr id="23556" name="Picture 6" descr="5-0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515" y="2708920"/>
            <a:ext cx="7231063" cy="290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TextBox 1"/>
          <p:cNvSpPr txBox="1">
            <a:spLocks noChangeArrowheads="1"/>
          </p:cNvSpPr>
          <p:nvPr/>
        </p:nvSpPr>
        <p:spPr bwMode="auto">
          <a:xfrm>
            <a:off x="179512" y="1196752"/>
            <a:ext cx="828092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2"/>
              </a:buClr>
              <a:buAutoNum type="alphaLcParenR"/>
              <a:defRPr sz="2400">
                <a:solidFill>
                  <a:schemeClr val="tx1"/>
                </a:solidFill>
                <a:latin typeface="Times New Roman" pitchFamily="18" charset="0"/>
                <a:ea typeface="ＭＳ Ｐゴシック" pitchFamily="34" charset="-128"/>
              </a:defRPr>
            </a:lvl1pPr>
            <a:lvl2pPr marL="742950" indent="-285750" eaLnBrk="0" hangingPunct="0">
              <a:spcBef>
                <a:spcPct val="20000"/>
              </a:spcBef>
              <a:buClr>
                <a:schemeClr val="accent2"/>
              </a:buClr>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lr>
                <a:schemeClr val="accent2"/>
              </a:buClr>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lr>
                <a:schemeClr val="accent2"/>
              </a:buClr>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lr>
                <a:schemeClr val="accent2"/>
              </a:buClr>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pitchFamily="34" charset="-128"/>
              </a:defRPr>
            </a:lvl9pPr>
          </a:lstStyle>
          <a:p>
            <a:pPr eaLnBrk="1" hangingPunct="1">
              <a:spcBef>
                <a:spcPct val="0"/>
              </a:spcBef>
              <a:buClrTx/>
              <a:buFontTx/>
              <a:buNone/>
            </a:pPr>
            <a:r>
              <a:rPr lang="en-US" altLang="en-US" b="1" dirty="0">
                <a:solidFill>
                  <a:srgbClr val="000000"/>
                </a:solidFill>
                <a:latin typeface="Arial" pitchFamily="34" charset="0"/>
              </a:rPr>
              <a:t>Optimality Principle </a:t>
            </a:r>
            <a:r>
              <a:rPr lang="en-US" altLang="en-US" dirty="0">
                <a:solidFill>
                  <a:srgbClr val="000000"/>
                </a:solidFill>
                <a:latin typeface="Arial" pitchFamily="34" charset="0"/>
              </a:rPr>
              <a:t>– If router J is on the optimal path </a:t>
            </a:r>
            <a:r>
              <a:rPr lang="en-US" altLang="en-US" dirty="0" smtClean="0">
                <a:solidFill>
                  <a:srgbClr val="000000"/>
                </a:solidFill>
                <a:latin typeface="Arial" pitchFamily="34" charset="0"/>
              </a:rPr>
              <a:t>from router </a:t>
            </a:r>
            <a:r>
              <a:rPr lang="en-US" altLang="en-US" dirty="0">
                <a:solidFill>
                  <a:srgbClr val="000000"/>
                </a:solidFill>
                <a:latin typeface="Arial" pitchFamily="34" charset="0"/>
              </a:rPr>
              <a:t>I to router </a:t>
            </a:r>
            <a:r>
              <a:rPr lang="en-US" altLang="en-US" dirty="0" smtClean="0">
                <a:solidFill>
                  <a:srgbClr val="000000"/>
                </a:solidFill>
                <a:latin typeface="Arial" pitchFamily="34" charset="0"/>
              </a:rPr>
              <a:t>K, then </a:t>
            </a:r>
            <a:r>
              <a:rPr lang="en-US" altLang="en-US" dirty="0">
                <a:solidFill>
                  <a:srgbClr val="000000"/>
                </a:solidFill>
                <a:latin typeface="Arial" pitchFamily="34" charset="0"/>
              </a:rPr>
              <a:t>the optimal path from J to K also falls along the same route. </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28419"/>
            <a:ext cx="7620000" cy="778098"/>
          </a:xfrm>
        </p:spPr>
        <p:txBody>
          <a:bodyPr/>
          <a:lstStyle/>
          <a:p>
            <a:pPr eaLnBrk="1" hangingPunct="1">
              <a:defRPr/>
            </a:pPr>
            <a:r>
              <a:rPr lang="en-US" dirty="0" smtClean="0">
                <a:cs typeface="+mj-cs"/>
              </a:rPr>
              <a:t>Shortest Path Algorithm</a:t>
            </a:r>
          </a:p>
        </p:txBody>
      </p:sp>
      <p:sp>
        <p:nvSpPr>
          <p:cNvPr id="14339" name="Rectangle 3"/>
          <p:cNvSpPr>
            <a:spLocks noGrp="1" noChangeArrowheads="1"/>
          </p:cNvSpPr>
          <p:nvPr>
            <p:ph idx="1"/>
          </p:nvPr>
        </p:nvSpPr>
        <p:spPr>
          <a:xfrm>
            <a:off x="395536" y="5877835"/>
            <a:ext cx="7764016" cy="811560"/>
          </a:xfrm>
        </p:spPr>
        <p:txBody>
          <a:bodyPr/>
          <a:lstStyle/>
          <a:p>
            <a:pPr eaLnBrk="1" hangingPunct="1">
              <a:buFontTx/>
              <a:buNone/>
              <a:defRPr/>
            </a:pPr>
            <a:r>
              <a:rPr lang="en-US" dirty="0" smtClean="0">
                <a:cs typeface="+mn-cs"/>
              </a:rPr>
              <a:t>The first 5 steps used in computing the shortest path from A to D.  The arrows indicate the working node. [Dijkstra’s Algorithm]</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16</a:t>
            </a:fld>
            <a:endParaRPr lang="en-US" altLang="en-US"/>
          </a:p>
        </p:txBody>
      </p:sp>
      <p:pic>
        <p:nvPicPr>
          <p:cNvPr id="24581" name="Picture 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366" t="22420" r="12304" b="8881"/>
          <a:stretch/>
        </p:blipFill>
        <p:spPr bwMode="auto">
          <a:xfrm>
            <a:off x="1107863" y="836712"/>
            <a:ext cx="6678690" cy="50253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Flooding</a:t>
            </a:r>
          </a:p>
        </p:txBody>
      </p:sp>
      <p:sp>
        <p:nvSpPr>
          <p:cNvPr id="3" name="Content Placeholder 2"/>
          <p:cNvSpPr>
            <a:spLocks noGrp="1"/>
          </p:cNvSpPr>
          <p:nvPr>
            <p:ph idx="1"/>
          </p:nvPr>
        </p:nvSpPr>
        <p:spPr>
          <a:xfrm>
            <a:off x="495300" y="1484784"/>
            <a:ext cx="7533084" cy="5068416"/>
          </a:xfrm>
        </p:spPr>
        <p:txBody>
          <a:bodyPr>
            <a:normAutofit/>
          </a:bodyPr>
          <a:lstStyle/>
          <a:p>
            <a:r>
              <a:rPr lang="en-US" sz="2800" b="1" dirty="0" smtClean="0"/>
              <a:t>Flooding</a:t>
            </a:r>
            <a:r>
              <a:rPr lang="en-US" sz="2800" dirty="0" smtClean="0"/>
              <a:t> – every </a:t>
            </a:r>
            <a:r>
              <a:rPr lang="en-US" sz="2800" dirty="0"/>
              <a:t>incoming packet is sent out on </a:t>
            </a:r>
            <a:r>
              <a:rPr lang="en-US" sz="2800" dirty="0" smtClean="0"/>
              <a:t>every outgoing </a:t>
            </a:r>
            <a:r>
              <a:rPr lang="en-US" sz="2800" dirty="0"/>
              <a:t>line except the one it arrived </a:t>
            </a:r>
            <a:r>
              <a:rPr lang="en-US" sz="2800" dirty="0" smtClean="0"/>
              <a:t>on.</a:t>
            </a:r>
            <a:endParaRPr lang="en-US" sz="2800" dirty="0"/>
          </a:p>
          <a:p>
            <a:r>
              <a:rPr lang="en-US" sz="2800" dirty="0" smtClean="0"/>
              <a:t>Robust but expensive </a:t>
            </a:r>
            <a:endParaRPr lang="en-US" sz="2800" dirty="0"/>
          </a:p>
          <a:p>
            <a:r>
              <a:rPr lang="en-US" sz="2800" dirty="0" smtClean="0"/>
              <a:t>Finds use in:</a:t>
            </a:r>
          </a:p>
          <a:p>
            <a:pPr lvl="1"/>
            <a:r>
              <a:rPr lang="en-US" sz="2400" dirty="0" smtClean="0"/>
              <a:t>Military application</a:t>
            </a:r>
          </a:p>
          <a:p>
            <a:pPr lvl="1"/>
            <a:r>
              <a:rPr lang="en-US" sz="2400" dirty="0" smtClean="0"/>
              <a:t>Wireless Networks</a:t>
            </a:r>
          </a:p>
          <a:p>
            <a:pPr lvl="1"/>
            <a:r>
              <a:rPr lang="en-US" sz="2400" dirty="0" smtClean="0"/>
              <a:t>Distributed Database</a:t>
            </a:r>
          </a:p>
          <a:p>
            <a:r>
              <a:rPr lang="en-US" sz="2800" dirty="0" smtClean="0"/>
              <a:t>Metric against which other routing algorithms can be compared</a:t>
            </a:r>
          </a:p>
          <a:p>
            <a:pPr marL="0" indent="0" eaLnBrk="1" hangingPunct="1">
              <a:buFontTx/>
              <a:buNone/>
              <a:defRPr/>
            </a:pPr>
            <a:endParaRPr lang="en-US" sz="2800" dirty="0" smtClean="0"/>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5699" y="27856"/>
            <a:ext cx="7620000" cy="1143000"/>
          </a:xfrm>
        </p:spPr>
        <p:txBody>
          <a:bodyPr/>
          <a:lstStyle/>
          <a:p>
            <a:pPr eaLnBrk="1" hangingPunct="1">
              <a:defRPr/>
            </a:pPr>
            <a:r>
              <a:rPr lang="en-US" dirty="0" smtClean="0">
                <a:cs typeface="+mj-cs"/>
              </a:rPr>
              <a:t>Distance Vector Routing</a:t>
            </a:r>
          </a:p>
        </p:txBody>
      </p:sp>
      <p:sp>
        <p:nvSpPr>
          <p:cNvPr id="17411" name="Rectangle 3"/>
          <p:cNvSpPr>
            <a:spLocks noGrp="1" noChangeArrowheads="1"/>
          </p:cNvSpPr>
          <p:nvPr>
            <p:ph idx="1"/>
          </p:nvPr>
        </p:nvSpPr>
        <p:spPr>
          <a:xfrm>
            <a:off x="323528" y="6019800"/>
            <a:ext cx="7704856" cy="838200"/>
          </a:xfrm>
        </p:spPr>
        <p:txBody>
          <a:bodyPr/>
          <a:lstStyle/>
          <a:p>
            <a:pPr eaLnBrk="1" hangingPunct="1">
              <a:lnSpc>
                <a:spcPct val="90000"/>
              </a:lnSpc>
              <a:buFontTx/>
              <a:buNone/>
              <a:defRPr/>
            </a:pPr>
            <a:r>
              <a:rPr lang="en-US" dirty="0" smtClean="0">
                <a:solidFill>
                  <a:schemeClr val="accent2"/>
                </a:solidFill>
                <a:cs typeface="+mn-cs"/>
              </a:rPr>
              <a:t>(a)</a:t>
            </a:r>
            <a:r>
              <a:rPr lang="en-US" dirty="0" smtClean="0">
                <a:cs typeface="+mn-cs"/>
              </a:rPr>
              <a:t> A network. </a:t>
            </a:r>
            <a:r>
              <a:rPr lang="en-US" dirty="0" smtClean="0">
                <a:solidFill>
                  <a:schemeClr val="accent2"/>
                </a:solidFill>
                <a:cs typeface="+mn-cs"/>
              </a:rPr>
              <a:t>(b)</a:t>
            </a:r>
            <a:r>
              <a:rPr lang="en-US" dirty="0" smtClean="0">
                <a:cs typeface="+mn-cs"/>
              </a:rPr>
              <a:t> Input from A, I, H, K, and the new routing table for J.</a:t>
            </a:r>
          </a:p>
        </p:txBody>
      </p:sp>
      <p:pic>
        <p:nvPicPr>
          <p:cNvPr id="28676" name="Picture 5" descr="5-0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052736"/>
            <a:ext cx="6480720" cy="474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cs typeface="+mj-cs"/>
              </a:rPr>
              <a:t>Distance Vector Routing (2)</a:t>
            </a:r>
          </a:p>
        </p:txBody>
      </p:sp>
      <p:sp>
        <p:nvSpPr>
          <p:cNvPr id="18436" name="Text Box 4"/>
          <p:cNvSpPr txBox="1">
            <a:spLocks noChangeArrowheads="1"/>
          </p:cNvSpPr>
          <p:nvPr/>
        </p:nvSpPr>
        <p:spPr bwMode="auto">
          <a:xfrm>
            <a:off x="1350963" y="6081713"/>
            <a:ext cx="64150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solidFill>
                  <a:srgbClr val="000000"/>
                </a:solidFill>
                <a:latin typeface="+mn-lt"/>
                <a:cs typeface="+mn-cs"/>
              </a:rPr>
              <a:t>The count-to-infinity problem.</a:t>
            </a:r>
          </a:p>
        </p:txBody>
      </p:sp>
      <p:pic>
        <p:nvPicPr>
          <p:cNvPr id="29700" name="Picture 6" descr="5-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18967"/>
            <a:ext cx="8056562" cy="313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Broad Topics</a:t>
            </a:r>
            <a:endParaRPr lang="en-US" dirty="0"/>
          </a:p>
        </p:txBody>
      </p:sp>
      <p:sp>
        <p:nvSpPr>
          <p:cNvPr id="3" name="Content Placeholder 2"/>
          <p:cNvSpPr>
            <a:spLocks noGrp="1"/>
          </p:cNvSpPr>
          <p:nvPr>
            <p:ph idx="1"/>
          </p:nvPr>
        </p:nvSpPr>
        <p:spPr>
          <a:xfrm>
            <a:off x="457200" y="1628800"/>
            <a:ext cx="7620000" cy="4772000"/>
          </a:xfrm>
        </p:spPr>
        <p:txBody>
          <a:bodyPr>
            <a:normAutofit/>
          </a:bodyPr>
          <a:lstStyle/>
          <a:p>
            <a:r>
              <a:rPr lang="en-IN" sz="3600" dirty="0" smtClean="0"/>
              <a:t>The Network Layer</a:t>
            </a:r>
          </a:p>
          <a:p>
            <a:r>
              <a:rPr lang="en-IN" sz="3600" dirty="0" smtClean="0"/>
              <a:t>Design Issues in the Network Layer</a:t>
            </a:r>
          </a:p>
          <a:p>
            <a:r>
              <a:rPr lang="en-IN" sz="3600" dirty="0" smtClean="0"/>
              <a:t>Routing Algorithms</a:t>
            </a:r>
          </a:p>
          <a:p>
            <a:r>
              <a:rPr lang="en-IN" sz="3600" dirty="0" smtClean="0"/>
              <a:t>Network Layer in the Internet</a:t>
            </a:r>
            <a:endParaRPr lang="en-US" sz="3600" dirty="0"/>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2</a:t>
            </a:fld>
            <a:endParaRPr lang="en-US" altLang="en-US"/>
          </a:p>
        </p:txBody>
      </p:sp>
    </p:spTree>
    <p:extLst>
      <p:ext uri="{BB962C8B-B14F-4D97-AF65-F5344CB8AC3E}">
        <p14:creationId xmlns:p14="http://schemas.microsoft.com/office/powerpoint/2010/main" xmlns="" val="672851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cs typeface="+mj-cs"/>
              </a:rPr>
              <a:t>Link State Routing</a:t>
            </a:r>
          </a:p>
        </p:txBody>
      </p:sp>
      <p:sp>
        <p:nvSpPr>
          <p:cNvPr id="19459" name="Rectangle 3"/>
          <p:cNvSpPr>
            <a:spLocks noGrp="1" noChangeArrowheads="1"/>
          </p:cNvSpPr>
          <p:nvPr>
            <p:ph idx="1"/>
          </p:nvPr>
        </p:nvSpPr>
        <p:spPr>
          <a:xfrm>
            <a:off x="465138" y="1484784"/>
            <a:ext cx="7779270" cy="5068416"/>
          </a:xfrm>
        </p:spPr>
        <p:txBody>
          <a:bodyPr/>
          <a:lstStyle/>
          <a:p>
            <a:pPr eaLnBrk="1" hangingPunct="1">
              <a:buFontTx/>
              <a:buNone/>
              <a:defRPr/>
            </a:pPr>
            <a:r>
              <a:rPr lang="en-US" sz="2800" dirty="0" smtClean="0">
                <a:cs typeface="+mn-cs"/>
              </a:rPr>
              <a:t>Each router must do the following:</a:t>
            </a:r>
          </a:p>
          <a:p>
            <a:pPr eaLnBrk="1" hangingPunct="1">
              <a:buFontTx/>
              <a:buAutoNum type="arabicPeriod"/>
              <a:defRPr/>
            </a:pPr>
            <a:r>
              <a:rPr lang="en-US" sz="2800" dirty="0" smtClean="0">
                <a:cs typeface="+mn-cs"/>
              </a:rPr>
              <a:t>Discover its neighbors, learn their network address.</a:t>
            </a:r>
          </a:p>
          <a:p>
            <a:pPr>
              <a:buFontTx/>
              <a:buAutoNum type="arabicPeriod"/>
              <a:defRPr/>
            </a:pPr>
            <a:r>
              <a:rPr lang="en-US" sz="2800" dirty="0"/>
              <a:t>Set the distance or cost metric to each of its neighbors</a:t>
            </a:r>
            <a:r>
              <a:rPr lang="en-US" sz="2800" dirty="0" smtClean="0">
                <a:cs typeface="+mn-cs"/>
              </a:rPr>
              <a:t>.</a:t>
            </a:r>
          </a:p>
          <a:p>
            <a:pPr eaLnBrk="1" hangingPunct="1">
              <a:buFontTx/>
              <a:buAutoNum type="arabicPeriod"/>
              <a:defRPr/>
            </a:pPr>
            <a:r>
              <a:rPr lang="en-US" sz="2800" dirty="0" smtClean="0">
                <a:cs typeface="+mn-cs"/>
              </a:rPr>
              <a:t>Construct a packet telling all it has just learned.</a:t>
            </a:r>
          </a:p>
          <a:p>
            <a:pPr eaLnBrk="1" hangingPunct="1">
              <a:buFontTx/>
              <a:buAutoNum type="arabicPeriod"/>
              <a:defRPr/>
            </a:pPr>
            <a:r>
              <a:rPr lang="en-US" sz="2800" dirty="0" smtClean="0">
                <a:cs typeface="+mn-cs"/>
              </a:rPr>
              <a:t>Send this packet to all other routers.</a:t>
            </a:r>
          </a:p>
          <a:p>
            <a:pPr eaLnBrk="1" hangingPunct="1">
              <a:buFontTx/>
              <a:buAutoNum type="arabicPeriod"/>
              <a:defRPr/>
            </a:pPr>
            <a:r>
              <a:rPr lang="en-US" sz="2800" dirty="0" smtClean="0">
                <a:cs typeface="+mn-cs"/>
              </a:rPr>
              <a:t>Compute the shortest path to every other router.</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20</a:t>
            </a:fld>
            <a:endParaRPr lang="en-US" altLang="en-US"/>
          </a:p>
        </p:txBody>
      </p:sp>
    </p:spTree>
    <p:extLst>
      <p:ext uri="{BB962C8B-B14F-4D97-AF65-F5344CB8AC3E}">
        <p14:creationId xmlns:p14="http://schemas.microsoft.com/office/powerpoint/2010/main" xmlns="" val="1832501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9075"/>
            <a:ext cx="4896544" cy="1143000"/>
          </a:xfrm>
        </p:spPr>
        <p:txBody>
          <a:bodyPr/>
          <a:lstStyle/>
          <a:p>
            <a:pPr>
              <a:defRPr/>
            </a:pPr>
            <a:r>
              <a:rPr lang="en-US" dirty="0" smtClean="0"/>
              <a:t>Setting Link Costs</a:t>
            </a:r>
            <a:endParaRPr lang="en-US" dirty="0"/>
          </a:p>
        </p:txBody>
      </p:sp>
      <p:sp>
        <p:nvSpPr>
          <p:cNvPr id="3" name="Content Placeholder 2"/>
          <p:cNvSpPr>
            <a:spLocks noGrp="1"/>
          </p:cNvSpPr>
          <p:nvPr>
            <p:ph idx="1"/>
          </p:nvPr>
        </p:nvSpPr>
        <p:spPr>
          <a:xfrm>
            <a:off x="685800" y="1930400"/>
            <a:ext cx="6766520" cy="2133600"/>
          </a:xfrm>
        </p:spPr>
        <p:txBody>
          <a:bodyPr/>
          <a:lstStyle/>
          <a:p>
            <a:pPr>
              <a:defRPr/>
            </a:pPr>
            <a:r>
              <a:rPr lang="en-US" altLang="en-US" sz="2800" dirty="0" smtClean="0"/>
              <a:t>Bandwidth</a:t>
            </a:r>
          </a:p>
          <a:p>
            <a:pPr>
              <a:defRPr/>
            </a:pPr>
            <a:r>
              <a:rPr lang="en-US" altLang="en-US" sz="2800" dirty="0" smtClean="0"/>
              <a:t>Delay – measured by sending special ECHO packet</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21</a:t>
            </a:fld>
            <a:endParaRPr lang="en-US" altLang="en-US"/>
          </a:p>
        </p:txBody>
      </p:sp>
    </p:spTree>
    <p:extLst>
      <p:ext uri="{BB962C8B-B14F-4D97-AF65-F5344CB8AC3E}">
        <p14:creationId xmlns:p14="http://schemas.microsoft.com/office/powerpoint/2010/main" xmlns="" val="1752362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cs typeface="+mj-cs"/>
              </a:rPr>
              <a:t>Building Link State Packets</a:t>
            </a:r>
          </a:p>
        </p:txBody>
      </p:sp>
      <p:sp>
        <p:nvSpPr>
          <p:cNvPr id="22531" name="Rectangle 3"/>
          <p:cNvSpPr>
            <a:spLocks noGrp="1" noChangeArrowheads="1"/>
          </p:cNvSpPr>
          <p:nvPr>
            <p:ph idx="1"/>
          </p:nvPr>
        </p:nvSpPr>
        <p:spPr>
          <a:xfrm>
            <a:off x="0" y="4941168"/>
            <a:ext cx="8604448" cy="838200"/>
          </a:xfrm>
        </p:spPr>
        <p:txBody>
          <a:bodyPr>
            <a:noAutofit/>
          </a:bodyPr>
          <a:lstStyle/>
          <a:p>
            <a:pPr eaLnBrk="1" hangingPunct="1">
              <a:lnSpc>
                <a:spcPct val="90000"/>
              </a:lnSpc>
              <a:buFontTx/>
              <a:buNone/>
              <a:defRPr/>
            </a:pPr>
            <a:r>
              <a:rPr lang="en-US" sz="2800" dirty="0" smtClean="0">
                <a:cs typeface="+mn-cs"/>
              </a:rPr>
              <a:t>(a) A network.  (b) The link state packets for this network.</a:t>
            </a:r>
          </a:p>
        </p:txBody>
      </p:sp>
      <p:pic>
        <p:nvPicPr>
          <p:cNvPr id="36868" name="Picture 5" descr="5-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7039" y="2212975"/>
            <a:ext cx="7889378" cy="239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22</a:t>
            </a:fld>
            <a:endParaRPr lang="en-US" altLang="en-US"/>
          </a:p>
        </p:txBody>
      </p:sp>
    </p:spTree>
    <p:extLst>
      <p:ext uri="{BB962C8B-B14F-4D97-AF65-F5344CB8AC3E}">
        <p14:creationId xmlns:p14="http://schemas.microsoft.com/office/powerpoint/2010/main" xmlns="" val="2037667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Algorithm </a:t>
            </a:r>
            <a:endParaRPr lang="en-US" dirty="0"/>
          </a:p>
        </p:txBody>
      </p:sp>
      <p:sp>
        <p:nvSpPr>
          <p:cNvPr id="3" name="Content Placeholder 2"/>
          <p:cNvSpPr>
            <a:spLocks noGrp="1"/>
          </p:cNvSpPr>
          <p:nvPr>
            <p:ph idx="1"/>
          </p:nvPr>
        </p:nvSpPr>
        <p:spPr/>
        <p:txBody>
          <a:bodyPr>
            <a:normAutofit lnSpcReduction="10000"/>
          </a:bodyPr>
          <a:lstStyle/>
          <a:p>
            <a:r>
              <a:rPr lang="en-US" dirty="0" smtClean="0"/>
              <a:t>Use </a:t>
            </a:r>
            <a:r>
              <a:rPr lang="en-US" dirty="0"/>
              <a:t>flooding to distribute </a:t>
            </a:r>
            <a:r>
              <a:rPr lang="en-US" dirty="0" smtClean="0"/>
              <a:t>the link </a:t>
            </a:r>
            <a:r>
              <a:rPr lang="en-US" dirty="0"/>
              <a:t>state packets to all </a:t>
            </a:r>
            <a:r>
              <a:rPr lang="en-US" dirty="0" smtClean="0"/>
              <a:t>routers.</a:t>
            </a:r>
          </a:p>
          <a:p>
            <a:r>
              <a:rPr lang="en-US" dirty="0" smtClean="0"/>
              <a:t>To </a:t>
            </a:r>
            <a:r>
              <a:rPr lang="en-US" dirty="0"/>
              <a:t>keep the flood in check, each packet </a:t>
            </a:r>
            <a:r>
              <a:rPr lang="en-US" dirty="0" smtClean="0"/>
              <a:t>contains a </a:t>
            </a:r>
            <a:r>
              <a:rPr lang="en-US" dirty="0"/>
              <a:t>sequence number that is incremented for each new packet </a:t>
            </a:r>
            <a:r>
              <a:rPr lang="en-US" dirty="0" smtClean="0"/>
              <a:t>sent</a:t>
            </a:r>
          </a:p>
          <a:p>
            <a:r>
              <a:rPr lang="en-US" dirty="0" smtClean="0"/>
              <a:t>Routers keep track </a:t>
            </a:r>
            <a:r>
              <a:rPr lang="en-US" dirty="0"/>
              <a:t>of all the (source router, sequence) pairs they see. </a:t>
            </a:r>
            <a:endParaRPr lang="en-US" dirty="0" smtClean="0"/>
          </a:p>
          <a:p>
            <a:r>
              <a:rPr lang="en-US" dirty="0" smtClean="0"/>
              <a:t>When </a:t>
            </a:r>
            <a:r>
              <a:rPr lang="en-US" dirty="0"/>
              <a:t>a new link </a:t>
            </a:r>
            <a:r>
              <a:rPr lang="en-US" dirty="0" smtClean="0"/>
              <a:t>state packet </a:t>
            </a:r>
            <a:r>
              <a:rPr lang="en-US" dirty="0"/>
              <a:t>comes in, it is checked against the list of packets already seen. </a:t>
            </a:r>
            <a:endParaRPr lang="en-US" dirty="0" smtClean="0"/>
          </a:p>
          <a:p>
            <a:r>
              <a:rPr lang="en-US" dirty="0" smtClean="0"/>
              <a:t>If </a:t>
            </a:r>
            <a:r>
              <a:rPr lang="en-US" dirty="0"/>
              <a:t>it is new</a:t>
            </a:r>
            <a:r>
              <a:rPr lang="en-US" dirty="0" smtClean="0"/>
              <a:t>, it </a:t>
            </a:r>
            <a:r>
              <a:rPr lang="en-US" dirty="0"/>
              <a:t>is forwarded on all lines except the one it arrived on. </a:t>
            </a:r>
            <a:endParaRPr lang="en-US" dirty="0" smtClean="0"/>
          </a:p>
          <a:p>
            <a:r>
              <a:rPr lang="en-US" dirty="0" smtClean="0"/>
              <a:t>If </a:t>
            </a:r>
            <a:r>
              <a:rPr lang="en-US" dirty="0"/>
              <a:t>it is a duplicate, it </a:t>
            </a:r>
            <a:r>
              <a:rPr lang="en-US" dirty="0" smtClean="0"/>
              <a:t>is discarded</a:t>
            </a:r>
            <a:r>
              <a:rPr lang="en-US" dirty="0"/>
              <a:t>. </a:t>
            </a:r>
            <a:endParaRPr lang="en-US" dirty="0" smtClean="0"/>
          </a:p>
          <a:p>
            <a:r>
              <a:rPr lang="en-US" dirty="0" smtClean="0"/>
              <a:t>If </a:t>
            </a:r>
            <a:r>
              <a:rPr lang="en-US" dirty="0"/>
              <a:t>a packet with a sequence number lower than the highest one seen </a:t>
            </a:r>
            <a:r>
              <a:rPr lang="en-US" dirty="0" smtClean="0"/>
              <a:t>so far </a:t>
            </a:r>
            <a:r>
              <a:rPr lang="en-US" dirty="0"/>
              <a:t>ever arrives, it is rejected as being obsolete as the router has more recent data.</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23</a:t>
            </a:fld>
            <a:endParaRPr lang="en-US" altLang="en-US"/>
          </a:p>
        </p:txBody>
      </p:sp>
    </p:spTree>
    <p:extLst>
      <p:ext uri="{BB962C8B-B14F-4D97-AF65-F5344CB8AC3E}">
        <p14:creationId xmlns:p14="http://schemas.microsoft.com/office/powerpoint/2010/main" xmlns="" val="2671185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Few Problems</a:t>
            </a:r>
            <a:endParaRPr lang="en-US" dirty="0"/>
          </a:p>
        </p:txBody>
      </p:sp>
      <p:sp>
        <p:nvSpPr>
          <p:cNvPr id="3" name="Content Placeholder 2"/>
          <p:cNvSpPr>
            <a:spLocks noGrp="1"/>
          </p:cNvSpPr>
          <p:nvPr>
            <p:ph idx="1"/>
          </p:nvPr>
        </p:nvSpPr>
        <p:spPr>
          <a:xfrm>
            <a:off x="395536" y="1340768"/>
            <a:ext cx="8078788" cy="5328592"/>
          </a:xfrm>
        </p:spPr>
        <p:txBody>
          <a:bodyPr>
            <a:noAutofit/>
          </a:bodyPr>
          <a:lstStyle/>
          <a:p>
            <a:pPr marL="0" indent="0">
              <a:buFontTx/>
              <a:buNone/>
              <a:defRPr/>
            </a:pPr>
            <a:r>
              <a:rPr lang="en-US" altLang="en-US" sz="2800" dirty="0" smtClean="0"/>
              <a:t>Algorithm – Sequence number less means obsolete</a:t>
            </a:r>
          </a:p>
          <a:p>
            <a:pPr marL="457200" indent="-457200">
              <a:defRPr/>
            </a:pPr>
            <a:r>
              <a:rPr lang="en-US" altLang="en-US" sz="2800" dirty="0" smtClean="0"/>
              <a:t>If sequence numbers wrap around, confusion will reign</a:t>
            </a:r>
          </a:p>
          <a:p>
            <a:pPr marL="457200" indent="-457200">
              <a:defRPr/>
            </a:pPr>
            <a:r>
              <a:rPr lang="en-US" altLang="en-US" sz="2800" dirty="0" smtClean="0"/>
              <a:t>Router crashes, sequence number is lost</a:t>
            </a:r>
          </a:p>
          <a:p>
            <a:pPr marL="457200" indent="-457200">
              <a:defRPr/>
            </a:pPr>
            <a:r>
              <a:rPr lang="en-US" altLang="en-US" sz="2800" dirty="0" smtClean="0"/>
              <a:t>Sequence number gets corrupted</a:t>
            </a:r>
          </a:p>
          <a:p>
            <a:pPr marL="0" indent="0">
              <a:buNone/>
              <a:defRPr/>
            </a:pPr>
            <a:endParaRPr lang="en-US" altLang="en-US" sz="2800" dirty="0" smtClean="0"/>
          </a:p>
          <a:p>
            <a:pPr marL="457200" indent="-457200">
              <a:defRPr/>
            </a:pPr>
            <a:r>
              <a:rPr lang="en-US" altLang="en-US" sz="2800" dirty="0" smtClean="0"/>
              <a:t>Aging and then dropping the packet.</a:t>
            </a:r>
          </a:p>
          <a:p>
            <a:pPr marL="457200" indent="-457200">
              <a:defRPr/>
            </a:pPr>
            <a:r>
              <a:rPr lang="en-US" altLang="en-US" sz="2800" dirty="0" smtClean="0"/>
              <a:t>When a link-state packet comes in to router, it is not queued immediately, rather it waits to see if any other packets arrive.</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24</a:t>
            </a:fld>
            <a:endParaRPr lang="en-US" altLang="en-US"/>
          </a:p>
        </p:txBody>
      </p:sp>
    </p:spTree>
    <p:extLst>
      <p:ext uri="{BB962C8B-B14F-4D97-AF65-F5344CB8AC3E}">
        <p14:creationId xmlns:p14="http://schemas.microsoft.com/office/powerpoint/2010/main" xmlns="" val="4274605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cs typeface="+mj-cs"/>
              </a:rPr>
              <a:t>Distributing the Link State Packets</a:t>
            </a:r>
          </a:p>
        </p:txBody>
      </p:sp>
      <p:sp>
        <p:nvSpPr>
          <p:cNvPr id="23555" name="Rectangle 3"/>
          <p:cNvSpPr>
            <a:spLocks noGrp="1" noChangeArrowheads="1"/>
          </p:cNvSpPr>
          <p:nvPr>
            <p:ph idx="1"/>
          </p:nvPr>
        </p:nvSpPr>
        <p:spPr>
          <a:xfrm>
            <a:off x="0" y="4653136"/>
            <a:ext cx="8460432" cy="1656184"/>
          </a:xfrm>
        </p:spPr>
        <p:txBody>
          <a:bodyPr>
            <a:noAutofit/>
          </a:bodyPr>
          <a:lstStyle/>
          <a:p>
            <a:pPr eaLnBrk="1" hangingPunct="1">
              <a:buFont typeface="Arial" panose="020B0604020202020204" pitchFamily="34" charset="0"/>
              <a:buChar char="•"/>
              <a:defRPr/>
            </a:pPr>
            <a:r>
              <a:rPr lang="en-US" sz="2800" dirty="0" smtClean="0">
                <a:cs typeface="+mn-cs"/>
              </a:rPr>
              <a:t>The packet buffer for router B in the previous slide.</a:t>
            </a:r>
          </a:p>
          <a:p>
            <a:pPr eaLnBrk="1" hangingPunct="1">
              <a:buFont typeface="Arial" panose="020B0604020202020204" pitchFamily="34" charset="0"/>
              <a:buChar char="•"/>
              <a:defRPr/>
            </a:pPr>
            <a:r>
              <a:rPr lang="en-US" sz="2800" dirty="0" smtClean="0">
                <a:cs typeface="+mn-cs"/>
              </a:rPr>
              <a:t>E has arrived twice. </a:t>
            </a:r>
          </a:p>
          <a:p>
            <a:pPr eaLnBrk="1" hangingPunct="1">
              <a:buFont typeface="Arial" panose="020B0604020202020204" pitchFamily="34" charset="0"/>
              <a:buChar char="•"/>
              <a:defRPr/>
            </a:pPr>
            <a:r>
              <a:rPr lang="en-US" sz="2800" dirty="0" smtClean="0">
                <a:cs typeface="+mn-cs"/>
              </a:rPr>
              <a:t>C’s copy arrives from F, then F will be ACK not sent.</a:t>
            </a:r>
          </a:p>
        </p:txBody>
      </p:sp>
      <p:pic>
        <p:nvPicPr>
          <p:cNvPr id="38916" name="Picture 5" descr="5-1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616075"/>
            <a:ext cx="7837487" cy="268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25</a:t>
            </a:fld>
            <a:endParaRPr lang="en-US" altLang="en-US"/>
          </a:p>
        </p:txBody>
      </p:sp>
    </p:spTree>
    <p:extLst>
      <p:ext uri="{BB962C8B-B14F-4D97-AF65-F5344CB8AC3E}">
        <p14:creationId xmlns:p14="http://schemas.microsoft.com/office/powerpoint/2010/main" xmlns="" val="3757261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050"/>
            <a:ext cx="8064896" cy="1143000"/>
          </a:xfrm>
        </p:spPr>
        <p:txBody>
          <a:bodyPr/>
          <a:lstStyle/>
          <a:p>
            <a:pPr>
              <a:defRPr/>
            </a:pPr>
            <a:r>
              <a:rPr lang="en-IN" dirty="0" smtClean="0"/>
              <a:t>Example Protocols</a:t>
            </a:r>
            <a:endParaRPr lang="en-US" dirty="0"/>
          </a:p>
        </p:txBody>
      </p:sp>
      <p:sp>
        <p:nvSpPr>
          <p:cNvPr id="3" name="Content Placeholder 2"/>
          <p:cNvSpPr>
            <a:spLocks noGrp="1"/>
          </p:cNvSpPr>
          <p:nvPr>
            <p:ph idx="1"/>
          </p:nvPr>
        </p:nvSpPr>
        <p:spPr>
          <a:xfrm>
            <a:off x="107505" y="1484783"/>
            <a:ext cx="8280920" cy="5068417"/>
          </a:xfrm>
        </p:spPr>
        <p:txBody>
          <a:bodyPr/>
          <a:lstStyle/>
          <a:p>
            <a:pPr marL="114300" indent="0">
              <a:buNone/>
              <a:defRPr/>
            </a:pPr>
            <a:r>
              <a:rPr lang="en-IN" sz="2800" dirty="0" smtClean="0"/>
              <a:t>Example protocols for Link State Routing:</a:t>
            </a:r>
          </a:p>
          <a:p>
            <a:pPr marL="628650" indent="-514350">
              <a:buFont typeface="+mj-lt"/>
              <a:buAutoNum type="arabicPeriod"/>
              <a:defRPr/>
            </a:pPr>
            <a:r>
              <a:rPr lang="en-IN" sz="2800" dirty="0" smtClean="0"/>
              <a:t>IS-IS (Intermediate System – Intermediate System)</a:t>
            </a:r>
            <a:endParaRPr lang="en-US" sz="2800" dirty="0" smtClean="0"/>
          </a:p>
          <a:p>
            <a:pPr marL="628650" indent="-514350">
              <a:buFont typeface="+mj-lt"/>
              <a:buAutoNum type="arabicPeriod"/>
              <a:defRPr/>
            </a:pPr>
            <a:r>
              <a:rPr lang="en-IN" sz="2800" dirty="0" smtClean="0"/>
              <a:t>OSPF (Open Shortest Path First)</a:t>
            </a:r>
          </a:p>
          <a:p>
            <a:pPr marL="114300" indent="0">
              <a:buNone/>
              <a:defRPr/>
            </a:pPr>
            <a:endParaRPr lang="en-IN" sz="2800" dirty="0"/>
          </a:p>
          <a:p>
            <a:r>
              <a:rPr lang="en-US" sz="2800" dirty="0" smtClean="0"/>
              <a:t>Important Difference: </a:t>
            </a:r>
          </a:p>
          <a:p>
            <a:pPr marL="114300" indent="0">
              <a:buNone/>
            </a:pPr>
            <a:r>
              <a:rPr lang="en-US" sz="2800" dirty="0"/>
              <a:t>	</a:t>
            </a:r>
            <a:r>
              <a:rPr lang="en-US" sz="2800" dirty="0" smtClean="0"/>
              <a:t>IS-IS </a:t>
            </a:r>
            <a:r>
              <a:rPr lang="en-US" sz="2800" dirty="0"/>
              <a:t>can carry information about multiple </a:t>
            </a:r>
            <a:r>
              <a:rPr lang="en-US" sz="2800" dirty="0" smtClean="0"/>
              <a:t>	network layer protocols </a:t>
            </a:r>
            <a:r>
              <a:rPr lang="en-US" sz="2800" dirty="0"/>
              <a:t>at the same time (e.g., IP, </a:t>
            </a:r>
            <a:r>
              <a:rPr lang="en-US" sz="2800" dirty="0" smtClean="0"/>
              <a:t>	IPX</a:t>
            </a:r>
            <a:r>
              <a:rPr lang="en-US" sz="2800" dirty="0"/>
              <a:t>, and AppleTalk</a:t>
            </a:r>
            <a:r>
              <a:rPr lang="en-US" sz="2800" dirty="0" smtClean="0"/>
              <a:t>), but not OSPF</a:t>
            </a:r>
            <a:endParaRPr lang="en-US" sz="2800" dirty="0"/>
          </a:p>
          <a:p>
            <a:pPr marL="0" indent="0">
              <a:buFontTx/>
              <a:buNone/>
              <a:defRPr/>
            </a:pPr>
            <a:endParaRPr lang="en-IN" sz="2800" dirty="0" smtClean="0"/>
          </a:p>
          <a:p>
            <a:pPr marL="0" indent="0">
              <a:buFontTx/>
              <a:buNone/>
              <a:defRPr/>
            </a:pPr>
            <a:endParaRPr lang="en-US" sz="2800" dirty="0" smtClean="0"/>
          </a:p>
          <a:p>
            <a:pPr>
              <a:defRPr/>
            </a:pPr>
            <a:endParaRPr lang="en-US" sz="2800" dirty="0"/>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cs typeface="+mj-cs"/>
              </a:rPr>
              <a:t>Hierarchical Routing</a:t>
            </a:r>
          </a:p>
        </p:txBody>
      </p:sp>
      <p:sp>
        <p:nvSpPr>
          <p:cNvPr id="24579" name="Rectangle 3"/>
          <p:cNvSpPr>
            <a:spLocks noGrp="1" noChangeArrowheads="1"/>
          </p:cNvSpPr>
          <p:nvPr>
            <p:ph idx="1"/>
          </p:nvPr>
        </p:nvSpPr>
        <p:spPr/>
        <p:txBody>
          <a:bodyPr/>
          <a:lstStyle/>
          <a:p>
            <a:pPr algn="ctr" eaLnBrk="1" hangingPunct="1">
              <a:buFontTx/>
              <a:buNone/>
              <a:defRPr/>
            </a:pPr>
            <a:r>
              <a:rPr lang="en-US" altLang="en-US" smtClean="0"/>
              <a:t>Hierarchical routing.</a:t>
            </a:r>
          </a:p>
          <a:p>
            <a:pPr algn="ctr" eaLnBrk="1" hangingPunct="1">
              <a:buFontTx/>
              <a:buNone/>
              <a:defRPr/>
            </a:pPr>
            <a:r>
              <a:rPr lang="en-US" altLang="en-US" smtClean="0"/>
              <a:t>Problems – optimal paths are sacrificed</a:t>
            </a:r>
          </a:p>
        </p:txBody>
      </p:sp>
      <p:pic>
        <p:nvPicPr>
          <p:cNvPr id="30724" name="Picture 5" descr="5-1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1" y="1340768"/>
            <a:ext cx="7476473" cy="5094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smtClean="0">
                <a:cs typeface="+mj-cs"/>
              </a:rPr>
              <a:t>Hierarchical Routing (2)</a:t>
            </a:r>
          </a:p>
        </p:txBody>
      </p:sp>
      <p:sp>
        <p:nvSpPr>
          <p:cNvPr id="24579" name="Rectangle 3"/>
          <p:cNvSpPr>
            <a:spLocks noGrp="1" noChangeArrowheads="1"/>
          </p:cNvSpPr>
          <p:nvPr>
            <p:ph idx="1"/>
          </p:nvPr>
        </p:nvSpPr>
        <p:spPr>
          <a:xfrm>
            <a:off x="914400" y="1700808"/>
            <a:ext cx="7261225" cy="3672408"/>
          </a:xfrm>
        </p:spPr>
        <p:txBody>
          <a:bodyPr>
            <a:noAutofit/>
          </a:bodyPr>
          <a:lstStyle/>
          <a:p>
            <a:pPr eaLnBrk="1" hangingPunct="1">
              <a:buFont typeface="Arial" panose="020B0604020202020204" pitchFamily="34" charset="0"/>
              <a:buChar char="•"/>
              <a:defRPr/>
            </a:pPr>
            <a:r>
              <a:rPr lang="en-US" altLang="en-US" sz="2800" dirty="0" smtClean="0"/>
              <a:t>How many levels of hierarchy?</a:t>
            </a:r>
          </a:p>
          <a:p>
            <a:pPr eaLnBrk="1" hangingPunct="1">
              <a:buFont typeface="Arial" panose="020B0604020202020204" pitchFamily="34" charset="0"/>
              <a:buChar char="•"/>
              <a:defRPr/>
            </a:pPr>
            <a:endParaRPr lang="en-US" altLang="en-US" sz="2800" dirty="0" smtClean="0"/>
          </a:p>
          <a:p>
            <a:pPr eaLnBrk="1" hangingPunct="1">
              <a:buFont typeface="Arial" panose="020B0604020202020204" pitchFamily="34" charset="0"/>
              <a:buChar char="•"/>
              <a:defRPr/>
            </a:pPr>
            <a:r>
              <a:rPr lang="en-IN" altLang="en-US" sz="2800" dirty="0" smtClean="0"/>
              <a:t>Example:</a:t>
            </a:r>
            <a:endParaRPr lang="en-US" altLang="en-US" sz="2800" dirty="0" smtClean="0"/>
          </a:p>
          <a:p>
            <a:pPr lvl="1">
              <a:defRPr/>
            </a:pPr>
            <a:r>
              <a:rPr lang="en-US" altLang="en-US" sz="2800" dirty="0" smtClean="0"/>
              <a:t>720 routers.</a:t>
            </a:r>
          </a:p>
          <a:p>
            <a:pPr lvl="1">
              <a:defRPr/>
            </a:pPr>
            <a:r>
              <a:rPr lang="en-US" altLang="en-US" sz="2800" dirty="0" smtClean="0"/>
              <a:t>720 routers in 24 regions.</a:t>
            </a:r>
          </a:p>
          <a:p>
            <a:pPr lvl="1">
              <a:defRPr/>
            </a:pPr>
            <a:r>
              <a:rPr lang="en-US" altLang="en-US" sz="2800" dirty="0" smtClean="0"/>
              <a:t>Three levels of hierarchy – 8 clusters each containing 9 regions of 10 clusters.</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520" y="1"/>
            <a:ext cx="7344816" cy="754770"/>
          </a:xfrm>
        </p:spPr>
        <p:txBody>
          <a:bodyPr/>
          <a:lstStyle/>
          <a:p>
            <a:pPr eaLnBrk="1" hangingPunct="1">
              <a:defRPr/>
            </a:pPr>
            <a:r>
              <a:rPr lang="en-US" dirty="0" smtClean="0">
                <a:cs typeface="+mj-cs"/>
              </a:rPr>
              <a:t>Broadcast Routing</a:t>
            </a:r>
          </a:p>
        </p:txBody>
      </p:sp>
      <p:sp>
        <p:nvSpPr>
          <p:cNvPr id="25607" name="Text Box 7"/>
          <p:cNvSpPr txBox="1">
            <a:spLocks noChangeArrowheads="1"/>
          </p:cNvSpPr>
          <p:nvPr/>
        </p:nvSpPr>
        <p:spPr bwMode="auto">
          <a:xfrm>
            <a:off x="265964" y="754771"/>
            <a:ext cx="7848872" cy="600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chemeClr val="accent2"/>
              </a:buClr>
              <a:buAutoNum type="alphaLcParenR"/>
              <a:defRPr sz="24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Char char="–"/>
              <a:defRPr sz="2800">
                <a:solidFill>
                  <a:schemeClr val="tx1"/>
                </a:solidFill>
                <a:latin typeface="Times New Roman" pitchFamily="18" charset="0"/>
                <a:ea typeface="ＭＳ Ｐゴシック" charset="-128"/>
              </a:defRPr>
            </a:lvl2pPr>
            <a:lvl3pPr marL="1143000" indent="-228600" eaLnBrk="0" hangingPunct="0">
              <a:spcBef>
                <a:spcPct val="20000"/>
              </a:spcBef>
              <a:buClr>
                <a:schemeClr val="accent2"/>
              </a:buClr>
              <a:buChar char="•"/>
              <a:defRPr sz="2400">
                <a:solidFill>
                  <a:schemeClr val="tx1"/>
                </a:solidFill>
                <a:latin typeface="Times New Roman" pitchFamily="18" charset="0"/>
                <a:ea typeface="ＭＳ Ｐゴシック" charset="-128"/>
              </a:defRPr>
            </a:lvl3pPr>
            <a:lvl4pPr marL="1600200" indent="-228600" eaLnBrk="0" hangingPunct="0">
              <a:spcBef>
                <a:spcPct val="20000"/>
              </a:spcBef>
              <a:buClr>
                <a:schemeClr val="accent2"/>
              </a:buClr>
              <a:buChar char="–"/>
              <a:defRPr sz="2000">
                <a:solidFill>
                  <a:schemeClr val="tx1"/>
                </a:solidFill>
                <a:latin typeface="Times New Roman" pitchFamily="18" charset="0"/>
                <a:ea typeface="ＭＳ Ｐゴシック" charset="-128"/>
              </a:defRPr>
            </a:lvl4pPr>
            <a:lvl5pPr marL="2057400" indent="-228600" eaLnBrk="0" hangingPunct="0">
              <a:spcBef>
                <a:spcPct val="20000"/>
              </a:spcBef>
              <a:buClr>
                <a:schemeClr val="accent2"/>
              </a:buClr>
              <a:buChar char="»"/>
              <a:defRPr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ea typeface="ＭＳ Ｐゴシック" charset="-128"/>
              </a:defRPr>
            </a:lvl9pPr>
          </a:lstStyle>
          <a:p>
            <a:pPr eaLnBrk="1" hangingPunct="1">
              <a:spcBef>
                <a:spcPct val="50000"/>
              </a:spcBef>
              <a:buClrTx/>
              <a:buFontTx/>
              <a:buNone/>
              <a:defRPr/>
            </a:pPr>
            <a:r>
              <a:rPr lang="en-US" altLang="en-US" b="1" dirty="0" smtClean="0">
                <a:latin typeface="+mn-lt"/>
              </a:rPr>
              <a:t>Multidimensional Routing </a:t>
            </a:r>
          </a:p>
          <a:p>
            <a:pPr marL="342900" indent="-342900" eaLnBrk="1" hangingPunct="1">
              <a:spcBef>
                <a:spcPct val="50000"/>
              </a:spcBef>
              <a:buClrTx/>
              <a:buFont typeface="Arial" panose="020B0604020202020204" pitchFamily="34" charset="0"/>
              <a:buChar char="•"/>
              <a:defRPr/>
            </a:pPr>
            <a:r>
              <a:rPr lang="en-US" altLang="en-US" dirty="0" smtClean="0">
                <a:latin typeface="+mn-lt"/>
              </a:rPr>
              <a:t>Each packet contains a list of destinations.</a:t>
            </a:r>
          </a:p>
          <a:p>
            <a:pPr marL="342900" indent="-342900" eaLnBrk="1" hangingPunct="1">
              <a:spcBef>
                <a:spcPct val="50000"/>
              </a:spcBef>
              <a:buClrTx/>
              <a:buFont typeface="Arial" panose="020B0604020202020204" pitchFamily="34" charset="0"/>
              <a:buChar char="•"/>
              <a:defRPr/>
            </a:pPr>
            <a:r>
              <a:rPr lang="en-US" altLang="en-US" dirty="0" smtClean="0">
                <a:latin typeface="+mn-lt"/>
              </a:rPr>
              <a:t>On arrival of a packet, router checks the set of destinations, and sends copies of packet along outgoing links to those destinations.</a:t>
            </a:r>
          </a:p>
          <a:p>
            <a:pPr eaLnBrk="1" hangingPunct="1">
              <a:spcBef>
                <a:spcPct val="50000"/>
              </a:spcBef>
              <a:buClrTx/>
              <a:buFontTx/>
              <a:buNone/>
              <a:defRPr/>
            </a:pPr>
            <a:r>
              <a:rPr lang="en-IN" altLang="en-US" b="1" dirty="0" smtClean="0">
                <a:latin typeface="+mn-lt"/>
              </a:rPr>
              <a:t>Flooding</a:t>
            </a:r>
          </a:p>
          <a:p>
            <a:pPr marL="342900" indent="-342900" eaLnBrk="1" hangingPunct="1">
              <a:spcBef>
                <a:spcPct val="50000"/>
              </a:spcBef>
              <a:buClrTx/>
              <a:buFont typeface="Arial" panose="020B0604020202020204" pitchFamily="34" charset="0"/>
              <a:buChar char="•"/>
              <a:defRPr/>
            </a:pPr>
            <a:r>
              <a:rPr lang="en-IN" altLang="en-US" dirty="0" smtClean="0">
                <a:latin typeface="+mn-lt"/>
              </a:rPr>
              <a:t>Flood with a sequence number per source.</a:t>
            </a:r>
            <a:endParaRPr lang="en-US" altLang="en-US" dirty="0" smtClean="0">
              <a:latin typeface="+mn-lt"/>
            </a:endParaRPr>
          </a:p>
          <a:p>
            <a:pPr eaLnBrk="1" hangingPunct="1">
              <a:spcBef>
                <a:spcPct val="50000"/>
              </a:spcBef>
              <a:buClrTx/>
              <a:buFontTx/>
              <a:buNone/>
              <a:defRPr/>
            </a:pPr>
            <a:r>
              <a:rPr lang="en-US" altLang="en-US" b="1" dirty="0" smtClean="0">
                <a:latin typeface="+mn-lt"/>
              </a:rPr>
              <a:t>Spanning Tree</a:t>
            </a:r>
          </a:p>
          <a:p>
            <a:pPr marL="342900" indent="-342900" eaLnBrk="1" hangingPunct="1">
              <a:spcBef>
                <a:spcPct val="50000"/>
              </a:spcBef>
              <a:buClrTx/>
              <a:buFont typeface="Arial" panose="020B0604020202020204" pitchFamily="34" charset="0"/>
              <a:buChar char="•"/>
              <a:defRPr/>
            </a:pPr>
            <a:r>
              <a:rPr lang="en-IN" altLang="en-US" dirty="0" smtClean="0">
                <a:latin typeface="+mn-lt"/>
              </a:rPr>
              <a:t>Build spanning tree (such as, a sink tree).</a:t>
            </a:r>
          </a:p>
          <a:p>
            <a:pPr marL="342900" indent="-342900" eaLnBrk="1" hangingPunct="1">
              <a:spcBef>
                <a:spcPct val="50000"/>
              </a:spcBef>
              <a:buClrTx/>
              <a:buFont typeface="Arial" panose="020B0604020202020204" pitchFamily="34" charset="0"/>
              <a:buChar char="•"/>
              <a:defRPr/>
            </a:pPr>
            <a:r>
              <a:rPr lang="en-IN" altLang="en-US" dirty="0" smtClean="0">
                <a:latin typeface="+mn-lt"/>
              </a:rPr>
              <a:t>Forward packet along all links of spanning tree except the one from which packet is received.</a:t>
            </a:r>
            <a:endParaRPr lang="en-US" altLang="en-US" dirty="0" smtClean="0">
              <a:latin typeface="+mn-lt"/>
            </a:endParaRPr>
          </a:p>
          <a:p>
            <a:pPr eaLnBrk="1" hangingPunct="1">
              <a:spcBef>
                <a:spcPct val="50000"/>
              </a:spcBef>
              <a:buClrTx/>
              <a:buFontTx/>
              <a:buNone/>
              <a:defRPr/>
            </a:pPr>
            <a:r>
              <a:rPr lang="en-US" altLang="en-US" b="1" dirty="0" smtClean="0">
                <a:latin typeface="+mn-lt"/>
              </a:rPr>
              <a:t>Reverse Path Forwarding</a:t>
            </a:r>
            <a:endParaRPr lang="en-US" altLang="en-US" dirty="0" smtClean="0">
              <a:latin typeface="+mn-lt"/>
            </a:endParaRP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 Models</a:t>
            </a:r>
            <a:endParaRPr lang="en-US" dirty="0"/>
          </a:p>
        </p:txBody>
      </p:sp>
      <p:pic>
        <p:nvPicPr>
          <p:cNvPr id="4" name="Picture 4" descr="1-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484784"/>
            <a:ext cx="7148512" cy="424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683568" y="4077072"/>
            <a:ext cx="561662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F2A8407D-84C1-48DF-A473-6A330B8016DE}" type="slidenum">
              <a:rPr lang="en-US" altLang="en-US" smtClean="0"/>
              <a:pPr>
                <a:defRPr/>
              </a:pPr>
              <a:t>3</a:t>
            </a:fld>
            <a:endParaRPr lang="en-US" altLang="en-US"/>
          </a:p>
        </p:txBody>
      </p:sp>
    </p:spTree>
    <p:extLst>
      <p:ext uri="{BB962C8B-B14F-4D97-AF65-F5344CB8AC3E}">
        <p14:creationId xmlns:p14="http://schemas.microsoft.com/office/powerpoint/2010/main" xmlns="" val="3525101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95325"/>
          </a:xfrm>
        </p:spPr>
        <p:txBody>
          <a:bodyPr/>
          <a:lstStyle/>
          <a:p>
            <a:pPr eaLnBrk="1" hangingPunct="1">
              <a:defRPr/>
            </a:pPr>
            <a:r>
              <a:rPr lang="en-US" sz="4400" dirty="0" smtClean="0">
                <a:cs typeface="+mj-cs"/>
              </a:rPr>
              <a:t>Broadcast: Reverse Path Forwarding</a:t>
            </a:r>
          </a:p>
        </p:txBody>
      </p:sp>
      <p:pic>
        <p:nvPicPr>
          <p:cNvPr id="41987" name="Picture 5" descr="5-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5212" y="2348880"/>
            <a:ext cx="8093212" cy="279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Text Box 7"/>
          <p:cNvSpPr txBox="1">
            <a:spLocks noChangeArrowheads="1"/>
          </p:cNvSpPr>
          <p:nvPr/>
        </p:nvSpPr>
        <p:spPr bwMode="auto">
          <a:xfrm>
            <a:off x="0" y="708025"/>
            <a:ext cx="8569201" cy="618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spcBef>
                <a:spcPct val="50000"/>
              </a:spcBef>
              <a:buFont typeface="Arial" panose="020B0604020202020204" pitchFamily="34" charset="0"/>
              <a:buChar char="•"/>
              <a:defRPr/>
            </a:pPr>
            <a:r>
              <a:rPr lang="en-US" altLang="en-US" sz="2400" dirty="0">
                <a:latin typeface="+mn-lt"/>
                <a:cs typeface="+mn-cs"/>
              </a:rPr>
              <a:t>Broadcast.</a:t>
            </a:r>
          </a:p>
          <a:p>
            <a:pPr marL="342900" indent="-342900">
              <a:spcBef>
                <a:spcPct val="50000"/>
              </a:spcBef>
              <a:buFont typeface="Arial" panose="020B0604020202020204" pitchFamily="34" charset="0"/>
              <a:buChar char="•"/>
              <a:defRPr/>
            </a:pPr>
            <a:r>
              <a:rPr lang="en-US" altLang="en-US" sz="2400" dirty="0">
                <a:latin typeface="+mn-lt"/>
                <a:cs typeface="+mn-cs"/>
              </a:rPr>
              <a:t>Check if the packet has arrived following the correct hop or not.</a:t>
            </a:r>
          </a:p>
          <a:p>
            <a:pPr marL="342900" indent="-342900">
              <a:spcBef>
                <a:spcPct val="50000"/>
              </a:spcBef>
              <a:buFont typeface="Arial" panose="020B0604020202020204" pitchFamily="34" charset="0"/>
              <a:buChar char="•"/>
              <a:defRPr/>
            </a:pPr>
            <a:r>
              <a:rPr lang="en-US" altLang="en-US" sz="2400" dirty="0">
                <a:latin typeface="+mn-lt"/>
                <a:cs typeface="+mn-cs"/>
              </a:rPr>
              <a:t>If correct hop, then rebroadcast. </a:t>
            </a:r>
          </a:p>
          <a:p>
            <a:pPr>
              <a:spcBef>
                <a:spcPct val="50000"/>
              </a:spcBef>
              <a:defRPr/>
            </a:pPr>
            <a:r>
              <a:rPr lang="en-US" sz="2400" dirty="0">
                <a:latin typeface="+mn-lt"/>
                <a:cs typeface="+mn-cs"/>
              </a:rPr>
              <a:t>	</a:t>
            </a:r>
          </a:p>
          <a:p>
            <a:pPr>
              <a:spcBef>
                <a:spcPct val="50000"/>
              </a:spcBef>
              <a:defRPr/>
            </a:pPr>
            <a:endParaRPr lang="en-US" sz="2400" dirty="0">
              <a:latin typeface="+mn-lt"/>
              <a:cs typeface="+mn-cs"/>
            </a:endParaRPr>
          </a:p>
          <a:p>
            <a:pPr>
              <a:spcBef>
                <a:spcPct val="50000"/>
              </a:spcBef>
              <a:defRPr/>
            </a:pPr>
            <a:endParaRPr lang="en-US" sz="2400" dirty="0">
              <a:latin typeface="+mn-lt"/>
              <a:cs typeface="+mn-cs"/>
            </a:endParaRPr>
          </a:p>
          <a:p>
            <a:pPr>
              <a:spcBef>
                <a:spcPct val="50000"/>
              </a:spcBef>
              <a:defRPr/>
            </a:pPr>
            <a:endParaRPr lang="en-US" sz="2400" dirty="0">
              <a:latin typeface="+mn-lt"/>
              <a:cs typeface="+mn-cs"/>
            </a:endParaRPr>
          </a:p>
          <a:p>
            <a:pPr>
              <a:spcBef>
                <a:spcPct val="50000"/>
              </a:spcBef>
              <a:defRPr/>
            </a:pPr>
            <a:endParaRPr lang="en-US" sz="2400" dirty="0">
              <a:latin typeface="+mn-lt"/>
              <a:cs typeface="+mn-cs"/>
            </a:endParaRPr>
          </a:p>
          <a:p>
            <a:pPr>
              <a:spcBef>
                <a:spcPct val="50000"/>
              </a:spcBef>
              <a:defRPr/>
            </a:pPr>
            <a:r>
              <a:rPr lang="en-US" sz="800" dirty="0">
                <a:latin typeface="+mn-lt"/>
                <a:cs typeface="+mn-cs"/>
              </a:rPr>
              <a:t>		</a:t>
            </a:r>
            <a:endParaRPr lang="en-US" sz="2400" dirty="0">
              <a:latin typeface="+mn-lt"/>
              <a:cs typeface="+mn-cs"/>
            </a:endParaRPr>
          </a:p>
          <a:p>
            <a:pPr>
              <a:spcBef>
                <a:spcPct val="50000"/>
              </a:spcBef>
              <a:defRPr/>
            </a:pPr>
            <a:r>
              <a:rPr lang="en-US" sz="2400" dirty="0">
                <a:latin typeface="+mn-lt"/>
                <a:cs typeface="+mn-cs"/>
              </a:rPr>
              <a:t>			Reverse path forwarding.</a:t>
            </a:r>
          </a:p>
          <a:p>
            <a:pPr>
              <a:spcBef>
                <a:spcPct val="50000"/>
              </a:spcBef>
              <a:defRPr/>
            </a:pPr>
            <a:r>
              <a:rPr lang="en-US" sz="2000" dirty="0">
                <a:latin typeface="+mn-lt"/>
                <a:cs typeface="+mn-cs"/>
              </a:rPr>
              <a:t>		</a:t>
            </a:r>
            <a:r>
              <a:rPr lang="en-US" sz="2400" dirty="0">
                <a:latin typeface="+mn-lt"/>
                <a:cs typeface="+mn-cs"/>
              </a:rPr>
              <a:t>(a) A </a:t>
            </a:r>
            <a:r>
              <a:rPr lang="en-US" sz="2400" dirty="0" smtClean="0">
                <a:latin typeface="+mn-lt"/>
                <a:cs typeface="+mn-cs"/>
              </a:rPr>
              <a:t>network.  </a:t>
            </a:r>
            <a:r>
              <a:rPr lang="en-US" sz="2400" dirty="0">
                <a:latin typeface="+mn-lt"/>
                <a:cs typeface="+mn-cs"/>
              </a:rPr>
              <a:t>		</a:t>
            </a:r>
            <a:r>
              <a:rPr lang="en-US" sz="2400" dirty="0" smtClean="0">
                <a:latin typeface="+mn-lt"/>
                <a:cs typeface="+mn-cs"/>
              </a:rPr>
              <a:t>(</a:t>
            </a:r>
            <a:r>
              <a:rPr lang="en-US" sz="2400" dirty="0">
                <a:latin typeface="+mn-lt"/>
                <a:cs typeface="+mn-cs"/>
              </a:rPr>
              <a:t>b) </a:t>
            </a:r>
            <a:r>
              <a:rPr lang="en-US" sz="2400" dirty="0" smtClean="0">
                <a:latin typeface="+mn-lt"/>
                <a:cs typeface="+mn-cs"/>
              </a:rPr>
              <a:t>A </a:t>
            </a:r>
            <a:r>
              <a:rPr lang="en-US" sz="2400" dirty="0">
                <a:latin typeface="+mn-lt"/>
                <a:cs typeface="+mn-cs"/>
              </a:rPr>
              <a:t>s</a:t>
            </a:r>
            <a:r>
              <a:rPr lang="en-US" sz="2400" dirty="0" smtClean="0">
                <a:latin typeface="+mn-lt"/>
                <a:cs typeface="+mn-cs"/>
              </a:rPr>
              <a:t>ink </a:t>
            </a:r>
            <a:r>
              <a:rPr lang="en-US" sz="2400" dirty="0">
                <a:latin typeface="+mn-lt"/>
                <a:cs typeface="+mn-cs"/>
              </a:rPr>
              <a:t>tree. </a:t>
            </a:r>
          </a:p>
          <a:p>
            <a:pPr>
              <a:spcBef>
                <a:spcPct val="50000"/>
              </a:spcBef>
              <a:defRPr/>
            </a:pPr>
            <a:r>
              <a:rPr lang="en-US" sz="2400" dirty="0">
                <a:latin typeface="+mn-lt"/>
                <a:cs typeface="+mn-cs"/>
              </a:rPr>
              <a:t>		(c) The tree built by reverse path forwarding.</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09972" y="188640"/>
            <a:ext cx="7620000" cy="773112"/>
          </a:xfrm>
        </p:spPr>
        <p:txBody>
          <a:bodyPr/>
          <a:lstStyle/>
          <a:p>
            <a:pPr eaLnBrk="1" hangingPunct="1">
              <a:defRPr/>
            </a:pPr>
            <a:r>
              <a:rPr lang="en-US" dirty="0" smtClean="0">
                <a:cs typeface="+mj-cs"/>
              </a:rPr>
              <a:t>Multicast Routing</a:t>
            </a:r>
          </a:p>
        </p:txBody>
      </p:sp>
      <p:pic>
        <p:nvPicPr>
          <p:cNvPr id="43011" name="Picture 6" descr="5-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8313" y="1196752"/>
            <a:ext cx="5413375" cy="371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1" name="Text Box 7"/>
          <p:cNvSpPr txBox="1">
            <a:spLocks noChangeArrowheads="1"/>
          </p:cNvSpPr>
          <p:nvPr/>
        </p:nvSpPr>
        <p:spPr bwMode="auto">
          <a:xfrm>
            <a:off x="0" y="5038725"/>
            <a:ext cx="8532440" cy="1717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lgn="l">
              <a:defRPr>
                <a:solidFill>
                  <a:schemeClr val="tx1"/>
                </a:solidFill>
                <a:latin typeface="Arial" charset="0"/>
                <a:ea typeface="ＭＳ Ｐゴシック" charset="0"/>
              </a:defRPr>
            </a:lvl1pPr>
            <a:lvl2pPr marL="800100" indent="-342900" algn="l">
              <a:defRPr>
                <a:solidFill>
                  <a:schemeClr val="tx1"/>
                </a:solidFill>
                <a:latin typeface="Arial" charset="0"/>
                <a:ea typeface="ＭＳ Ｐゴシック" charset="0"/>
              </a:defRPr>
            </a:lvl2pPr>
            <a:lvl3pPr marL="1257300" indent="-342900" algn="l">
              <a:defRPr>
                <a:solidFill>
                  <a:schemeClr val="tx1"/>
                </a:solidFill>
                <a:latin typeface="Arial" charset="0"/>
                <a:ea typeface="ＭＳ Ｐゴシック" charset="0"/>
              </a:defRPr>
            </a:lvl3pPr>
            <a:lvl4pPr marL="1714500" indent="-342900" algn="l">
              <a:defRPr>
                <a:solidFill>
                  <a:schemeClr val="tx1"/>
                </a:solidFill>
                <a:latin typeface="Arial" charset="0"/>
                <a:ea typeface="ＭＳ Ｐゴシック" charset="0"/>
              </a:defRPr>
            </a:lvl4pPr>
            <a:lvl5pPr marL="2171700" indent="-342900" algn="l">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3333CC"/>
              </a:buClr>
              <a:defRPr/>
            </a:pPr>
            <a:r>
              <a:rPr lang="en-US" sz="2400" dirty="0" smtClean="0">
                <a:latin typeface="+mn-lt"/>
                <a:cs typeface="+mn-cs"/>
              </a:rPr>
              <a:t>    (a) A network.   (b) A spanning tree for the leftmost router.   </a:t>
            </a:r>
            <a:br>
              <a:rPr lang="en-US" sz="2400" dirty="0" smtClean="0">
                <a:latin typeface="+mn-lt"/>
                <a:cs typeface="+mn-cs"/>
              </a:rPr>
            </a:br>
            <a:r>
              <a:rPr lang="en-US" sz="2400" dirty="0" smtClean="0">
                <a:latin typeface="+mn-lt"/>
                <a:cs typeface="+mn-cs"/>
              </a:rPr>
              <a:t>(c) A multicast tree for group 1.  (d) A multicast tree for group 2.</a:t>
            </a:r>
          </a:p>
          <a:p>
            <a:pPr>
              <a:spcBef>
                <a:spcPct val="20000"/>
              </a:spcBef>
              <a:buClr>
                <a:srgbClr val="3333CC"/>
              </a:buClr>
              <a:defRPr/>
            </a:pPr>
            <a:r>
              <a:rPr lang="en-US" sz="2400" dirty="0" smtClean="0">
                <a:latin typeface="+mn-lt"/>
                <a:cs typeface="+mn-cs"/>
              </a:rPr>
              <a:t>			</a:t>
            </a:r>
          </a:p>
          <a:p>
            <a:pPr algn="ctr">
              <a:spcBef>
                <a:spcPct val="20000"/>
              </a:spcBef>
              <a:buClr>
                <a:srgbClr val="3333CC"/>
              </a:buClr>
              <a:defRPr/>
            </a:pPr>
            <a:r>
              <a:rPr lang="en-US" sz="2400" dirty="0" smtClean="0">
                <a:latin typeface="+mn-lt"/>
                <a:cs typeface="+mn-cs"/>
              </a:rPr>
              <a:t>Typically done in Multi-state routing</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Anycast</a:t>
            </a:r>
            <a:r>
              <a:rPr lang="en-IN" dirty="0" smtClean="0"/>
              <a:t> Routing</a:t>
            </a:r>
            <a:endParaRPr lang="en-US" dirty="0"/>
          </a:p>
        </p:txBody>
      </p:sp>
      <p:sp>
        <p:nvSpPr>
          <p:cNvPr id="3" name="Content Placeholder 2"/>
          <p:cNvSpPr>
            <a:spLocks noGrp="1"/>
          </p:cNvSpPr>
          <p:nvPr>
            <p:ph idx="1"/>
          </p:nvPr>
        </p:nvSpPr>
        <p:spPr>
          <a:xfrm>
            <a:off x="0" y="1484784"/>
            <a:ext cx="8460432" cy="5373216"/>
          </a:xfrm>
        </p:spPr>
        <p:txBody>
          <a:bodyPr>
            <a:normAutofit fontScale="92500"/>
          </a:bodyPr>
          <a:lstStyle/>
          <a:p>
            <a:r>
              <a:rPr lang="en-US" sz="2800" dirty="0" smtClean="0"/>
              <a:t>A packet </a:t>
            </a:r>
            <a:r>
              <a:rPr lang="en-US" sz="2800" dirty="0"/>
              <a:t>is delivered to the nearest member </a:t>
            </a:r>
            <a:r>
              <a:rPr lang="en-US" sz="2800" dirty="0" smtClean="0"/>
              <a:t>of a group,</a:t>
            </a:r>
            <a:br>
              <a:rPr lang="en-US" sz="2800" dirty="0" smtClean="0"/>
            </a:br>
            <a:r>
              <a:rPr lang="en-US" sz="2800" dirty="0" smtClean="0"/>
              <a:t>e.g., DNS</a:t>
            </a:r>
          </a:p>
          <a:p>
            <a:endParaRPr lang="en-IN" sz="2800" dirty="0"/>
          </a:p>
          <a:p>
            <a:endParaRPr lang="en-IN" sz="2800" dirty="0" smtClean="0"/>
          </a:p>
          <a:p>
            <a:endParaRPr lang="en-IN" sz="2800" dirty="0"/>
          </a:p>
          <a:p>
            <a:endParaRPr lang="en-IN" sz="2800" dirty="0" smtClean="0"/>
          </a:p>
          <a:p>
            <a:endParaRPr lang="en-IN" sz="2800" dirty="0"/>
          </a:p>
          <a:p>
            <a:endParaRPr lang="en-IN" sz="2800" dirty="0" smtClean="0"/>
          </a:p>
          <a:p>
            <a:endParaRPr lang="en-IN" sz="2800" dirty="0"/>
          </a:p>
          <a:p>
            <a:endParaRPr lang="en-IN" sz="2800" dirty="0" smtClean="0"/>
          </a:p>
          <a:p>
            <a:pPr marL="114300" indent="0">
              <a:buNone/>
            </a:pPr>
            <a:r>
              <a:rPr lang="en-US" sz="2400" dirty="0"/>
              <a:t>(a) </a:t>
            </a:r>
            <a:r>
              <a:rPr lang="en-US" sz="2400" dirty="0" err="1"/>
              <a:t>Anycast</a:t>
            </a:r>
            <a:r>
              <a:rPr lang="en-US" sz="2400" dirty="0"/>
              <a:t> routes to group 1. (b) Topology seen by the routing protocol.</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32</a:t>
            </a:fld>
            <a:endParaRPr lang="en-US" altLang="en-US"/>
          </a:p>
        </p:txBody>
      </p:sp>
      <p:pic>
        <p:nvPicPr>
          <p:cNvPr id="9421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0047" t="34721" r="17897" b="32640"/>
          <a:stretch/>
        </p:blipFill>
        <p:spPr bwMode="auto">
          <a:xfrm>
            <a:off x="683568" y="2492896"/>
            <a:ext cx="7261208"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72742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cs typeface="+mj-cs"/>
              </a:rPr>
              <a:t>Routing for Mobile Hosts</a:t>
            </a:r>
          </a:p>
        </p:txBody>
      </p:sp>
      <p:sp>
        <p:nvSpPr>
          <p:cNvPr id="27651" name="Rectangle 3"/>
          <p:cNvSpPr>
            <a:spLocks noGrp="1" noChangeArrowheads="1"/>
          </p:cNvSpPr>
          <p:nvPr>
            <p:ph idx="1"/>
          </p:nvPr>
        </p:nvSpPr>
        <p:spPr>
          <a:xfrm>
            <a:off x="457200" y="5805264"/>
            <a:ext cx="7620000" cy="595536"/>
          </a:xfrm>
        </p:spPr>
        <p:txBody>
          <a:bodyPr>
            <a:normAutofit/>
          </a:bodyPr>
          <a:lstStyle/>
          <a:p>
            <a:pPr algn="ctr" eaLnBrk="1" hangingPunct="1">
              <a:buFontTx/>
              <a:buNone/>
              <a:defRPr/>
            </a:pPr>
            <a:r>
              <a:rPr lang="en-US" sz="2800" dirty="0" smtClean="0">
                <a:cs typeface="+mn-cs"/>
              </a:rPr>
              <a:t>Packet routing for mobile hosts.</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33</a:t>
            </a:fld>
            <a:endParaRPr lang="en-US" altLang="en-US"/>
          </a:p>
        </p:txBody>
      </p:sp>
      <p:pic>
        <p:nvPicPr>
          <p:cNvPr id="44037" name="Picture 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8601" t="33190" r="15561" b="26508"/>
          <a:stretch/>
        </p:blipFill>
        <p:spPr bwMode="auto">
          <a:xfrm>
            <a:off x="467544" y="1484784"/>
            <a:ext cx="7866249" cy="3888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71447" y="188640"/>
            <a:ext cx="7784929" cy="1146175"/>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altLang="en-US" dirty="0"/>
              <a:t>Node Lookup in Peer-to-Peer </a:t>
            </a:r>
            <a:r>
              <a:rPr lang="en-GB" altLang="en-US" dirty="0" smtClean="0"/>
              <a:t>Networks</a:t>
            </a:r>
            <a:endParaRPr lang="en-GB" altLang="en-US" dirty="0"/>
          </a:p>
        </p:txBody>
      </p:sp>
      <p:sp>
        <p:nvSpPr>
          <p:cNvPr id="3074" name="Text Box 2"/>
          <p:cNvSpPr txBox="1">
            <a:spLocks noChangeArrowheads="1"/>
          </p:cNvSpPr>
          <p:nvPr/>
        </p:nvSpPr>
        <p:spPr bwMode="auto">
          <a:xfrm>
            <a:off x="467543" y="1772816"/>
            <a:ext cx="7848873"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a:buClr>
                <a:srgbClr val="000000"/>
              </a:buClr>
              <a:buSzPct val="45000"/>
              <a:buFont typeface="StarSymbol" charset="0"/>
              <a:buNone/>
              <a:defRPr/>
            </a:pPr>
            <a:r>
              <a:rPr lang="en-GB" altLang="en-US" sz="2800" b="1" dirty="0" smtClean="0">
                <a:latin typeface="+mn-lt"/>
                <a:ea typeface="HG Mincho Light J" charset="0"/>
                <a:cs typeface="HG Mincho Light J" charset="0"/>
              </a:rPr>
              <a:t>P2P</a:t>
            </a:r>
            <a:r>
              <a:rPr lang="en-GB" altLang="en-US" sz="2800" dirty="0" smtClean="0">
                <a:latin typeface="+mn-lt"/>
                <a:ea typeface="HG Mincho Light J" charset="0"/>
                <a:cs typeface="HG Mincho Light J" charset="0"/>
              </a:rPr>
              <a:t>: Large connection of computers, without central control where typically each node has some information of interest.</a:t>
            </a:r>
          </a:p>
          <a:p>
            <a:pPr marL="342900" indent="-342900">
              <a:buClr>
                <a:srgbClr val="000000"/>
              </a:buClr>
              <a:buSzPct val="100000"/>
              <a:buFont typeface="Arial" panose="020B0604020202020204" pitchFamily="34" charset="0"/>
              <a:buChar char="•"/>
              <a:defRPr/>
            </a:pPr>
            <a:r>
              <a:rPr lang="en-GB" altLang="en-US" sz="2800" dirty="0" smtClean="0">
                <a:latin typeface="+mn-lt"/>
                <a:ea typeface="HG Mincho Light J" charset="0"/>
                <a:cs typeface="HG Mincho Light J" charset="0"/>
              </a:rPr>
              <a:t>No central control for routing</a:t>
            </a:r>
          </a:p>
          <a:p>
            <a:pPr marL="342900" indent="-342900">
              <a:buClr>
                <a:srgbClr val="000000"/>
              </a:buClr>
              <a:buSzPct val="100000"/>
              <a:buFont typeface="Arial" panose="020B0604020202020204" pitchFamily="34" charset="0"/>
              <a:buChar char="•"/>
              <a:defRPr/>
            </a:pPr>
            <a:r>
              <a:rPr lang="en-GB" altLang="en-US" sz="2800" dirty="0" smtClean="0">
                <a:latin typeface="+mn-lt"/>
                <a:ea typeface="HG Mincho Light J" charset="0"/>
                <a:cs typeface="HG Mincho Light J" charset="0"/>
              </a:rPr>
              <a:t>No central data repository</a:t>
            </a:r>
          </a:p>
          <a:p>
            <a:pPr>
              <a:buClr>
                <a:srgbClr val="000000"/>
              </a:buClr>
              <a:buSzPct val="45000"/>
              <a:buFont typeface="StarSymbol" charset="0"/>
              <a:buNone/>
              <a:defRPr/>
            </a:pPr>
            <a:endParaRPr lang="en-GB" altLang="en-US" sz="1000" dirty="0" smtClean="0">
              <a:latin typeface="+mn-lt"/>
              <a:ea typeface="HG Mincho Light J" charset="0"/>
              <a:cs typeface="HG Mincho Light J" charset="0"/>
            </a:endParaRPr>
          </a:p>
          <a:p>
            <a:pPr>
              <a:buClr>
                <a:srgbClr val="000000"/>
              </a:buClr>
              <a:buSzPct val="45000"/>
              <a:buFont typeface="StarSymbol" charset="0"/>
              <a:buNone/>
              <a:defRPr/>
            </a:pPr>
            <a:r>
              <a:rPr lang="en-GB" altLang="en-US" sz="2800" dirty="0" smtClean="0">
                <a:latin typeface="+mn-lt"/>
                <a:ea typeface="HG Mincho Light J" charset="0"/>
                <a:cs typeface="HG Mincho Light J" charset="0"/>
              </a:rPr>
              <a:t>Two basic questions:</a:t>
            </a:r>
          </a:p>
          <a:p>
            <a:pPr>
              <a:buClr>
                <a:srgbClr val="000000"/>
              </a:buClr>
              <a:buSzPct val="45000"/>
              <a:buFont typeface="StarSymbol" charset="0"/>
              <a:buNone/>
              <a:defRPr/>
            </a:pPr>
            <a:endParaRPr lang="en-GB" altLang="en-US" sz="800" dirty="0" smtClean="0">
              <a:latin typeface="+mn-lt"/>
              <a:ea typeface="HG Mincho Light J" charset="0"/>
              <a:cs typeface="HG Mincho Light J" charset="0"/>
            </a:endParaRPr>
          </a:p>
          <a:p>
            <a:pPr marL="457200" indent="-457200">
              <a:buClr>
                <a:srgbClr val="000000"/>
              </a:buClr>
              <a:buSzPct val="100000"/>
              <a:buFont typeface="+mj-lt"/>
              <a:buAutoNum type="arabicPeriod"/>
              <a:defRPr/>
            </a:pPr>
            <a:r>
              <a:rPr lang="en-GB" altLang="en-US" sz="2800" dirty="0" smtClean="0">
                <a:latin typeface="+mn-lt"/>
                <a:ea typeface="HG Mincho Light J" charset="0"/>
                <a:cs typeface="HG Mincho Light J" charset="0"/>
              </a:rPr>
              <a:t>How to make data at each node available?</a:t>
            </a:r>
          </a:p>
          <a:p>
            <a:pPr marL="457200" indent="-457200">
              <a:buClr>
                <a:srgbClr val="000000"/>
              </a:buClr>
              <a:buSzPct val="100000"/>
              <a:buFont typeface="+mj-lt"/>
              <a:buAutoNum type="arabicPeriod"/>
              <a:defRPr/>
            </a:pPr>
            <a:r>
              <a:rPr lang="en-GB" altLang="en-US" sz="2800" dirty="0" smtClean="0">
                <a:latin typeface="+mn-lt"/>
                <a:ea typeface="HG Mincho Light J" charset="0"/>
                <a:cs typeface="HG Mincho Light J" charset="0"/>
              </a:rPr>
              <a:t>How to find required information?</a:t>
            </a:r>
          </a:p>
          <a:p>
            <a:pPr>
              <a:buClr>
                <a:srgbClr val="000000"/>
              </a:buClr>
              <a:buSzPct val="45000"/>
              <a:buFont typeface="StarSymbol" charset="0"/>
              <a:buNone/>
              <a:defRPr/>
            </a:pPr>
            <a:endParaRPr lang="en-GB" altLang="en-US" sz="800" dirty="0" smtClean="0">
              <a:latin typeface="+mn-lt"/>
              <a:ea typeface="HG Mincho Light J" charset="0"/>
              <a:cs typeface="HG Mincho Light J" charset="0"/>
            </a:endParaRPr>
          </a:p>
          <a:p>
            <a:pPr>
              <a:buClr>
                <a:srgbClr val="000000"/>
              </a:buClr>
              <a:buSzPct val="45000"/>
              <a:buFont typeface="StarSymbol" charset="0"/>
              <a:buNone/>
              <a:defRPr/>
            </a:pPr>
            <a:r>
              <a:rPr lang="en-GB" altLang="en-US" sz="2800" dirty="0" smtClean="0">
                <a:latin typeface="+mn-lt"/>
                <a:ea typeface="HG Mincho Light J" charset="0"/>
                <a:cs typeface="HG Mincho Light J" charset="0"/>
              </a:rPr>
              <a:t>The questions are interrelated, but will be looked at separately.</a:t>
            </a:r>
          </a:p>
        </p:txBody>
      </p:sp>
      <p:sp>
        <p:nvSpPr>
          <p:cNvPr id="2" name="Slide Number Placeholder 1"/>
          <p:cNvSpPr>
            <a:spLocks noGrp="1"/>
          </p:cNvSpPr>
          <p:nvPr>
            <p:ph type="sldNum" sz="quarter" idx="12"/>
          </p:nvPr>
        </p:nvSpPr>
        <p:spPr/>
        <p:txBody>
          <a:bodyPr/>
          <a:lstStyle/>
          <a:p>
            <a:pPr>
              <a:defRPr/>
            </a:pPr>
            <a:fld id="{2DA2EFC0-53E7-4FBE-99D2-395C62594A29}" type="slidenum">
              <a:rPr lang="en-US" altLang="en-US" smtClean="0"/>
              <a:pPr>
                <a:defRPr/>
              </a:pPr>
              <a:t>34</a:t>
            </a:fld>
            <a:endParaRPr lang="en-US" altLang="en-US"/>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42938" y="233363"/>
            <a:ext cx="7807325" cy="1146175"/>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dirty="0" smtClean="0"/>
              <a:t>Assumption</a:t>
            </a:r>
            <a:endParaRPr lang="en-GB" altLang="en-US" dirty="0"/>
          </a:p>
        </p:txBody>
      </p:sp>
      <p:sp>
        <p:nvSpPr>
          <p:cNvPr id="4098" name="Text Box 2"/>
          <p:cNvSpPr txBox="1">
            <a:spLocks noChangeArrowheads="1"/>
          </p:cNvSpPr>
          <p:nvPr/>
        </p:nvSpPr>
        <p:spPr bwMode="auto">
          <a:xfrm>
            <a:off x="658813" y="1700213"/>
            <a:ext cx="7297563"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marL="457200" indent="-457200">
              <a:buClr>
                <a:srgbClr val="000000"/>
              </a:buClr>
              <a:buSzPct val="100000"/>
              <a:buFont typeface="Arial" panose="020B0604020202020204" pitchFamily="34" charset="0"/>
              <a:buChar char="•"/>
              <a:defRPr/>
            </a:pPr>
            <a:r>
              <a:rPr lang="en-GB" altLang="en-US" sz="3200" dirty="0" smtClean="0">
                <a:latin typeface="+mn-lt"/>
                <a:ea typeface="HG Mincho Light J" charset="0"/>
                <a:cs typeface="HG Mincho Light J" charset="0"/>
              </a:rPr>
              <a:t>Each record (data to be shared) can be identified by a ASCII string such as the filename.</a:t>
            </a:r>
          </a:p>
          <a:p>
            <a:pPr>
              <a:buClr>
                <a:srgbClr val="000000"/>
              </a:buClr>
              <a:buSzPct val="45000"/>
              <a:buFont typeface="StarSymbol" charset="0"/>
              <a:buNone/>
              <a:defRPr/>
            </a:pPr>
            <a:endParaRPr lang="en-GB" altLang="en-US" sz="1000" dirty="0" smtClean="0">
              <a:latin typeface="+mn-lt"/>
              <a:ea typeface="HG Mincho Light J" charset="0"/>
              <a:cs typeface="HG Mincho Light J" charset="0"/>
            </a:endParaRPr>
          </a:p>
          <a:p>
            <a:pPr>
              <a:buClr>
                <a:srgbClr val="000000"/>
              </a:buClr>
              <a:buSzPct val="45000"/>
              <a:buFont typeface="StarSymbol" charset="0"/>
              <a:buNone/>
              <a:defRPr/>
            </a:pPr>
            <a:endParaRPr lang="en-GB" altLang="en-US" sz="1000" dirty="0" smtClean="0">
              <a:latin typeface="+mn-lt"/>
              <a:ea typeface="HG Mincho Light J" charset="0"/>
              <a:cs typeface="HG Mincho Light J" charset="0"/>
            </a:endParaRPr>
          </a:p>
          <a:p>
            <a:pPr>
              <a:buClr>
                <a:srgbClr val="000000"/>
              </a:buClr>
              <a:buSzPct val="45000"/>
              <a:buFont typeface="StarSymbol" charset="0"/>
              <a:buNone/>
              <a:defRPr/>
            </a:pPr>
            <a:endParaRPr lang="en-GB" altLang="en-US" sz="1000" dirty="0" smtClean="0">
              <a:latin typeface="+mn-lt"/>
              <a:ea typeface="HG Mincho Light J" charset="0"/>
              <a:cs typeface="HG Mincho Light J" charset="0"/>
            </a:endParaRPr>
          </a:p>
          <a:p>
            <a:pPr>
              <a:buClr>
                <a:srgbClr val="000000"/>
              </a:buClr>
              <a:buSzPct val="45000"/>
              <a:buFont typeface="StarSymbol" charset="0"/>
              <a:buNone/>
              <a:defRPr/>
            </a:pPr>
            <a:endParaRPr lang="en-GB" altLang="en-US" sz="3200" dirty="0" smtClean="0">
              <a:latin typeface="+mn-lt"/>
              <a:ea typeface="HG Mincho Light J" charset="0"/>
              <a:cs typeface="HG Mincho Light J" charset="0"/>
            </a:endParaRPr>
          </a:p>
          <a:p>
            <a:pPr>
              <a:buClr>
                <a:srgbClr val="000000"/>
              </a:buClr>
              <a:buSzPct val="45000"/>
              <a:buFont typeface="StarSymbol" charset="0"/>
              <a:buNone/>
              <a:defRPr/>
            </a:pPr>
            <a:r>
              <a:rPr lang="en-GB" altLang="en-US" sz="3200" dirty="0" smtClean="0">
                <a:latin typeface="+mn-lt"/>
                <a:ea typeface="HG Mincho Light J" charset="0"/>
                <a:cs typeface="HG Mincho Light J" charset="0"/>
              </a:rPr>
              <a:t>Over the past years, there have been several proposals for P2P architectures.</a:t>
            </a:r>
          </a:p>
          <a:p>
            <a:pPr>
              <a:buClr>
                <a:srgbClr val="000000"/>
              </a:buClr>
              <a:buSzPct val="45000"/>
              <a:buFont typeface="StarSymbol" charset="0"/>
              <a:buNone/>
              <a:defRPr/>
            </a:pPr>
            <a:r>
              <a:rPr lang="en-GB" altLang="en-US" sz="3200" dirty="0" smtClean="0">
                <a:latin typeface="+mn-lt"/>
                <a:ea typeface="HG Mincho Light J" charset="0"/>
                <a:cs typeface="HG Mincho Light J" charset="0"/>
              </a:rPr>
              <a:t>We shall look at </a:t>
            </a:r>
            <a:r>
              <a:rPr lang="en-GB" altLang="en-US" sz="3200" i="1" dirty="0" smtClean="0">
                <a:latin typeface="+mn-lt"/>
                <a:ea typeface="HG Mincho Light J" charset="0"/>
                <a:cs typeface="HG Mincho Light J" charset="0"/>
              </a:rPr>
              <a:t>Chord</a:t>
            </a:r>
            <a:r>
              <a:rPr lang="en-GB" altLang="en-US" sz="3200" dirty="0" smtClean="0">
                <a:latin typeface="+mn-lt"/>
                <a:ea typeface="HG Mincho Light J" charset="0"/>
                <a:cs typeface="HG Mincho Light J" charset="0"/>
              </a:rPr>
              <a:t>. </a:t>
            </a:r>
          </a:p>
        </p:txBody>
      </p:sp>
      <p:sp>
        <p:nvSpPr>
          <p:cNvPr id="2" name="Slide Number Placeholder 1"/>
          <p:cNvSpPr>
            <a:spLocks noGrp="1"/>
          </p:cNvSpPr>
          <p:nvPr>
            <p:ph type="sldNum" sz="quarter" idx="12"/>
          </p:nvPr>
        </p:nvSpPr>
        <p:spPr/>
        <p:txBody>
          <a:bodyPr/>
          <a:lstStyle/>
          <a:p>
            <a:pPr>
              <a:defRPr/>
            </a:pPr>
            <a:fld id="{2DA2EFC0-53E7-4FBE-99D2-395C62594A29}" type="slidenum">
              <a:rPr lang="en-US" altLang="en-US" smtClean="0"/>
              <a:pPr>
                <a:defRPr/>
              </a:pPr>
              <a:t>35</a:t>
            </a:fld>
            <a:endParaRPr lang="en-US" alt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85800" y="261938"/>
            <a:ext cx="7807325" cy="1146175"/>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a:t>Basics of Chord</a:t>
            </a:r>
          </a:p>
        </p:txBody>
      </p:sp>
      <p:sp>
        <p:nvSpPr>
          <p:cNvPr id="5122" name="Text Box 2"/>
          <p:cNvSpPr txBox="1">
            <a:spLocks noChangeArrowheads="1"/>
          </p:cNvSpPr>
          <p:nvPr/>
        </p:nvSpPr>
        <p:spPr bwMode="auto">
          <a:xfrm>
            <a:off x="251519" y="1814512"/>
            <a:ext cx="8137709"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itchFamily="18" charset="0"/>
              </a:defRPr>
            </a:lvl9pPr>
          </a:lstStyle>
          <a:p>
            <a:pPr marL="342900" indent="-342900">
              <a:buClr>
                <a:srgbClr val="000000"/>
              </a:buClr>
              <a:buSzPct val="100000"/>
              <a:buFont typeface="Arial" panose="020B0604020202020204" pitchFamily="34" charset="0"/>
              <a:buChar char="•"/>
              <a:defRPr/>
            </a:pPr>
            <a:r>
              <a:rPr lang="en-GB" altLang="en-US" sz="2800" dirty="0" smtClean="0">
                <a:latin typeface="+mn-lt"/>
                <a:ea typeface="HG Mincho Light J" charset="0"/>
                <a:cs typeface="HG Mincho Light J" charset="0"/>
              </a:rPr>
              <a:t>Uses a hash function such as SHA-1.</a:t>
            </a:r>
          </a:p>
          <a:p>
            <a:pPr marL="342900" indent="-342900">
              <a:buClr>
                <a:srgbClr val="000000"/>
              </a:buClr>
              <a:buSzPct val="100000"/>
              <a:buFont typeface="Arial" panose="020B0604020202020204" pitchFamily="34" charset="0"/>
              <a:buChar char="•"/>
              <a:defRPr/>
            </a:pPr>
            <a:endParaRPr lang="en-GB" altLang="en-US" sz="2800" dirty="0" smtClean="0">
              <a:latin typeface="+mn-lt"/>
              <a:ea typeface="HG Mincho Light J" charset="0"/>
              <a:cs typeface="HG Mincho Light J" charset="0"/>
            </a:endParaRPr>
          </a:p>
          <a:p>
            <a:pPr marL="342900" indent="-342900">
              <a:buClr>
                <a:srgbClr val="000000"/>
              </a:buClr>
              <a:buSzPct val="100000"/>
              <a:buFont typeface="Arial" panose="020B0604020202020204" pitchFamily="34" charset="0"/>
              <a:buChar char="•"/>
              <a:defRPr/>
            </a:pPr>
            <a:r>
              <a:rPr lang="en-GB" altLang="en-US" sz="2800" dirty="0" smtClean="0">
                <a:latin typeface="+mn-lt"/>
                <a:ea typeface="HG Mincho Light J" charset="0"/>
                <a:cs typeface="HG Mincho Light J" charset="0"/>
              </a:rPr>
              <a:t>SHA-1 converts a variable length input into a highly random 160 bit value</a:t>
            </a:r>
          </a:p>
          <a:p>
            <a:pPr marL="342900" indent="-342900">
              <a:buClr>
                <a:srgbClr val="000000"/>
              </a:buClr>
              <a:buSzPct val="100000"/>
              <a:buFont typeface="Arial" panose="020B0604020202020204" pitchFamily="34" charset="0"/>
              <a:buChar char="•"/>
              <a:defRPr/>
            </a:pPr>
            <a:endParaRPr lang="en-GB" altLang="en-US" sz="2800" dirty="0" smtClean="0">
              <a:latin typeface="+mn-lt"/>
              <a:ea typeface="HG Mincho Light J" charset="0"/>
              <a:cs typeface="HG Mincho Light J" charset="0"/>
            </a:endParaRPr>
          </a:p>
          <a:p>
            <a:pPr marL="342900" indent="-342900">
              <a:buClr>
                <a:srgbClr val="000000"/>
              </a:buClr>
              <a:buSzPct val="100000"/>
              <a:buFont typeface="Arial" panose="020B0604020202020204" pitchFamily="34" charset="0"/>
              <a:buChar char="•"/>
              <a:defRPr/>
            </a:pPr>
            <a:r>
              <a:rPr lang="en-GB" altLang="en-US" sz="2800" dirty="0" smtClean="0">
                <a:latin typeface="+mn-lt"/>
                <a:ea typeface="HG Mincho Light J" charset="0"/>
                <a:cs typeface="HG Mincho Light J" charset="0"/>
              </a:rPr>
              <a:t>Using SHA-1, Chord hashes:</a:t>
            </a:r>
          </a:p>
          <a:p>
            <a:pPr marL="342900" indent="-342900">
              <a:buClr>
                <a:srgbClr val="000000"/>
              </a:buClr>
              <a:buSzPct val="100000"/>
              <a:buFont typeface="Arial" panose="020B0604020202020204" pitchFamily="34" charset="0"/>
              <a:buChar char="•"/>
              <a:defRPr/>
            </a:pPr>
            <a:endParaRPr lang="en-GB" altLang="en-US" sz="2800" dirty="0" smtClean="0">
              <a:latin typeface="+mn-lt"/>
              <a:ea typeface="HG Mincho Light J" charset="0"/>
              <a:cs typeface="HG Mincho Light J" charset="0"/>
            </a:endParaRPr>
          </a:p>
          <a:p>
            <a:pPr>
              <a:buClr>
                <a:srgbClr val="000000"/>
              </a:buClr>
              <a:buSzPct val="100000"/>
              <a:defRPr/>
            </a:pPr>
            <a:r>
              <a:rPr lang="en-GB" altLang="en-US" sz="2800" dirty="0" smtClean="0">
                <a:latin typeface="+mn-lt"/>
                <a:ea typeface="HG Mincho Light J" charset="0"/>
                <a:cs typeface="HG Mincho Light J" charset="0"/>
              </a:rPr>
              <a:t>	node IP addresses         node identifiers (160 bits)</a:t>
            </a:r>
          </a:p>
          <a:p>
            <a:pPr>
              <a:buClr>
                <a:srgbClr val="000000"/>
              </a:buClr>
              <a:buSzPct val="100000"/>
              <a:defRPr/>
            </a:pPr>
            <a:r>
              <a:rPr lang="en-GB" altLang="en-US" sz="2800" dirty="0" smtClean="0">
                <a:latin typeface="+mn-lt"/>
                <a:ea typeface="HG Mincho Light J" charset="0"/>
                <a:cs typeface="HG Mincho Light J" charset="0"/>
              </a:rPr>
              <a:t>	names of records           keys (160 bits) </a:t>
            </a:r>
          </a:p>
        </p:txBody>
      </p:sp>
      <p:sp>
        <p:nvSpPr>
          <p:cNvPr id="2" name="Slide Number Placeholder 1"/>
          <p:cNvSpPr>
            <a:spLocks noGrp="1"/>
          </p:cNvSpPr>
          <p:nvPr>
            <p:ph type="sldNum" sz="quarter" idx="12"/>
          </p:nvPr>
        </p:nvSpPr>
        <p:spPr/>
        <p:txBody>
          <a:bodyPr/>
          <a:lstStyle/>
          <a:p>
            <a:pPr>
              <a:defRPr/>
            </a:pPr>
            <a:fld id="{2DA2EFC0-53E7-4FBE-99D2-395C62594A29}" type="slidenum">
              <a:rPr lang="en-US" altLang="en-US" smtClean="0"/>
              <a:pPr>
                <a:defRPr/>
              </a:pPr>
              <a:t>36</a:t>
            </a:fld>
            <a:endParaRPr lang="en-US" alt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5-24"/>
          <p:cNvPicPr>
            <a:picLocks noChangeAspect="1" noChangeArrowheads="1"/>
          </p:cNvPicPr>
          <p:nvPr/>
        </p:nvPicPr>
        <p:blipFill>
          <a:blip r:embed="rId2" cstate="print">
            <a:extLst>
              <a:ext uri="{28A0092B-C50C-407E-A947-70E740481C1C}">
                <a14:useLocalDpi xmlns:a14="http://schemas.microsoft.com/office/drawing/2010/main" xmlns="" val="0"/>
              </a:ext>
            </a:extLst>
          </a:blip>
          <a:srcRect t="8699" r="24289" b="6865"/>
          <a:stretch>
            <a:fillRect/>
          </a:stretch>
        </p:blipFill>
        <p:spPr bwMode="auto">
          <a:xfrm>
            <a:off x="250825" y="765175"/>
            <a:ext cx="4351338"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8" name="Rectangle 2"/>
          <p:cNvSpPr>
            <a:spLocks noGrp="1" noChangeArrowheads="1"/>
          </p:cNvSpPr>
          <p:nvPr>
            <p:ph type="title"/>
          </p:nvPr>
        </p:nvSpPr>
        <p:spPr>
          <a:xfrm>
            <a:off x="0" y="0"/>
            <a:ext cx="9144000" cy="908050"/>
          </a:xfrm>
        </p:spPr>
        <p:txBody>
          <a:bodyPr/>
          <a:lstStyle/>
          <a:p>
            <a:pPr eaLnBrk="1" hangingPunct="1">
              <a:defRPr/>
            </a:pPr>
            <a:r>
              <a:rPr lang="en-US" dirty="0" smtClean="0">
                <a:cs typeface="+mj-cs"/>
              </a:rPr>
              <a:t>     Storing Records</a:t>
            </a:r>
          </a:p>
        </p:txBody>
      </p:sp>
      <p:sp>
        <p:nvSpPr>
          <p:cNvPr id="34819" name="Rectangle 3"/>
          <p:cNvSpPr>
            <a:spLocks noGrp="1" noChangeArrowheads="1"/>
          </p:cNvSpPr>
          <p:nvPr>
            <p:ph idx="1"/>
          </p:nvPr>
        </p:nvSpPr>
        <p:spPr>
          <a:xfrm>
            <a:off x="0" y="5308600"/>
            <a:ext cx="8388424" cy="1549400"/>
          </a:xfrm>
        </p:spPr>
        <p:txBody>
          <a:bodyPr/>
          <a:lstStyle/>
          <a:p>
            <a:pPr algn="just" eaLnBrk="1" hangingPunct="1">
              <a:lnSpc>
                <a:spcPct val="90000"/>
              </a:lnSpc>
              <a:buFontTx/>
              <a:buNone/>
              <a:defRPr/>
            </a:pPr>
            <a:r>
              <a:rPr lang="en-US" dirty="0" smtClean="0">
                <a:solidFill>
                  <a:schemeClr val="accent2"/>
                </a:solidFill>
                <a:cs typeface="+mn-cs"/>
              </a:rPr>
              <a:t>(a)</a:t>
            </a:r>
            <a:r>
              <a:rPr lang="en-US" dirty="0" smtClean="0">
                <a:cs typeface="+mn-cs"/>
              </a:rPr>
              <a:t> A set of 32 node identifiers arranged in a circle.  The shaded ones correspond to actual machines.  The arcs show the fingers from nodes 1, 4, and 12.  The labels on the arcs are the table indices.</a:t>
            </a:r>
          </a:p>
          <a:p>
            <a:pPr algn="just" eaLnBrk="1" hangingPunct="1">
              <a:lnSpc>
                <a:spcPct val="90000"/>
              </a:lnSpc>
              <a:buFontTx/>
              <a:buNone/>
              <a:defRPr/>
            </a:pPr>
            <a:r>
              <a:rPr lang="en-US" dirty="0" smtClean="0">
                <a:solidFill>
                  <a:schemeClr val="accent2"/>
                </a:solidFill>
                <a:cs typeface="+mn-cs"/>
              </a:rPr>
              <a:t>(b)</a:t>
            </a:r>
            <a:r>
              <a:rPr lang="en-US" dirty="0" smtClean="0">
                <a:cs typeface="+mn-cs"/>
              </a:rPr>
              <a:t> Examples of the finger tables.</a:t>
            </a:r>
          </a:p>
        </p:txBody>
      </p:sp>
      <p:pic>
        <p:nvPicPr>
          <p:cNvPr id="56325" name="Picture 5" descr="5-24"/>
          <p:cNvPicPr>
            <a:picLocks noChangeAspect="1" noChangeArrowheads="1"/>
          </p:cNvPicPr>
          <p:nvPr/>
        </p:nvPicPr>
        <p:blipFill>
          <a:blip r:embed="rId2">
            <a:extLst>
              <a:ext uri="{28A0092B-C50C-407E-A947-70E740481C1C}">
                <a14:useLocalDpi xmlns:a14="http://schemas.microsoft.com/office/drawing/2010/main" xmlns="" val="0"/>
              </a:ext>
            </a:extLst>
          </a:blip>
          <a:srcRect l="76138" t="2419" b="35541"/>
          <a:stretch>
            <a:fillRect/>
          </a:stretch>
        </p:blipFill>
        <p:spPr bwMode="auto">
          <a:xfrm>
            <a:off x="4614040" y="476672"/>
            <a:ext cx="1800225" cy="423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6" name="Picture 5" descr="5-24"/>
          <p:cNvPicPr>
            <a:picLocks noChangeAspect="1" noChangeArrowheads="1"/>
          </p:cNvPicPr>
          <p:nvPr/>
        </p:nvPicPr>
        <p:blipFill>
          <a:blip r:embed="rId2">
            <a:extLst>
              <a:ext uri="{28A0092B-C50C-407E-A947-70E740481C1C}">
                <a14:useLocalDpi xmlns:a14="http://schemas.microsoft.com/office/drawing/2010/main" xmlns="" val="0"/>
              </a:ext>
            </a:extLst>
          </a:blip>
          <a:srcRect l="76138" t="64877" b="3513"/>
          <a:stretch>
            <a:fillRect/>
          </a:stretch>
        </p:blipFill>
        <p:spPr bwMode="auto">
          <a:xfrm>
            <a:off x="6588224" y="1602209"/>
            <a:ext cx="1655762" cy="198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54050" y="116632"/>
            <a:ext cx="7807325" cy="703263"/>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dirty="0"/>
              <a:t>Storing </a:t>
            </a:r>
            <a:r>
              <a:rPr lang="en-GB" altLang="en-US" dirty="0" smtClean="0"/>
              <a:t>Records (2)</a:t>
            </a:r>
            <a:endParaRPr lang="en-GB" altLang="en-US" dirty="0"/>
          </a:p>
        </p:txBody>
      </p:sp>
      <p:sp>
        <p:nvSpPr>
          <p:cNvPr id="7170" name="Text Box 2"/>
          <p:cNvSpPr txBox="1">
            <a:spLocks noChangeArrowheads="1"/>
          </p:cNvSpPr>
          <p:nvPr/>
        </p:nvSpPr>
        <p:spPr bwMode="auto">
          <a:xfrm>
            <a:off x="179512" y="1052736"/>
            <a:ext cx="8208912" cy="560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marL="342900" indent="-342900" algn="just">
              <a:buClr>
                <a:srgbClr val="000000"/>
              </a:buClr>
              <a:buSzPct val="100000"/>
              <a:buFont typeface="Arial" panose="020B0604020202020204" pitchFamily="34" charset="0"/>
              <a:buChar char="•"/>
              <a:defRPr/>
            </a:pPr>
            <a:r>
              <a:rPr lang="en-GB" altLang="en-US" sz="2600" i="1" dirty="0" smtClean="0">
                <a:latin typeface="+mn-lt"/>
                <a:ea typeface="HG Mincho Light J" charset="0"/>
                <a:cs typeface="HG Mincho Light J" charset="0"/>
              </a:rPr>
              <a:t>successor (k)</a:t>
            </a:r>
            <a:r>
              <a:rPr lang="en-GB" altLang="en-US" sz="2600" dirty="0" smtClean="0">
                <a:latin typeface="+mn-lt"/>
                <a:ea typeface="HG Mincho Light J" charset="0"/>
                <a:cs typeface="HG Mincho Light J" charset="0"/>
              </a:rPr>
              <a:t> is the first </a:t>
            </a:r>
            <a:r>
              <a:rPr lang="en-GB" altLang="en-US" sz="2600" i="1" dirty="0" smtClean="0">
                <a:latin typeface="+mn-lt"/>
                <a:ea typeface="HG Mincho Light J" charset="0"/>
                <a:cs typeface="HG Mincho Light J" charset="0"/>
              </a:rPr>
              <a:t>real node </a:t>
            </a:r>
            <a:r>
              <a:rPr lang="en-GB" altLang="en-US" sz="2600" dirty="0" smtClean="0">
                <a:latin typeface="+mn-lt"/>
                <a:ea typeface="HG Mincho Light J" charset="0"/>
                <a:cs typeface="HG Mincho Light J" charset="0"/>
              </a:rPr>
              <a:t>after k.</a:t>
            </a:r>
          </a:p>
          <a:p>
            <a:pPr marL="342900" indent="-342900" algn="just">
              <a:buClr>
                <a:srgbClr val="000000"/>
              </a:buClr>
              <a:buSzPct val="100000"/>
              <a:buFont typeface="Arial" panose="020B0604020202020204" pitchFamily="34" charset="0"/>
              <a:buChar char="•"/>
              <a:defRPr/>
            </a:pPr>
            <a:endParaRPr lang="en-GB" altLang="en-US" sz="2600" dirty="0" smtClean="0">
              <a:latin typeface="+mn-lt"/>
              <a:ea typeface="HG Mincho Light J" charset="0"/>
              <a:cs typeface="HG Mincho Light J" charset="0"/>
            </a:endParaRPr>
          </a:p>
          <a:p>
            <a:pPr marL="342900" indent="-342900" algn="just">
              <a:buClr>
                <a:srgbClr val="000000"/>
              </a:buClr>
              <a:buSzPct val="100000"/>
              <a:buFont typeface="Arial" panose="020B0604020202020204" pitchFamily="34" charset="0"/>
              <a:buChar char="•"/>
              <a:defRPr/>
            </a:pPr>
            <a:r>
              <a:rPr lang="en-GB" altLang="en-US" sz="2600" dirty="0" smtClean="0">
                <a:latin typeface="+mn-lt"/>
                <a:ea typeface="HG Mincho Light J" charset="0"/>
                <a:cs typeface="HG Mincho Light J" charset="0"/>
              </a:rPr>
              <a:t>To store data </a:t>
            </a:r>
            <a:r>
              <a:rPr lang="en-GB" altLang="en-US" sz="2600" i="1" dirty="0" smtClean="0">
                <a:latin typeface="+mn-lt"/>
                <a:ea typeface="HG Mincho Light J" charset="0"/>
                <a:cs typeface="HG Mincho Light J" charset="0"/>
              </a:rPr>
              <a:t>name, </a:t>
            </a:r>
            <a:r>
              <a:rPr lang="en-GB" altLang="en-US" sz="2600" dirty="0" smtClean="0">
                <a:latin typeface="+mn-lt"/>
                <a:ea typeface="HG Mincho Light J" charset="0"/>
                <a:cs typeface="HG Mincho Light J" charset="0"/>
              </a:rPr>
              <a:t>a node N creates a tuple (name, N's IP address) and stores the tuple at </a:t>
            </a:r>
            <a:r>
              <a:rPr lang="en-GB" altLang="en-US" sz="2600" i="1" dirty="0" smtClean="0">
                <a:latin typeface="+mn-lt"/>
                <a:ea typeface="HG Mincho Light J" charset="0"/>
                <a:cs typeface="HG Mincho Light J" charset="0"/>
              </a:rPr>
              <a:t>successor(hash(name)). </a:t>
            </a:r>
            <a:r>
              <a:rPr lang="en-GB" altLang="en-US" sz="2600" dirty="0" smtClean="0">
                <a:latin typeface="+mn-lt"/>
                <a:ea typeface="HG Mincho Light J" charset="0"/>
                <a:cs typeface="HG Mincho Light J" charset="0"/>
              </a:rPr>
              <a:t>The original data remain at N, just the tuple is stored at </a:t>
            </a:r>
            <a:r>
              <a:rPr lang="en-GB" altLang="en-US" sz="2600" i="1" dirty="0" smtClean="0">
                <a:latin typeface="+mn-lt"/>
                <a:ea typeface="HG Mincho Light J" charset="0"/>
                <a:cs typeface="HG Mincho Light J" charset="0"/>
              </a:rPr>
              <a:t>successor(hash(name)).</a:t>
            </a:r>
          </a:p>
          <a:p>
            <a:pPr marL="342900" indent="-342900" algn="just">
              <a:buClr>
                <a:srgbClr val="000000"/>
              </a:buClr>
              <a:buSzPct val="100000"/>
              <a:buFont typeface="Arial" panose="020B0604020202020204" pitchFamily="34" charset="0"/>
              <a:buChar char="•"/>
              <a:defRPr/>
            </a:pPr>
            <a:endParaRPr lang="en-GB" altLang="en-US" sz="2600" i="1" dirty="0" smtClean="0">
              <a:latin typeface="+mn-lt"/>
              <a:ea typeface="HG Mincho Light J" charset="0"/>
              <a:cs typeface="HG Mincho Light J" charset="0"/>
            </a:endParaRPr>
          </a:p>
          <a:p>
            <a:pPr marL="342900" indent="-342900" algn="just">
              <a:buClr>
                <a:srgbClr val="000000"/>
              </a:buClr>
              <a:buSzPct val="100000"/>
              <a:buFont typeface="Arial" panose="020B0604020202020204" pitchFamily="34" charset="0"/>
              <a:buChar char="•"/>
              <a:defRPr/>
            </a:pPr>
            <a:r>
              <a:rPr lang="en-GB" altLang="en-US" sz="2600" dirty="0" smtClean="0">
                <a:latin typeface="+mn-lt"/>
                <a:ea typeface="HG Mincho Light J" charset="0"/>
                <a:cs typeface="HG Mincho Light J" charset="0"/>
              </a:rPr>
              <a:t>If </a:t>
            </a:r>
            <a:r>
              <a:rPr lang="en-GB" altLang="en-US" sz="2600" i="1" dirty="0" smtClean="0">
                <a:latin typeface="+mn-lt"/>
                <a:ea typeface="HG Mincho Light J" charset="0"/>
                <a:cs typeface="HG Mincho Light J" charset="0"/>
              </a:rPr>
              <a:t>hash(name)</a:t>
            </a:r>
            <a:r>
              <a:rPr lang="en-GB" altLang="en-US" sz="2600" dirty="0" smtClean="0">
                <a:latin typeface="+mn-lt"/>
                <a:ea typeface="HG Mincho Light J" charset="0"/>
                <a:cs typeface="HG Mincho Light J" charset="0"/>
              </a:rPr>
              <a:t> = 22, then the tuple is stored at node 27.</a:t>
            </a:r>
          </a:p>
          <a:p>
            <a:pPr marL="342900" indent="-342900" algn="just">
              <a:buClr>
                <a:srgbClr val="000000"/>
              </a:buClr>
              <a:buSzPct val="100000"/>
              <a:buFont typeface="Arial" panose="020B0604020202020204" pitchFamily="34" charset="0"/>
              <a:buChar char="•"/>
              <a:defRPr/>
            </a:pPr>
            <a:endParaRPr lang="en-GB" altLang="en-US" sz="2600" dirty="0" smtClean="0">
              <a:latin typeface="+mn-lt"/>
              <a:ea typeface="HG Mincho Light J" charset="0"/>
              <a:cs typeface="HG Mincho Light J" charset="0"/>
            </a:endParaRPr>
          </a:p>
          <a:p>
            <a:pPr marL="342900" indent="-342900" algn="just">
              <a:buClr>
                <a:srgbClr val="000000"/>
              </a:buClr>
              <a:buSzPct val="100000"/>
              <a:buFont typeface="Arial" panose="020B0604020202020204" pitchFamily="34" charset="0"/>
              <a:buChar char="•"/>
              <a:defRPr/>
            </a:pPr>
            <a:r>
              <a:rPr lang="en-GB" altLang="en-US" sz="2600" dirty="0" smtClean="0">
                <a:latin typeface="+mn-lt"/>
                <a:ea typeface="HG Mincho Light J" charset="0"/>
                <a:cs typeface="HG Mincho Light J" charset="0"/>
              </a:rPr>
              <a:t>To find information </a:t>
            </a:r>
            <a:r>
              <a:rPr lang="en-GB" altLang="en-US" sz="2600" i="1" dirty="0" smtClean="0">
                <a:latin typeface="+mn-lt"/>
                <a:ea typeface="HG Mincho Light J" charset="0"/>
                <a:cs typeface="HG Mincho Light J" charset="0"/>
              </a:rPr>
              <a:t>name, </a:t>
            </a:r>
            <a:r>
              <a:rPr lang="en-GB" altLang="en-US" sz="2600" dirty="0" smtClean="0">
                <a:latin typeface="+mn-lt"/>
                <a:ea typeface="HG Mincho Light J" charset="0"/>
                <a:cs typeface="HG Mincho Light J" charset="0"/>
              </a:rPr>
              <a:t>a node does </a:t>
            </a:r>
            <a:r>
              <a:rPr lang="en-GB" altLang="en-US" sz="2600" i="1" dirty="0" smtClean="0">
                <a:latin typeface="+mn-lt"/>
                <a:ea typeface="HG Mincho Light J" charset="0"/>
                <a:cs typeface="HG Mincho Light J" charset="0"/>
              </a:rPr>
              <a:t>key =</a:t>
            </a:r>
            <a:r>
              <a:rPr lang="en-GB" altLang="en-US" sz="2600" dirty="0" smtClean="0">
                <a:latin typeface="+mn-lt"/>
                <a:ea typeface="HG Mincho Light J" charset="0"/>
                <a:cs typeface="HG Mincho Light J" charset="0"/>
              </a:rPr>
              <a:t> </a:t>
            </a:r>
            <a:r>
              <a:rPr lang="en-GB" altLang="en-US" sz="2600" i="1" dirty="0" smtClean="0">
                <a:latin typeface="+mn-lt"/>
                <a:ea typeface="HG Mincho Light J" charset="0"/>
                <a:cs typeface="HG Mincho Light J" charset="0"/>
              </a:rPr>
              <a:t>hash(name), </a:t>
            </a:r>
            <a:r>
              <a:rPr lang="en-GB" altLang="en-US" sz="2600" dirty="0" smtClean="0">
                <a:latin typeface="+mn-lt"/>
                <a:ea typeface="HG Mincho Light J" charset="0"/>
                <a:cs typeface="HG Mincho Light J" charset="0"/>
              </a:rPr>
              <a:t>then gets the record tuple from </a:t>
            </a:r>
            <a:r>
              <a:rPr lang="en-GB" altLang="en-US" sz="2600" i="1" dirty="0" smtClean="0">
                <a:latin typeface="+mn-lt"/>
                <a:ea typeface="HG Mincho Light J" charset="0"/>
                <a:cs typeface="HG Mincho Light J" charset="0"/>
              </a:rPr>
              <a:t>successor(key).</a:t>
            </a:r>
          </a:p>
          <a:p>
            <a:pPr marL="342900" indent="-342900" algn="just">
              <a:buClr>
                <a:srgbClr val="000000"/>
              </a:buClr>
              <a:buSzPct val="100000"/>
              <a:buFont typeface="Arial" panose="020B0604020202020204" pitchFamily="34" charset="0"/>
              <a:buChar char="•"/>
              <a:defRPr/>
            </a:pPr>
            <a:endParaRPr lang="en-GB" altLang="en-US" sz="2600" i="1" dirty="0" smtClean="0">
              <a:latin typeface="+mn-lt"/>
              <a:ea typeface="HG Mincho Light J" charset="0"/>
              <a:cs typeface="HG Mincho Light J" charset="0"/>
            </a:endParaRPr>
          </a:p>
          <a:p>
            <a:pPr marL="342900" indent="-342900" algn="just">
              <a:buClr>
                <a:srgbClr val="000000"/>
              </a:buClr>
              <a:buSzPct val="100000"/>
              <a:buFont typeface="Arial" panose="020B0604020202020204" pitchFamily="34" charset="0"/>
              <a:buChar char="•"/>
              <a:defRPr/>
            </a:pPr>
            <a:r>
              <a:rPr lang="en-GB" altLang="en-US" sz="2600" dirty="0" smtClean="0">
                <a:latin typeface="+mn-lt"/>
                <a:ea typeface="HG Mincho Light J" charset="0"/>
                <a:cs typeface="HG Mincho Light J" charset="0"/>
              </a:rPr>
              <a:t>Simple? Mostly, except for implementing </a:t>
            </a:r>
            <a:r>
              <a:rPr lang="en-GB" altLang="en-US" sz="2600" i="1" dirty="0" smtClean="0">
                <a:latin typeface="+mn-lt"/>
                <a:ea typeface="HG Mincho Light J" charset="0"/>
                <a:cs typeface="HG Mincho Light J" charset="0"/>
              </a:rPr>
              <a:t>successors(key)</a:t>
            </a:r>
            <a:r>
              <a:rPr lang="en-GB" altLang="en-US" sz="2600" dirty="0" smtClean="0">
                <a:latin typeface="+mn-lt"/>
                <a:ea typeface="HG Mincho Light J" charset="0"/>
                <a:cs typeface="HG Mincho Light J" charset="0"/>
              </a:rPr>
              <a:t> efficiently.</a:t>
            </a:r>
          </a:p>
        </p:txBody>
      </p:sp>
      <p:sp>
        <p:nvSpPr>
          <p:cNvPr id="2" name="Slide Number Placeholder 1"/>
          <p:cNvSpPr>
            <a:spLocks noGrp="1"/>
          </p:cNvSpPr>
          <p:nvPr>
            <p:ph type="sldNum" sz="quarter" idx="12"/>
          </p:nvPr>
        </p:nvSpPr>
        <p:spPr/>
        <p:txBody>
          <a:bodyPr/>
          <a:lstStyle/>
          <a:p>
            <a:pPr>
              <a:defRPr/>
            </a:pPr>
            <a:fld id="{2DA2EFC0-53E7-4FBE-99D2-395C62594A29}" type="slidenum">
              <a:rPr lang="en-US" altLang="en-US" smtClean="0"/>
              <a:pPr>
                <a:defRPr/>
              </a:pPr>
              <a:t>38</a:t>
            </a:fld>
            <a:endParaRPr lang="en-US" altLang="en-US"/>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11560" y="116632"/>
            <a:ext cx="7808912" cy="719137"/>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dirty="0"/>
              <a:t>Finding </a:t>
            </a:r>
            <a:r>
              <a:rPr lang="en-GB" altLang="en-US" dirty="0" smtClean="0"/>
              <a:t>Records</a:t>
            </a:r>
            <a:endParaRPr lang="en-GB" altLang="en-US" dirty="0"/>
          </a:p>
        </p:txBody>
      </p:sp>
      <p:sp>
        <p:nvSpPr>
          <p:cNvPr id="8194" name="Text Box 2"/>
          <p:cNvSpPr txBox="1">
            <a:spLocks noChangeArrowheads="1"/>
          </p:cNvSpPr>
          <p:nvPr/>
        </p:nvSpPr>
        <p:spPr bwMode="auto">
          <a:xfrm>
            <a:off x="395289" y="1125538"/>
            <a:ext cx="7993136" cy="553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a:buClr>
                <a:srgbClr val="000000"/>
              </a:buClr>
              <a:buSzPct val="45000"/>
              <a:buFont typeface="StarSymbol" charset="0"/>
              <a:buNone/>
              <a:defRPr/>
            </a:pPr>
            <a:r>
              <a:rPr lang="en-GB" altLang="en-US" dirty="0" smtClean="0">
                <a:latin typeface="+mn-lt"/>
                <a:ea typeface="HG Mincho Light J" charset="0"/>
                <a:cs typeface="HG Mincho Light J" charset="0"/>
              </a:rPr>
              <a:t>Each node needs to store the IP addresses of its successor. </a:t>
            </a:r>
          </a:p>
          <a:p>
            <a:pPr>
              <a:buClr>
                <a:srgbClr val="000000"/>
              </a:buClr>
              <a:buSzPct val="45000"/>
              <a:buFont typeface="StarSymbol" charset="0"/>
              <a:buNone/>
              <a:defRPr/>
            </a:pPr>
            <a:endParaRPr lang="en-GB" altLang="en-US" dirty="0" smtClean="0">
              <a:latin typeface="+mn-lt"/>
              <a:ea typeface="HG Mincho Light J" charset="0"/>
              <a:cs typeface="HG Mincho Light J" charset="0"/>
            </a:endParaRPr>
          </a:p>
          <a:p>
            <a:pPr>
              <a:buClr>
                <a:srgbClr val="000000"/>
              </a:buClr>
              <a:buSzPct val="45000"/>
              <a:buFont typeface="StarSymbol" charset="0"/>
              <a:buNone/>
              <a:defRPr/>
            </a:pPr>
            <a:r>
              <a:rPr lang="en-GB" altLang="en-US" dirty="0" smtClean="0">
                <a:latin typeface="+mn-lt"/>
                <a:ea typeface="HG Mincho Light J" charset="0"/>
                <a:cs typeface="HG Mincho Light J" charset="0"/>
              </a:rPr>
              <a:t>Initially, the network start out with just a few nodes:</a:t>
            </a:r>
          </a:p>
          <a:p>
            <a:pPr marL="457200" indent="-457200">
              <a:buClr>
                <a:srgbClr val="000000"/>
              </a:buClr>
              <a:buSzPct val="100000"/>
              <a:buFont typeface="+mj-lt"/>
              <a:buAutoNum type="arabicPeriod"/>
              <a:defRPr/>
            </a:pPr>
            <a:r>
              <a:rPr lang="en-GB" altLang="en-US" dirty="0" smtClean="0">
                <a:latin typeface="+mn-lt"/>
                <a:ea typeface="HG Mincho Light J" charset="0"/>
                <a:cs typeface="HG Mincho Light J" charset="0"/>
              </a:rPr>
              <a:t>All nodes know each other.</a:t>
            </a:r>
          </a:p>
          <a:p>
            <a:pPr marL="457200" indent="-457200">
              <a:buClr>
                <a:srgbClr val="000000"/>
              </a:buClr>
              <a:buSzPct val="100000"/>
              <a:buFont typeface="+mj-lt"/>
              <a:buAutoNum type="arabicPeriod"/>
              <a:defRPr/>
            </a:pPr>
            <a:r>
              <a:rPr lang="en-GB" altLang="en-US" dirty="0" smtClean="0">
                <a:latin typeface="+mn-lt"/>
                <a:ea typeface="HG Mincho Light J" charset="0"/>
                <a:cs typeface="HG Mincho Light J" charset="0"/>
              </a:rPr>
              <a:t>They can easily arrange themselves into a the Chord ring.</a:t>
            </a:r>
          </a:p>
          <a:p>
            <a:pPr>
              <a:buClr>
                <a:srgbClr val="000000"/>
              </a:buClr>
              <a:buSzPct val="100000"/>
              <a:defRPr/>
            </a:pPr>
            <a:r>
              <a:rPr lang="en-GB" altLang="en-US" dirty="0" smtClean="0">
                <a:latin typeface="+mn-lt"/>
                <a:ea typeface="HG Mincho Light J" charset="0"/>
                <a:cs typeface="HG Mincho Light J" charset="0"/>
              </a:rPr>
              <a:t>3.  </a:t>
            </a:r>
            <a:r>
              <a:rPr lang="en-GB" altLang="en-US" i="1" dirty="0" smtClean="0">
                <a:latin typeface="+mn-lt"/>
                <a:ea typeface="HG Mincho Light J" charset="0"/>
                <a:cs typeface="HG Mincho Light J" charset="0"/>
              </a:rPr>
              <a:t>successor(k) </a:t>
            </a:r>
            <a:r>
              <a:rPr lang="en-GB" altLang="en-US" dirty="0" smtClean="0">
                <a:latin typeface="+mn-lt"/>
                <a:ea typeface="HG Mincho Light J" charset="0"/>
                <a:cs typeface="HG Mincho Light J" charset="0"/>
              </a:rPr>
              <a:t>can be computed.</a:t>
            </a:r>
          </a:p>
          <a:p>
            <a:pPr>
              <a:buClr>
                <a:srgbClr val="000000"/>
              </a:buClr>
              <a:buSzPct val="45000"/>
              <a:buFont typeface="StarSymbol" charset="0"/>
              <a:buNone/>
              <a:defRPr/>
            </a:pPr>
            <a:endParaRPr lang="en-GB" altLang="en-US" dirty="0" smtClean="0">
              <a:latin typeface="+mn-lt"/>
              <a:ea typeface="HG Mincho Light J" charset="0"/>
              <a:cs typeface="HG Mincho Light J" charset="0"/>
            </a:endParaRPr>
          </a:p>
          <a:p>
            <a:pPr>
              <a:buClr>
                <a:srgbClr val="000000"/>
              </a:buClr>
              <a:buSzPct val="45000"/>
              <a:buFont typeface="StarSymbol" charset="0"/>
              <a:buNone/>
              <a:defRPr/>
            </a:pPr>
            <a:r>
              <a:rPr lang="en-GB" altLang="en-US" dirty="0" smtClean="0">
                <a:latin typeface="+mn-lt"/>
                <a:ea typeface="HG Mincho Light J" charset="0"/>
                <a:cs typeface="HG Mincho Light J" charset="0"/>
              </a:rPr>
              <a:t>When a node tries to join:</a:t>
            </a:r>
          </a:p>
          <a:p>
            <a:pPr marL="457200" indent="-457200">
              <a:buClr>
                <a:srgbClr val="000000"/>
              </a:buClr>
              <a:buSzPct val="100000"/>
              <a:buFont typeface="+mj-lt"/>
              <a:buAutoNum type="arabicPeriod"/>
              <a:defRPr/>
            </a:pPr>
            <a:r>
              <a:rPr lang="en-GB" altLang="en-US" dirty="0" smtClean="0">
                <a:latin typeface="+mn-lt"/>
                <a:ea typeface="HG Mincho Light J" charset="0"/>
                <a:cs typeface="HG Mincho Light J" charset="0"/>
              </a:rPr>
              <a:t>It calculates its node ID say </a:t>
            </a:r>
            <a:r>
              <a:rPr lang="en-GB" altLang="en-US" i="1" dirty="0" smtClean="0">
                <a:latin typeface="+mn-lt"/>
                <a:ea typeface="HG Mincho Light J" charset="0"/>
                <a:cs typeface="HG Mincho Light J" charset="0"/>
              </a:rPr>
              <a:t>p</a:t>
            </a:r>
            <a:r>
              <a:rPr lang="en-GB" altLang="en-US" dirty="0" smtClean="0">
                <a:latin typeface="+mn-lt"/>
                <a:ea typeface="HG Mincho Light J" charset="0"/>
                <a:cs typeface="HG Mincho Light J" charset="0"/>
              </a:rPr>
              <a:t>.</a:t>
            </a:r>
          </a:p>
          <a:p>
            <a:pPr marL="457200" indent="-457200">
              <a:buClr>
                <a:srgbClr val="000000"/>
              </a:buClr>
              <a:buSzPct val="100000"/>
              <a:buFont typeface="+mj-lt"/>
              <a:buAutoNum type="arabicPeriod"/>
              <a:defRPr/>
            </a:pPr>
            <a:r>
              <a:rPr lang="en-GB" altLang="en-US" dirty="0" smtClean="0">
                <a:latin typeface="+mn-lt"/>
                <a:ea typeface="HG Mincho Light J" charset="0"/>
                <a:cs typeface="HG Mincho Light J" charset="0"/>
              </a:rPr>
              <a:t>Then asks any node already in the ring to find successor(p).</a:t>
            </a:r>
          </a:p>
          <a:p>
            <a:pPr marL="457200" indent="-457200">
              <a:buClr>
                <a:srgbClr val="000000"/>
              </a:buClr>
              <a:buSzPct val="100000"/>
              <a:buFont typeface="+mj-lt"/>
              <a:buAutoNum type="arabicPeriod"/>
              <a:defRPr/>
            </a:pPr>
            <a:r>
              <a:rPr lang="en-GB" altLang="en-US" dirty="0" smtClean="0">
                <a:latin typeface="+mn-lt"/>
                <a:ea typeface="HG Mincho Light J" charset="0"/>
                <a:cs typeface="HG Mincho Light J" charset="0"/>
              </a:rPr>
              <a:t>Asks </a:t>
            </a:r>
            <a:r>
              <a:rPr lang="en-GB" altLang="en-US" i="1" dirty="0" smtClean="0">
                <a:latin typeface="+mn-lt"/>
                <a:ea typeface="HG Mincho Light J" charset="0"/>
                <a:cs typeface="HG Mincho Light J" charset="0"/>
              </a:rPr>
              <a:t>successor(p) </a:t>
            </a:r>
            <a:r>
              <a:rPr lang="en-GB" altLang="en-US" dirty="0" smtClean="0">
                <a:latin typeface="+mn-lt"/>
                <a:ea typeface="HG Mincho Light J" charset="0"/>
                <a:cs typeface="HG Mincho Light J" charset="0"/>
              </a:rPr>
              <a:t>for </a:t>
            </a:r>
            <a:r>
              <a:rPr lang="en-GB" altLang="en-US" i="1" dirty="0" smtClean="0">
                <a:latin typeface="+mn-lt"/>
                <a:ea typeface="HG Mincho Light J" charset="0"/>
                <a:cs typeface="HG Mincho Light J" charset="0"/>
              </a:rPr>
              <a:t>successor(p)</a:t>
            </a:r>
            <a:r>
              <a:rPr lang="en-GB" altLang="en-US" dirty="0" smtClean="0">
                <a:latin typeface="+mn-lt"/>
                <a:ea typeface="HG Mincho Light J" charset="0"/>
                <a:cs typeface="HG Mincho Light J" charset="0"/>
              </a:rPr>
              <a:t>'s predecessor and inserts itself between them.</a:t>
            </a:r>
          </a:p>
          <a:p>
            <a:pPr>
              <a:buClr>
                <a:srgbClr val="000000"/>
              </a:buClr>
              <a:buSzPct val="45000"/>
              <a:buFont typeface="StarSymbol" charset="0"/>
              <a:buNone/>
              <a:defRPr/>
            </a:pPr>
            <a:endParaRPr lang="en-GB" altLang="en-US" dirty="0" smtClean="0">
              <a:latin typeface="+mn-lt"/>
              <a:ea typeface="HG Mincho Light J" charset="0"/>
              <a:cs typeface="HG Mincho Light J" charset="0"/>
            </a:endParaRPr>
          </a:p>
          <a:p>
            <a:pPr>
              <a:buClr>
                <a:srgbClr val="000000"/>
              </a:buClr>
              <a:buSzPct val="45000"/>
              <a:buFont typeface="StarSymbol" charset="0"/>
              <a:buNone/>
              <a:defRPr/>
            </a:pPr>
            <a:r>
              <a:rPr lang="en-GB" altLang="en-US" dirty="0" smtClean="0">
                <a:latin typeface="+mn-lt"/>
                <a:ea typeface="HG Mincho Light J" charset="0"/>
                <a:cs typeface="HG Mincho Light J" charset="0"/>
              </a:rPr>
              <a:t>Any node in the ring can find </a:t>
            </a:r>
            <a:r>
              <a:rPr lang="en-GB" altLang="en-US" i="1" dirty="0" smtClean="0">
                <a:latin typeface="+mn-lt"/>
                <a:ea typeface="HG Mincho Light J" charset="0"/>
                <a:cs typeface="HG Mincho Light J" charset="0"/>
              </a:rPr>
              <a:t>successor(k)</a:t>
            </a:r>
            <a:r>
              <a:rPr lang="en-GB" altLang="en-US" dirty="0" smtClean="0">
                <a:latin typeface="+mn-lt"/>
                <a:ea typeface="HG Mincho Light J" charset="0"/>
                <a:cs typeface="HG Mincho Light J" charset="0"/>
              </a:rPr>
              <a:t> by propagating the query around the ring starting with its successor.</a:t>
            </a:r>
          </a:p>
        </p:txBody>
      </p:sp>
      <p:sp>
        <p:nvSpPr>
          <p:cNvPr id="2" name="Slide Number Placeholder 1"/>
          <p:cNvSpPr>
            <a:spLocks noGrp="1"/>
          </p:cNvSpPr>
          <p:nvPr>
            <p:ph type="sldNum" sz="quarter" idx="12"/>
          </p:nvPr>
        </p:nvSpPr>
        <p:spPr/>
        <p:txBody>
          <a:bodyPr/>
          <a:lstStyle/>
          <a:p>
            <a:pPr>
              <a:defRPr/>
            </a:pPr>
            <a:fld id="{2DA2EFC0-53E7-4FBE-99D2-395C62594A29}" type="slidenum">
              <a:rPr lang="en-US" altLang="en-US" smtClean="0"/>
              <a:pPr>
                <a:defRPr/>
              </a:pPr>
              <a:t>39</a:t>
            </a:fld>
            <a:endParaRPr lang="en-US" alt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Protocols</a:t>
            </a:r>
            <a:endParaRPr lang="en-US" dirty="0"/>
          </a:p>
        </p:txBody>
      </p:sp>
      <p:pic>
        <p:nvPicPr>
          <p:cNvPr id="4" name="Picture 4" descr="1-2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520" y="1916832"/>
            <a:ext cx="7971651" cy="2753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971600" y="3356992"/>
            <a:ext cx="6624736"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1547664" y="5085184"/>
            <a:ext cx="4968552" cy="146801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auto">
              <a:spcAft>
                <a:spcPts val="0"/>
              </a:spcAft>
              <a:buNone/>
              <a:defRPr/>
            </a:pPr>
            <a:r>
              <a:rPr lang="en-IN" sz="2800" dirty="0" smtClean="0"/>
              <a:t>Network Layer in the OSI model</a:t>
            </a:r>
          </a:p>
          <a:p>
            <a:pPr marL="114300" indent="0" fontAlgn="auto">
              <a:spcAft>
                <a:spcPts val="0"/>
              </a:spcAft>
              <a:buNone/>
              <a:defRPr/>
            </a:pPr>
            <a:r>
              <a:rPr lang="en-IN" sz="2800" dirty="0" smtClean="0"/>
              <a:t>Protocol: IP</a:t>
            </a:r>
            <a:endParaRPr lang="en-US" sz="2800" dirty="0" smtClean="0"/>
          </a:p>
        </p:txBody>
      </p:sp>
      <p:sp>
        <p:nvSpPr>
          <p:cNvPr id="7" name="Slide Number Placeholder 6"/>
          <p:cNvSpPr>
            <a:spLocks noGrp="1"/>
          </p:cNvSpPr>
          <p:nvPr>
            <p:ph type="sldNum" sz="quarter" idx="12"/>
          </p:nvPr>
        </p:nvSpPr>
        <p:spPr/>
        <p:txBody>
          <a:bodyPr/>
          <a:lstStyle/>
          <a:p>
            <a:pPr>
              <a:defRPr/>
            </a:pPr>
            <a:fld id="{F2A8407D-84C1-48DF-A473-6A330B8016DE}" type="slidenum">
              <a:rPr lang="en-US" altLang="en-US" smtClean="0"/>
              <a:pPr>
                <a:defRPr/>
              </a:pPr>
              <a:t>4</a:t>
            </a:fld>
            <a:endParaRPr lang="en-US" altLang="en-US"/>
          </a:p>
        </p:txBody>
      </p:sp>
    </p:spTree>
    <p:extLst>
      <p:ext uri="{BB962C8B-B14F-4D97-AF65-F5344CB8AC3E}">
        <p14:creationId xmlns:p14="http://schemas.microsoft.com/office/powerpoint/2010/main" xmlns="" val="1695763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71513" y="174625"/>
            <a:ext cx="7807325" cy="733425"/>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dirty="0"/>
              <a:t>Finger </a:t>
            </a:r>
            <a:r>
              <a:rPr lang="en-GB" altLang="en-US" dirty="0" smtClean="0"/>
              <a:t>Table</a:t>
            </a:r>
            <a:endParaRPr lang="en-GB" altLang="en-US" dirty="0"/>
          </a:p>
        </p:txBody>
      </p:sp>
      <p:sp>
        <p:nvSpPr>
          <p:cNvPr id="9218" name="Text Box 2"/>
          <p:cNvSpPr txBox="1">
            <a:spLocks noChangeArrowheads="1"/>
          </p:cNvSpPr>
          <p:nvPr/>
        </p:nvSpPr>
        <p:spPr bwMode="auto">
          <a:xfrm>
            <a:off x="568325" y="1125538"/>
            <a:ext cx="7840663" cy="517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9pPr>
          </a:lstStyle>
          <a:p>
            <a:pPr marL="342900" indent="-342900">
              <a:buClr>
                <a:srgbClr val="000000"/>
              </a:buClr>
              <a:buSzPct val="100000"/>
              <a:buFont typeface="Arial" panose="020B0604020202020204" pitchFamily="34" charset="0"/>
              <a:buChar char="•"/>
              <a:defRPr/>
            </a:pPr>
            <a:r>
              <a:rPr lang="en-GB" altLang="en-US" dirty="0" smtClean="0">
                <a:latin typeface="+mj-lt"/>
                <a:ea typeface="HG Mincho Light J" charset="0"/>
                <a:cs typeface="HG Mincho Light J" charset="0"/>
              </a:rPr>
              <a:t>Even if both successor and predecessor pointers are used, a sequential search will take time on average </a:t>
            </a:r>
            <a:r>
              <a:rPr lang="en-GB" altLang="en-US" i="1" dirty="0" smtClean="0">
                <a:latin typeface="+mj-lt"/>
                <a:ea typeface="HG Mincho Light J" charset="0"/>
                <a:cs typeface="HG Mincho Light J" charset="0"/>
              </a:rPr>
              <a:t>O(n/2)</a:t>
            </a:r>
            <a:r>
              <a:rPr lang="en-GB" altLang="en-US" dirty="0" smtClean="0">
                <a:latin typeface="+mj-lt"/>
                <a:ea typeface="HG Mincho Light J" charset="0"/>
                <a:cs typeface="HG Mincho Light J" charset="0"/>
              </a:rPr>
              <a:t> [</a:t>
            </a:r>
            <a:r>
              <a:rPr lang="en-GB" altLang="en-US" i="1" dirty="0" smtClean="0">
                <a:latin typeface="+mj-lt"/>
                <a:ea typeface="HG Mincho Light J" charset="0"/>
                <a:cs typeface="HG Mincho Light J" charset="0"/>
              </a:rPr>
              <a:t>n</a:t>
            </a:r>
            <a:r>
              <a:rPr lang="en-GB" altLang="en-US" dirty="0" smtClean="0">
                <a:latin typeface="+mj-lt"/>
                <a:ea typeface="HG Mincho Light J" charset="0"/>
                <a:cs typeface="HG Mincho Light J" charset="0"/>
              </a:rPr>
              <a:t> is the number of nodes].</a:t>
            </a:r>
          </a:p>
          <a:p>
            <a:pPr marL="342900" indent="-342900">
              <a:buClr>
                <a:srgbClr val="000000"/>
              </a:buClr>
              <a:buSzPct val="100000"/>
              <a:buFont typeface="Arial" panose="020B0604020202020204" pitchFamily="34" charset="0"/>
              <a:buChar char="•"/>
              <a:defRPr/>
            </a:pPr>
            <a:endParaRPr lang="en-GB" altLang="en-US" dirty="0" smtClean="0">
              <a:latin typeface="+mj-lt"/>
              <a:ea typeface="HG Mincho Light J" charset="0"/>
              <a:cs typeface="HG Mincho Light J" charset="0"/>
            </a:endParaRPr>
          </a:p>
          <a:p>
            <a:pPr marL="342900" indent="-342900">
              <a:buClr>
                <a:srgbClr val="000000"/>
              </a:buClr>
              <a:buSzPct val="100000"/>
              <a:buFont typeface="Arial" panose="020B0604020202020204" pitchFamily="34" charset="0"/>
              <a:buChar char="•"/>
              <a:defRPr/>
            </a:pPr>
            <a:r>
              <a:rPr lang="en-GB" altLang="en-US" dirty="0" smtClean="0">
                <a:latin typeface="+mj-lt"/>
                <a:ea typeface="HG Mincho Light J" charset="0"/>
                <a:cs typeface="HG Mincho Light J" charset="0"/>
              </a:rPr>
              <a:t>Chord reduces this search time using a finger table at each node.</a:t>
            </a:r>
          </a:p>
          <a:p>
            <a:pPr marL="342900" indent="-342900">
              <a:buClr>
                <a:srgbClr val="000000"/>
              </a:buClr>
              <a:buSzPct val="100000"/>
              <a:buFont typeface="Arial" panose="020B0604020202020204" pitchFamily="34" charset="0"/>
              <a:buChar char="•"/>
              <a:defRPr/>
            </a:pPr>
            <a:endParaRPr lang="en-GB" altLang="en-US" dirty="0" smtClean="0">
              <a:latin typeface="+mj-lt"/>
              <a:ea typeface="HG Mincho Light J" charset="0"/>
              <a:cs typeface="HG Mincho Light J" charset="0"/>
            </a:endParaRPr>
          </a:p>
          <a:p>
            <a:pPr marL="342900" indent="-342900">
              <a:buClr>
                <a:srgbClr val="000000"/>
              </a:buClr>
              <a:buSzPct val="100000"/>
              <a:buFont typeface="Arial" panose="020B0604020202020204" pitchFamily="34" charset="0"/>
              <a:buChar char="•"/>
              <a:defRPr/>
            </a:pPr>
            <a:r>
              <a:rPr lang="en-GB" altLang="en-US" dirty="0" smtClean="0">
                <a:latin typeface="+mj-lt"/>
                <a:ea typeface="HG Mincho Light J" charset="0"/>
                <a:cs typeface="HG Mincho Light J" charset="0"/>
              </a:rPr>
              <a:t>The finger table contains up to </a:t>
            </a:r>
            <a:r>
              <a:rPr lang="en-GB" altLang="en-US" i="1" dirty="0" smtClean="0">
                <a:latin typeface="+mj-lt"/>
                <a:ea typeface="HG Mincho Light J" charset="0"/>
                <a:cs typeface="HG Mincho Light J" charset="0"/>
              </a:rPr>
              <a:t>m </a:t>
            </a:r>
            <a:r>
              <a:rPr lang="en-GB" altLang="en-US" dirty="0" smtClean="0">
                <a:latin typeface="+mj-lt"/>
                <a:ea typeface="HG Mincho Light J" charset="0"/>
                <a:cs typeface="HG Mincho Light J" charset="0"/>
              </a:rPr>
              <a:t>entries where each entry </a:t>
            </a:r>
            <a:r>
              <a:rPr lang="en-GB" altLang="en-US" i="1" dirty="0" err="1" smtClean="0">
                <a:latin typeface="+mj-lt"/>
                <a:ea typeface="HG Mincho Light J" charset="0"/>
                <a:cs typeface="HG Mincho Light J" charset="0"/>
              </a:rPr>
              <a:t>i</a:t>
            </a:r>
            <a:r>
              <a:rPr lang="en-GB" altLang="en-US" i="1" dirty="0" smtClean="0">
                <a:latin typeface="+mj-lt"/>
                <a:ea typeface="HG Mincho Light J" charset="0"/>
                <a:cs typeface="HG Mincho Light J" charset="0"/>
              </a:rPr>
              <a:t> </a:t>
            </a:r>
            <a:r>
              <a:rPr lang="en-GB" altLang="en-US" dirty="0" smtClean="0">
                <a:latin typeface="+mj-lt"/>
                <a:ea typeface="HG Mincho Light J" charset="0"/>
                <a:cs typeface="HG Mincho Light J" charset="0"/>
              </a:rPr>
              <a:t>consists of IP address of </a:t>
            </a:r>
            <a:r>
              <a:rPr lang="en-GB" altLang="en-US" i="1" dirty="0" smtClean="0">
                <a:latin typeface="+mj-lt"/>
                <a:ea typeface="HG Mincho Light J" charset="0"/>
                <a:cs typeface="HG Mincho Light J" charset="0"/>
              </a:rPr>
              <a:t>successor(start[</a:t>
            </a:r>
            <a:r>
              <a:rPr lang="en-GB" altLang="en-US" i="1" dirty="0" err="1" smtClean="0">
                <a:latin typeface="+mj-lt"/>
                <a:ea typeface="HG Mincho Light J" charset="0"/>
                <a:cs typeface="HG Mincho Light J" charset="0"/>
              </a:rPr>
              <a:t>i</a:t>
            </a:r>
            <a:r>
              <a:rPr lang="en-GB" altLang="en-US" i="1" dirty="0" smtClean="0">
                <a:latin typeface="+mj-lt"/>
                <a:ea typeface="HG Mincho Light J" charset="0"/>
                <a:cs typeface="HG Mincho Light J" charset="0"/>
              </a:rPr>
              <a:t>])</a:t>
            </a:r>
          </a:p>
          <a:p>
            <a:pPr marL="342900" indent="-342900">
              <a:buClr>
                <a:srgbClr val="000000"/>
              </a:buClr>
              <a:buSzPct val="100000"/>
              <a:buFont typeface="Arial" panose="020B0604020202020204" pitchFamily="34" charset="0"/>
              <a:buChar char="•"/>
              <a:defRPr/>
            </a:pPr>
            <a:endParaRPr lang="en-GB" altLang="en-US" dirty="0" smtClean="0">
              <a:latin typeface="+mj-lt"/>
              <a:ea typeface="HG Mincho Light J" charset="0"/>
              <a:cs typeface="HG Mincho Light J" charset="0"/>
            </a:endParaRPr>
          </a:p>
          <a:p>
            <a:pPr marL="342900" indent="-342900">
              <a:buClr>
                <a:srgbClr val="000000"/>
              </a:buClr>
              <a:buSzPct val="100000"/>
              <a:buFont typeface="Arial" panose="020B0604020202020204" pitchFamily="34" charset="0"/>
              <a:buChar char="•"/>
              <a:defRPr/>
            </a:pPr>
            <a:r>
              <a:rPr lang="en-GB" altLang="en-US" dirty="0" smtClean="0">
                <a:latin typeface="+mj-lt"/>
                <a:ea typeface="HG Mincho Light J" charset="0"/>
                <a:cs typeface="HG Mincho Light J" charset="0"/>
              </a:rPr>
              <a:t>To find a record for key </a:t>
            </a:r>
            <a:r>
              <a:rPr lang="en-GB" altLang="en-US" i="1" dirty="0" smtClean="0">
                <a:latin typeface="+mj-lt"/>
                <a:ea typeface="HG Mincho Light J" charset="0"/>
                <a:cs typeface="HG Mincho Light J" charset="0"/>
              </a:rPr>
              <a:t>k, </a:t>
            </a:r>
            <a:r>
              <a:rPr lang="en-GB" altLang="en-US" dirty="0" smtClean="0">
                <a:latin typeface="+mj-lt"/>
                <a:ea typeface="HG Mincho Light J" charset="0"/>
                <a:cs typeface="HG Mincho Light J" charset="0"/>
              </a:rPr>
              <a:t>a node can directly jump to the closest predecessor of </a:t>
            </a:r>
            <a:r>
              <a:rPr lang="en-GB" altLang="en-US" i="1" dirty="0" smtClean="0">
                <a:latin typeface="+mj-lt"/>
                <a:ea typeface="HG Mincho Light J" charset="0"/>
                <a:cs typeface="HG Mincho Light J" charset="0"/>
              </a:rPr>
              <a:t>k</a:t>
            </a:r>
            <a:r>
              <a:rPr lang="en-GB" altLang="en-US" dirty="0" smtClean="0">
                <a:latin typeface="+mj-lt"/>
                <a:ea typeface="HG Mincho Light J" charset="0"/>
                <a:cs typeface="HG Mincho Light J" charset="0"/>
              </a:rPr>
              <a:t>.</a:t>
            </a:r>
            <a:endParaRPr lang="en-GB" altLang="en-US" i="1" dirty="0" smtClean="0">
              <a:latin typeface="+mj-lt"/>
              <a:ea typeface="HG Mincho Light J" charset="0"/>
              <a:cs typeface="HG Mincho Light J" charset="0"/>
            </a:endParaRPr>
          </a:p>
          <a:p>
            <a:pPr marL="342900" indent="-342900">
              <a:buClr>
                <a:srgbClr val="000000"/>
              </a:buClr>
              <a:buSzPct val="100000"/>
              <a:buFont typeface="Arial" panose="020B0604020202020204" pitchFamily="34" charset="0"/>
              <a:buChar char="•"/>
              <a:defRPr/>
            </a:pPr>
            <a:endParaRPr lang="en-GB" altLang="en-US" i="1" dirty="0" smtClean="0">
              <a:latin typeface="+mj-lt"/>
              <a:ea typeface="HG Mincho Light J" charset="0"/>
              <a:cs typeface="HG Mincho Light J" charset="0"/>
            </a:endParaRPr>
          </a:p>
          <a:p>
            <a:pPr marL="342900" indent="-342900">
              <a:buClr>
                <a:srgbClr val="000000"/>
              </a:buClr>
              <a:buSzPct val="100000"/>
              <a:buFont typeface="Arial" panose="020B0604020202020204" pitchFamily="34" charset="0"/>
              <a:buChar char="•"/>
              <a:defRPr/>
            </a:pPr>
            <a:r>
              <a:rPr lang="en-GB" altLang="en-US" dirty="0" smtClean="0">
                <a:latin typeface="+mj-lt"/>
                <a:ea typeface="HG Mincho Light J" charset="0"/>
                <a:cs typeface="HG Mincho Light J" charset="0"/>
              </a:rPr>
              <a:t>Average time can be reduced to O(log n).</a:t>
            </a:r>
          </a:p>
        </p:txBody>
      </p:sp>
      <p:sp>
        <p:nvSpPr>
          <p:cNvPr id="2" name="Slide Number Placeholder 1"/>
          <p:cNvSpPr>
            <a:spLocks noGrp="1"/>
          </p:cNvSpPr>
          <p:nvPr>
            <p:ph type="sldNum" sz="quarter" idx="12"/>
          </p:nvPr>
        </p:nvSpPr>
        <p:spPr/>
        <p:txBody>
          <a:bodyPr/>
          <a:lstStyle/>
          <a:p>
            <a:pPr>
              <a:defRPr/>
            </a:pPr>
            <a:fld id="{2DA2EFC0-53E7-4FBE-99D2-395C62594A29}" type="slidenum">
              <a:rPr lang="en-US" altLang="en-US" smtClean="0"/>
              <a:pPr>
                <a:defRPr/>
              </a:pPr>
              <a:t>40</a:t>
            </a:fld>
            <a:endParaRPr lang="en-US" altLang="en-US"/>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9274" r="25763" b="7561"/>
          <a:stretch>
            <a:fillRect/>
          </a:stretch>
        </p:blipFill>
        <p:spPr bwMode="auto">
          <a:xfrm>
            <a:off x="899592" y="2884358"/>
            <a:ext cx="4321100" cy="3973642"/>
          </a:xfrm>
          <a:prstGeom prst="rect">
            <a:avLst/>
          </a:prstGeom>
          <a:noFill/>
          <a:ln>
            <a:noFill/>
          </a:ln>
          <a:extLst>
            <a:ext uri="{909E8E84-426E-40dd-AFC4-6F175D3DCCD1}">
              <a14:hiddenFill xmlns:a14="http://schemas.microsoft.com/office/drawing/2010/main" xmlns="">
                <a:blipFill dpi="0" rotWithShape="0">
                  <a:blip/>
                  <a:srcRect t="9274" r="25763" b="7561"/>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2" name="Text Box 2"/>
          <p:cNvSpPr txBox="1">
            <a:spLocks noChangeArrowheads="1"/>
          </p:cNvSpPr>
          <p:nvPr/>
        </p:nvSpPr>
        <p:spPr bwMode="auto">
          <a:xfrm>
            <a:off x="107505" y="853033"/>
            <a:ext cx="6192687"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pitchFamily="18" charset="0"/>
              </a:defRPr>
            </a:lvl9pPr>
          </a:lstStyle>
          <a:p>
            <a:pPr>
              <a:buClr>
                <a:srgbClr val="000000"/>
              </a:buClr>
              <a:buSzPct val="45000"/>
              <a:buFont typeface="StarSymbol" charset="0"/>
              <a:buNone/>
              <a:defRPr/>
            </a:pPr>
            <a:r>
              <a:rPr lang="en-GB" altLang="en-US" sz="2200" dirty="0">
                <a:latin typeface="+mj-lt"/>
                <a:ea typeface="HG Mincho Light J" charset="0"/>
                <a:cs typeface="HG Mincho Light J" charset="0"/>
              </a:rPr>
              <a:t> </a:t>
            </a:r>
            <a:r>
              <a:rPr lang="en-GB" altLang="en-US" sz="2200" dirty="0" smtClean="0">
                <a:latin typeface="+mj-lt"/>
                <a:ea typeface="HG Mincho Light J" charset="0"/>
                <a:cs typeface="HG Mincho Light J" charset="0"/>
              </a:rPr>
              <a:t>Looking up key 16 at node 1</a:t>
            </a:r>
          </a:p>
          <a:p>
            <a:pPr marL="457200" indent="-457200">
              <a:buClr>
                <a:srgbClr val="000000"/>
              </a:buClr>
              <a:buSzPct val="100000"/>
              <a:buFont typeface="+mj-lt"/>
              <a:buAutoNum type="arabicPeriod"/>
              <a:defRPr/>
            </a:pPr>
            <a:r>
              <a:rPr lang="en-GB" altLang="en-US" sz="2200" dirty="0" smtClean="0">
                <a:latin typeface="+mj-lt"/>
                <a:ea typeface="HG Mincho Light J" charset="0"/>
                <a:cs typeface="HG Mincho Light J" charset="0"/>
              </a:rPr>
              <a:t>Nearest pred. 9 so query sent to 12</a:t>
            </a:r>
          </a:p>
          <a:p>
            <a:pPr marL="457200" indent="-457200">
              <a:buClr>
                <a:srgbClr val="000000"/>
              </a:buClr>
              <a:buSzPct val="100000"/>
              <a:buFont typeface="+mj-lt"/>
              <a:buAutoNum type="arabicPeriod"/>
              <a:defRPr/>
            </a:pPr>
            <a:r>
              <a:rPr lang="en-GB" altLang="en-US" sz="2200" dirty="0" smtClean="0">
                <a:latin typeface="+mj-lt"/>
                <a:ea typeface="HG Mincho Light J" charset="0"/>
                <a:cs typeface="HG Mincho Light J" charset="0"/>
              </a:rPr>
              <a:t>At 12 nearest pred. of 16 is 14 so query sent to 15</a:t>
            </a:r>
          </a:p>
          <a:p>
            <a:pPr marL="457200" indent="-457200">
              <a:buClr>
                <a:srgbClr val="000000"/>
              </a:buClr>
              <a:buSzPct val="100000"/>
              <a:buFont typeface="+mj-lt"/>
              <a:buAutoNum type="arabicPeriod"/>
              <a:defRPr/>
            </a:pPr>
            <a:r>
              <a:rPr lang="en-GB" altLang="en-US" sz="2200" dirty="0" smtClean="0">
                <a:latin typeface="+mj-lt"/>
                <a:ea typeface="HG Mincho Light J" charset="0"/>
                <a:cs typeface="HG Mincho Light J" charset="0"/>
              </a:rPr>
              <a:t>15 knows that 16 is between itself and its successor so 15 send back 20's IP address to 1</a:t>
            </a:r>
          </a:p>
        </p:txBody>
      </p:sp>
      <p:pic>
        <p:nvPicPr>
          <p:cNvPr id="60420" name="Picture 1"/>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5198" t="2612" b="4317"/>
          <a:stretch/>
        </p:blipFill>
        <p:spPr bwMode="auto">
          <a:xfrm>
            <a:off x="6300192" y="290772"/>
            <a:ext cx="2073275" cy="6389688"/>
          </a:xfrm>
          <a:prstGeom prst="rect">
            <a:avLst/>
          </a:prstGeom>
          <a:noFill/>
          <a:ln>
            <a:noFill/>
          </a:ln>
          <a:extLst>
            <a:ext uri="{909E8E84-426E-40dd-AFC4-6F175D3DCCD1}">
              <a14:hiddenFill xmlns:a14="http://schemas.microsoft.com/office/drawing/2010/main" xmlns="">
                <a:blipFill dpi="0" rotWithShape="0">
                  <a:blip/>
                  <a:srcRect l="75198" t="2612" b="4317"/>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DA2EFC0-53E7-4FBE-99D2-395C62594A29}" type="slidenum">
              <a:rPr lang="en-US" altLang="en-US" smtClean="0"/>
              <a:pPr>
                <a:defRPr/>
              </a:pPr>
              <a:t>41</a:t>
            </a:fld>
            <a:endParaRPr lang="en-US" altLang="en-US"/>
          </a:p>
        </p:txBody>
      </p:sp>
      <p:sp>
        <p:nvSpPr>
          <p:cNvPr id="6" name="Rectangle 1"/>
          <p:cNvSpPr>
            <a:spLocks noGrp="1" noChangeArrowheads="1"/>
          </p:cNvSpPr>
          <p:nvPr>
            <p:ph type="title"/>
          </p:nvPr>
        </p:nvSpPr>
        <p:spPr>
          <a:xfrm>
            <a:off x="566142" y="116632"/>
            <a:ext cx="7807325" cy="548680"/>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sz="4000" dirty="0" smtClean="0"/>
              <a:t>Look Up</a:t>
            </a:r>
            <a:endParaRPr lang="en-GB" altLang="en-US" sz="4000" dirty="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7388" y="217488"/>
            <a:ext cx="7807325" cy="1146175"/>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altLang="en-US" dirty="0"/>
              <a:t>Maintaining </a:t>
            </a:r>
            <a:r>
              <a:rPr lang="en-GB" altLang="en-US" dirty="0" smtClean="0"/>
              <a:t>Finger Table</a:t>
            </a:r>
            <a:endParaRPr lang="en-GB" altLang="en-US" dirty="0"/>
          </a:p>
        </p:txBody>
      </p:sp>
      <p:sp>
        <p:nvSpPr>
          <p:cNvPr id="11266" name="Text Box 2"/>
          <p:cNvSpPr txBox="1">
            <a:spLocks noChangeArrowheads="1"/>
          </p:cNvSpPr>
          <p:nvPr/>
        </p:nvSpPr>
        <p:spPr bwMode="auto">
          <a:xfrm>
            <a:off x="950913" y="1668463"/>
            <a:ext cx="729297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9pPr>
          </a:lstStyle>
          <a:p>
            <a:pPr marL="342900" indent="-342900" algn="just">
              <a:buClr>
                <a:srgbClr val="000000"/>
              </a:buClr>
              <a:buSzPct val="100000"/>
              <a:buFont typeface="Arial" panose="020B0604020202020204" pitchFamily="34" charset="0"/>
              <a:buChar char="•"/>
              <a:defRPr/>
            </a:pPr>
            <a:r>
              <a:rPr lang="en-GB" altLang="en-US" sz="2600" dirty="0" smtClean="0">
                <a:latin typeface="+mj-lt"/>
                <a:ea typeface="HG Mincho Light J" charset="0"/>
                <a:cs typeface="HG Mincho Light J" charset="0"/>
              </a:rPr>
              <a:t>Maintaining the finger table does not come for free.</a:t>
            </a:r>
          </a:p>
          <a:p>
            <a:pPr marL="342900" indent="-342900" algn="just">
              <a:buClr>
                <a:srgbClr val="000000"/>
              </a:buClr>
              <a:buSzPct val="100000"/>
              <a:buFont typeface="Arial" panose="020B0604020202020204" pitchFamily="34" charset="0"/>
              <a:buChar char="•"/>
              <a:defRPr/>
            </a:pPr>
            <a:endParaRPr lang="en-GB" altLang="en-US" sz="2600" dirty="0" smtClean="0">
              <a:latin typeface="+mj-lt"/>
              <a:ea typeface="HG Mincho Light J" charset="0"/>
              <a:cs typeface="HG Mincho Light J" charset="0"/>
            </a:endParaRPr>
          </a:p>
          <a:p>
            <a:pPr marL="342900" indent="-342900" algn="just">
              <a:buClr>
                <a:srgbClr val="000000"/>
              </a:buClr>
              <a:buSzPct val="100000"/>
              <a:buFont typeface="Arial" panose="020B0604020202020204" pitchFamily="34" charset="0"/>
              <a:buChar char="•"/>
              <a:defRPr/>
            </a:pPr>
            <a:r>
              <a:rPr lang="en-GB" altLang="en-US" sz="2600" dirty="0" smtClean="0">
                <a:latin typeface="+mj-lt"/>
                <a:ea typeface="HG Mincho Light J" charset="0"/>
                <a:cs typeface="HG Mincho Light J" charset="0"/>
              </a:rPr>
              <a:t>Every time a new node is added a few successors and predecessor entries will change.</a:t>
            </a:r>
          </a:p>
        </p:txBody>
      </p:sp>
      <p:sp>
        <p:nvSpPr>
          <p:cNvPr id="2" name="Slide Number Placeholder 1"/>
          <p:cNvSpPr>
            <a:spLocks noGrp="1"/>
          </p:cNvSpPr>
          <p:nvPr>
            <p:ph type="sldNum" sz="quarter" idx="12"/>
          </p:nvPr>
        </p:nvSpPr>
        <p:spPr/>
        <p:txBody>
          <a:bodyPr/>
          <a:lstStyle/>
          <a:p>
            <a:pPr>
              <a:defRPr/>
            </a:pPr>
            <a:fld id="{2DA2EFC0-53E7-4FBE-99D2-395C62594A29}" type="slidenum">
              <a:rPr lang="en-US" altLang="en-US" smtClean="0"/>
              <a:pPr>
                <a:defRPr/>
              </a:pPr>
              <a:t>42</a:t>
            </a:fld>
            <a:endParaRPr lang="en-US" altLang="en-US"/>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941388"/>
          </a:xfrm>
        </p:spPr>
        <p:txBody>
          <a:bodyPr/>
          <a:lstStyle/>
          <a:p>
            <a:pPr eaLnBrk="1" hangingPunct="1">
              <a:defRPr/>
            </a:pPr>
            <a:r>
              <a:rPr lang="en-US" altLang="en-US" dirty="0" smtClean="0"/>
              <a:t>Internetwork Routing (1)</a:t>
            </a:r>
          </a:p>
        </p:txBody>
      </p:sp>
      <p:sp>
        <p:nvSpPr>
          <p:cNvPr id="63491" name="Rectangle 3"/>
          <p:cNvSpPr>
            <a:spLocks noGrp="1" noChangeArrowheads="1"/>
          </p:cNvSpPr>
          <p:nvPr>
            <p:ph idx="1"/>
          </p:nvPr>
        </p:nvSpPr>
        <p:spPr>
          <a:xfrm>
            <a:off x="107504" y="908720"/>
            <a:ext cx="8280920" cy="5832648"/>
          </a:xfrm>
        </p:spPr>
        <p:txBody>
          <a:bodyPr>
            <a:noAutofit/>
          </a:bodyPr>
          <a:lstStyle/>
          <a:p>
            <a:pPr marL="0" indent="0" algn="just">
              <a:buFontTx/>
              <a:buNone/>
              <a:defRPr/>
            </a:pPr>
            <a:r>
              <a:rPr lang="en-US" sz="2600" dirty="0" smtClean="0"/>
              <a:t>Challenges in internetwork routing:</a:t>
            </a:r>
          </a:p>
          <a:p>
            <a:pPr marL="0" indent="0" algn="just">
              <a:buFontTx/>
              <a:buNone/>
              <a:defRPr/>
            </a:pPr>
            <a:endParaRPr lang="en-US" sz="800" dirty="0"/>
          </a:p>
          <a:p>
            <a:pPr marL="628650" indent="-514350" algn="just">
              <a:buFont typeface="+mj-lt"/>
              <a:buAutoNum type="arabicPeriod"/>
              <a:defRPr/>
            </a:pPr>
            <a:r>
              <a:rPr lang="en-US" sz="2600" dirty="0" smtClean="0"/>
              <a:t>The </a:t>
            </a:r>
            <a:r>
              <a:rPr lang="en-US" sz="2600" dirty="0"/>
              <a:t>networks </a:t>
            </a:r>
            <a:r>
              <a:rPr lang="en-US" sz="2600" dirty="0" smtClean="0"/>
              <a:t>may internally </a:t>
            </a:r>
            <a:r>
              <a:rPr lang="en-US" sz="2600" dirty="0"/>
              <a:t>use different routing </a:t>
            </a:r>
            <a:r>
              <a:rPr lang="en-US" sz="2600" dirty="0" smtClean="0"/>
              <a:t>algorithms (e.g., link state routing and distance vector routing) – finding shortest path becomes tricky.</a:t>
            </a:r>
          </a:p>
          <a:p>
            <a:pPr marL="628650" indent="-514350" algn="just">
              <a:buFont typeface="+mj-lt"/>
              <a:buAutoNum type="arabicPeriod"/>
              <a:defRPr/>
            </a:pPr>
            <a:r>
              <a:rPr lang="en-US" sz="2600" dirty="0"/>
              <a:t>Networks run by different </a:t>
            </a:r>
            <a:r>
              <a:rPr lang="en-US" sz="2600" dirty="0" smtClean="0"/>
              <a:t>operators: </a:t>
            </a:r>
          </a:p>
          <a:p>
            <a:pPr lvl="1" algn="just">
              <a:defRPr/>
            </a:pPr>
            <a:r>
              <a:rPr lang="en-US" sz="2400" dirty="0" smtClean="0"/>
              <a:t>Different </a:t>
            </a:r>
            <a:r>
              <a:rPr lang="en-US" sz="2400" dirty="0"/>
              <a:t>ideas about what is a good path through the </a:t>
            </a:r>
            <a:r>
              <a:rPr lang="en-US" sz="2400" dirty="0" smtClean="0"/>
              <a:t>network – one operator wants least delay, another least cost.</a:t>
            </a:r>
          </a:p>
          <a:p>
            <a:pPr lvl="1" algn="just">
              <a:defRPr/>
            </a:pPr>
            <a:r>
              <a:rPr lang="en-US" sz="2400" dirty="0" smtClean="0"/>
              <a:t>One </a:t>
            </a:r>
            <a:r>
              <a:rPr lang="en-US" sz="2400" dirty="0"/>
              <a:t>operator may not want another operator to </a:t>
            </a:r>
            <a:r>
              <a:rPr lang="en-US" sz="2400" dirty="0" smtClean="0"/>
              <a:t>know details of </a:t>
            </a:r>
            <a:r>
              <a:rPr lang="en-US" sz="2400" dirty="0"/>
              <a:t>the paths in its </a:t>
            </a:r>
            <a:r>
              <a:rPr lang="en-US" sz="2400" dirty="0" smtClean="0"/>
              <a:t>network.</a:t>
            </a:r>
          </a:p>
          <a:p>
            <a:pPr marL="628650" indent="-514350" algn="just">
              <a:buFont typeface="+mj-lt"/>
              <a:buAutoNum type="arabicPeriod"/>
              <a:defRPr/>
            </a:pPr>
            <a:r>
              <a:rPr lang="en-IN" sz="2600" dirty="0" smtClean="0"/>
              <a:t>Individual networks may not need hierarchical solutions, while the combined network (internet) is huge and requires such solutions.</a:t>
            </a:r>
            <a:endParaRPr lang="en-US" sz="2600" dirty="0" smtClean="0"/>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43</a:t>
            </a:fld>
            <a:endParaRPr lang="en-US" altLang="en-US"/>
          </a:p>
        </p:txBody>
      </p:sp>
    </p:spTree>
    <p:extLst>
      <p:ext uri="{BB962C8B-B14F-4D97-AF65-F5344CB8AC3E}">
        <p14:creationId xmlns:p14="http://schemas.microsoft.com/office/powerpoint/2010/main" xmlns="" val="1830538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692696"/>
          </a:xfrm>
        </p:spPr>
        <p:txBody>
          <a:bodyPr/>
          <a:lstStyle/>
          <a:p>
            <a:pPr eaLnBrk="1" hangingPunct="1">
              <a:defRPr/>
            </a:pPr>
            <a:r>
              <a:rPr lang="en-US" altLang="en-US" dirty="0" smtClean="0"/>
              <a:t>Internetwork Routing (2)</a:t>
            </a:r>
          </a:p>
        </p:txBody>
      </p:sp>
      <p:sp>
        <p:nvSpPr>
          <p:cNvPr id="63491" name="Rectangle 3"/>
          <p:cNvSpPr>
            <a:spLocks noGrp="1" noChangeArrowheads="1"/>
          </p:cNvSpPr>
          <p:nvPr>
            <p:ph idx="1"/>
          </p:nvPr>
        </p:nvSpPr>
        <p:spPr>
          <a:xfrm>
            <a:off x="179512" y="692696"/>
            <a:ext cx="8352928" cy="6048672"/>
          </a:xfrm>
        </p:spPr>
        <p:txBody>
          <a:bodyPr>
            <a:noAutofit/>
          </a:bodyPr>
          <a:lstStyle/>
          <a:p>
            <a:pPr marL="0" indent="0" algn="just">
              <a:buFontTx/>
              <a:buNone/>
              <a:defRPr/>
            </a:pPr>
            <a:r>
              <a:rPr lang="en-US" sz="2600" dirty="0" smtClean="0"/>
              <a:t>Two-level routing algorithm:</a:t>
            </a:r>
          </a:p>
          <a:p>
            <a:pPr marL="514350" indent="-514350" algn="just">
              <a:buFont typeface="+mj-lt"/>
              <a:buAutoNum type="arabicPeriod"/>
              <a:defRPr/>
            </a:pPr>
            <a:r>
              <a:rPr lang="en-IN" sz="2600" b="1" dirty="0" smtClean="0"/>
              <a:t>Interior Gateway Protocol (IGP): </a:t>
            </a:r>
            <a:r>
              <a:rPr lang="en-IN" sz="2600" dirty="0" smtClean="0"/>
              <a:t>Intra-domain routing protocol, used within individual networks.</a:t>
            </a:r>
          </a:p>
          <a:p>
            <a:pPr marL="514350" indent="-514350" algn="just">
              <a:buFont typeface="+mj-lt"/>
              <a:buAutoNum type="arabicPeriod"/>
              <a:defRPr/>
            </a:pPr>
            <a:r>
              <a:rPr lang="en-IN" sz="2600" b="1" dirty="0" smtClean="0"/>
              <a:t>Border Gateway Protocol (BGP): </a:t>
            </a:r>
            <a:r>
              <a:rPr lang="en-IN" sz="2600" dirty="0" smtClean="0"/>
              <a:t>Inter-domain routing protocol, used across the networks which make up the network.</a:t>
            </a:r>
            <a:endParaRPr lang="en-US" sz="2600" dirty="0" smtClean="0"/>
          </a:p>
          <a:p>
            <a:pPr marL="0" indent="0" algn="just">
              <a:buFontTx/>
              <a:buNone/>
              <a:defRPr/>
            </a:pPr>
            <a:endParaRPr lang="en-IN" sz="800" dirty="0" smtClean="0"/>
          </a:p>
          <a:p>
            <a:pPr marL="0" indent="0">
              <a:buFontTx/>
              <a:buNone/>
              <a:defRPr/>
            </a:pPr>
            <a:r>
              <a:rPr lang="en-US" sz="2600" dirty="0"/>
              <a:t>Since each network is </a:t>
            </a:r>
            <a:r>
              <a:rPr lang="en-US" sz="2600" dirty="0" smtClean="0"/>
              <a:t>operated independently </a:t>
            </a:r>
            <a:r>
              <a:rPr lang="en-US" sz="2600" dirty="0"/>
              <a:t>of all the others, it is often referred to as an </a:t>
            </a:r>
            <a:r>
              <a:rPr lang="en-US" sz="2600" b="1" dirty="0"/>
              <a:t>AS </a:t>
            </a:r>
            <a:r>
              <a:rPr lang="en-US" sz="2600" dirty="0"/>
              <a:t>(</a:t>
            </a:r>
            <a:r>
              <a:rPr lang="en-US" sz="2600" b="1" dirty="0" smtClean="0"/>
              <a:t>Autonomous System</a:t>
            </a:r>
            <a:r>
              <a:rPr lang="en-US" sz="2600" dirty="0" smtClean="0"/>
              <a:t>).</a:t>
            </a:r>
          </a:p>
          <a:p>
            <a:pPr marL="0" indent="0">
              <a:buFontTx/>
              <a:buNone/>
              <a:defRPr/>
            </a:pPr>
            <a:endParaRPr lang="en-IN" sz="800" dirty="0"/>
          </a:p>
          <a:p>
            <a:pPr marL="0" indent="0">
              <a:buFontTx/>
              <a:buNone/>
              <a:defRPr/>
            </a:pPr>
            <a:r>
              <a:rPr lang="en-IN" sz="2600" dirty="0" smtClean="0"/>
              <a:t>Routes across networks determined by:</a:t>
            </a:r>
          </a:p>
          <a:p>
            <a:pPr marL="514350" indent="-514350">
              <a:buFont typeface="+mj-lt"/>
              <a:buAutoNum type="arabicPeriod"/>
              <a:defRPr/>
            </a:pPr>
            <a:r>
              <a:rPr lang="en-US" sz="2600" dirty="0" smtClean="0"/>
              <a:t>Business arrangements between ISPs.</a:t>
            </a:r>
          </a:p>
          <a:p>
            <a:pPr marL="514350" indent="-514350">
              <a:buFont typeface="+mj-lt"/>
              <a:buAutoNum type="arabicPeriod"/>
              <a:defRPr/>
            </a:pPr>
            <a:r>
              <a:rPr lang="en-US" sz="2600" dirty="0" smtClean="0"/>
              <a:t>Government laws for countries if internetwork routing </a:t>
            </a:r>
            <a:r>
              <a:rPr lang="en-US" sz="2600" dirty="0"/>
              <a:t>requires crossing international </a:t>
            </a:r>
            <a:r>
              <a:rPr lang="en-US" sz="2600" dirty="0" smtClean="0"/>
              <a:t>boundaries.</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44</a:t>
            </a:fld>
            <a:endParaRPr lang="en-US" altLang="en-US"/>
          </a:p>
        </p:txBody>
      </p:sp>
    </p:spTree>
    <p:extLst>
      <p:ext uri="{BB962C8B-B14F-4D97-AF65-F5344CB8AC3E}">
        <p14:creationId xmlns:p14="http://schemas.microsoft.com/office/powerpoint/2010/main" xmlns="" val="1418390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altLang="en-US" smtClean="0"/>
              <a:t>OSPF—An Interior Gateway </a:t>
            </a:r>
            <a:br>
              <a:rPr lang="en-US" altLang="en-US" smtClean="0"/>
            </a:br>
            <a:r>
              <a:rPr lang="en-US" altLang="en-US" smtClean="0"/>
              <a:t>Routing Protocol (1)</a:t>
            </a:r>
          </a:p>
        </p:txBody>
      </p:sp>
      <p:sp>
        <p:nvSpPr>
          <p:cNvPr id="96259" name="Rectangle 3"/>
          <p:cNvSpPr>
            <a:spLocks noGrp="1" noChangeArrowheads="1"/>
          </p:cNvSpPr>
          <p:nvPr>
            <p:ph idx="1"/>
          </p:nvPr>
        </p:nvSpPr>
        <p:spPr>
          <a:xfrm>
            <a:off x="0" y="4645219"/>
            <a:ext cx="8856662" cy="838200"/>
          </a:xfrm>
        </p:spPr>
        <p:txBody>
          <a:bodyPr>
            <a:normAutofit/>
          </a:bodyPr>
          <a:lstStyle/>
          <a:p>
            <a:pPr algn="ctr" eaLnBrk="1" hangingPunct="1">
              <a:buFontTx/>
              <a:buNone/>
              <a:defRPr/>
            </a:pPr>
            <a:r>
              <a:rPr lang="en-US" altLang="en-US" sz="2800" dirty="0" smtClean="0"/>
              <a:t>An autonomous system</a:t>
            </a: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186181"/>
            <a:ext cx="8056563" cy="245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45</a:t>
            </a:fld>
            <a:endParaRPr lang="en-US" altLang="en-US"/>
          </a:p>
        </p:txBody>
      </p:sp>
    </p:spTree>
    <p:extLst>
      <p:ext uri="{BB962C8B-B14F-4D97-AF65-F5344CB8AC3E}">
        <p14:creationId xmlns:p14="http://schemas.microsoft.com/office/powerpoint/2010/main" xmlns="" val="3268339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en-US" smtClean="0"/>
              <a:t>OSPF—An Interior Gateway </a:t>
            </a:r>
            <a:br>
              <a:rPr lang="en-US" altLang="en-US" smtClean="0"/>
            </a:br>
            <a:r>
              <a:rPr lang="en-US" altLang="en-US" smtClean="0"/>
              <a:t>Routing Protocol (2)</a:t>
            </a:r>
          </a:p>
        </p:txBody>
      </p:sp>
      <p:sp>
        <p:nvSpPr>
          <p:cNvPr id="97283" name="Rectangle 3"/>
          <p:cNvSpPr>
            <a:spLocks noGrp="1" noChangeArrowheads="1"/>
          </p:cNvSpPr>
          <p:nvPr>
            <p:ph idx="1"/>
          </p:nvPr>
        </p:nvSpPr>
        <p:spPr>
          <a:xfrm>
            <a:off x="134938" y="4827588"/>
            <a:ext cx="8856662" cy="838200"/>
          </a:xfrm>
        </p:spPr>
        <p:txBody>
          <a:bodyPr>
            <a:normAutofit/>
          </a:bodyPr>
          <a:lstStyle/>
          <a:p>
            <a:pPr algn="ctr" eaLnBrk="1" hangingPunct="1">
              <a:buFontTx/>
              <a:buNone/>
              <a:defRPr/>
            </a:pPr>
            <a:r>
              <a:rPr lang="en-US" altLang="en-US" sz="2800" dirty="0" smtClean="0"/>
              <a:t>A graph representation of the previous slide.</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238" y="2068513"/>
            <a:ext cx="7866062" cy="275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46</a:t>
            </a:fld>
            <a:endParaRPr lang="en-US" altLang="en-US"/>
          </a:p>
        </p:txBody>
      </p:sp>
    </p:spTree>
    <p:extLst>
      <p:ext uri="{BB962C8B-B14F-4D97-AF65-F5344CB8AC3E}">
        <p14:creationId xmlns:p14="http://schemas.microsoft.com/office/powerpoint/2010/main" xmlns="" val="3925208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altLang="en-US" smtClean="0"/>
              <a:t>OSPF—An Interior Gateway </a:t>
            </a:r>
            <a:br>
              <a:rPr lang="en-US" altLang="en-US" smtClean="0"/>
            </a:br>
            <a:r>
              <a:rPr lang="en-US" altLang="en-US" smtClean="0"/>
              <a:t>Routing Protocol (3)</a:t>
            </a:r>
          </a:p>
        </p:txBody>
      </p:sp>
      <p:sp>
        <p:nvSpPr>
          <p:cNvPr id="98307" name="Rectangle 3"/>
          <p:cNvSpPr>
            <a:spLocks noGrp="1" noChangeArrowheads="1"/>
          </p:cNvSpPr>
          <p:nvPr>
            <p:ph idx="1"/>
          </p:nvPr>
        </p:nvSpPr>
        <p:spPr>
          <a:xfrm>
            <a:off x="0" y="5328856"/>
            <a:ext cx="8676456" cy="838200"/>
          </a:xfrm>
        </p:spPr>
        <p:txBody>
          <a:bodyPr>
            <a:normAutofit/>
          </a:bodyPr>
          <a:lstStyle/>
          <a:p>
            <a:pPr algn="ctr" eaLnBrk="1" hangingPunct="1">
              <a:buFontTx/>
              <a:buNone/>
              <a:defRPr/>
            </a:pPr>
            <a:r>
              <a:rPr lang="en-US" altLang="en-US" sz="2600" dirty="0" smtClean="0"/>
              <a:t>The relation between </a:t>
            </a:r>
            <a:r>
              <a:rPr lang="en-US" altLang="en-US" sz="2600" dirty="0" err="1" smtClean="0"/>
              <a:t>ASes</a:t>
            </a:r>
            <a:r>
              <a:rPr lang="en-US" altLang="en-US" sz="2600" dirty="0" smtClean="0"/>
              <a:t>, backbones, and areas in OSPF.</a:t>
            </a:r>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852611"/>
            <a:ext cx="8208912" cy="345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47</a:t>
            </a:fld>
            <a:endParaRPr lang="en-US" altLang="en-US"/>
          </a:p>
        </p:txBody>
      </p:sp>
    </p:spTree>
    <p:extLst>
      <p:ext uri="{BB962C8B-B14F-4D97-AF65-F5344CB8AC3E}">
        <p14:creationId xmlns:p14="http://schemas.microsoft.com/office/powerpoint/2010/main" xmlns="" val="2936337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altLang="en-US" dirty="0" smtClean="0"/>
              <a:t>OSPF—An Interior Gateway </a:t>
            </a:r>
            <a:br>
              <a:rPr lang="en-US" altLang="en-US" dirty="0" smtClean="0"/>
            </a:br>
            <a:r>
              <a:rPr lang="en-US" altLang="en-US" dirty="0" smtClean="0"/>
              <a:t>Routing Protocol (4)</a:t>
            </a:r>
          </a:p>
        </p:txBody>
      </p:sp>
      <p:sp>
        <p:nvSpPr>
          <p:cNvPr id="99331" name="Rectangle 3"/>
          <p:cNvSpPr>
            <a:spLocks noGrp="1" noChangeArrowheads="1"/>
          </p:cNvSpPr>
          <p:nvPr>
            <p:ph idx="1"/>
          </p:nvPr>
        </p:nvSpPr>
        <p:spPr>
          <a:xfrm>
            <a:off x="899592" y="4753590"/>
            <a:ext cx="6840760" cy="838200"/>
          </a:xfrm>
        </p:spPr>
        <p:txBody>
          <a:bodyPr>
            <a:normAutofit/>
          </a:bodyPr>
          <a:lstStyle/>
          <a:p>
            <a:pPr algn="ctr" eaLnBrk="1" hangingPunct="1">
              <a:buFontTx/>
              <a:buNone/>
              <a:defRPr/>
            </a:pPr>
            <a:r>
              <a:rPr lang="en-US" altLang="en-US" sz="2800" dirty="0" smtClean="0"/>
              <a:t>The five types of OSPF messages</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71" y="2155701"/>
            <a:ext cx="83439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48</a:t>
            </a:fld>
            <a:endParaRPr lang="en-US" altLang="en-US"/>
          </a:p>
        </p:txBody>
      </p:sp>
    </p:spTree>
    <p:extLst>
      <p:ext uri="{BB962C8B-B14F-4D97-AF65-F5344CB8AC3E}">
        <p14:creationId xmlns:p14="http://schemas.microsoft.com/office/powerpoint/2010/main" xmlns="" val="37750849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OSPF—An Interior Gateway </a:t>
            </a:r>
            <a:br>
              <a:rPr lang="en-US" altLang="en-US" dirty="0"/>
            </a:br>
            <a:r>
              <a:rPr lang="en-US" altLang="en-US" dirty="0"/>
              <a:t>Routing Protocol </a:t>
            </a:r>
            <a:r>
              <a:rPr lang="en-US" altLang="en-US" dirty="0" smtClean="0"/>
              <a:t>(5)</a:t>
            </a:r>
            <a:endParaRPr lang="en-US" dirty="0"/>
          </a:p>
        </p:txBody>
      </p:sp>
      <p:sp>
        <p:nvSpPr>
          <p:cNvPr id="3" name="Content Placeholder 2"/>
          <p:cNvSpPr>
            <a:spLocks noGrp="1"/>
          </p:cNvSpPr>
          <p:nvPr>
            <p:ph idx="1"/>
          </p:nvPr>
        </p:nvSpPr>
        <p:spPr>
          <a:xfrm>
            <a:off x="587375" y="1772816"/>
            <a:ext cx="7710488" cy="4968552"/>
          </a:xfrm>
        </p:spPr>
        <p:txBody>
          <a:bodyPr>
            <a:normAutofit/>
          </a:bodyPr>
          <a:lstStyle/>
          <a:p>
            <a:pPr marL="0" indent="0">
              <a:buFontTx/>
              <a:buNone/>
              <a:defRPr/>
            </a:pPr>
            <a:r>
              <a:rPr lang="en-US" altLang="en-US" sz="2800" dirty="0" smtClean="0"/>
              <a:t>Salient Features:</a:t>
            </a:r>
          </a:p>
          <a:p>
            <a:pPr>
              <a:buFont typeface="+mj-lt"/>
              <a:buAutoNum type="alphaLcParenR"/>
              <a:defRPr/>
            </a:pPr>
            <a:r>
              <a:rPr lang="en-US" altLang="en-US" sz="2800" dirty="0"/>
              <a:t>O</a:t>
            </a:r>
            <a:r>
              <a:rPr lang="en-US" altLang="en-US" sz="2800" dirty="0" smtClean="0"/>
              <a:t>pen source</a:t>
            </a:r>
          </a:p>
          <a:p>
            <a:pPr>
              <a:buFont typeface="+mj-lt"/>
              <a:buAutoNum type="alphaLcParenR"/>
              <a:defRPr/>
            </a:pPr>
            <a:r>
              <a:rPr lang="en-US" altLang="en-US" sz="2800" dirty="0" smtClean="0"/>
              <a:t>Support variety of distant metrics</a:t>
            </a:r>
          </a:p>
          <a:p>
            <a:pPr>
              <a:buFont typeface="+mj-lt"/>
              <a:buAutoNum type="alphaLcParenR"/>
              <a:defRPr/>
            </a:pPr>
            <a:r>
              <a:rPr lang="en-US" altLang="en-US" sz="2800" dirty="0" smtClean="0"/>
              <a:t>Dynamic algorithm – have to adapt</a:t>
            </a:r>
          </a:p>
          <a:p>
            <a:pPr>
              <a:buFont typeface="+mj-lt"/>
              <a:buAutoNum type="alphaLcParenR"/>
              <a:defRPr/>
            </a:pPr>
            <a:r>
              <a:rPr lang="en-US" altLang="en-US" sz="2800" dirty="0" smtClean="0"/>
              <a:t>Load balancing and not the best path</a:t>
            </a:r>
          </a:p>
          <a:p>
            <a:pPr>
              <a:buFont typeface="+mj-lt"/>
              <a:buAutoNum type="alphaLcParenR"/>
              <a:defRPr/>
            </a:pPr>
            <a:r>
              <a:rPr lang="en-US" altLang="en-US" sz="2800" dirty="0" smtClean="0"/>
              <a:t>Hierarchical systems</a:t>
            </a:r>
          </a:p>
          <a:p>
            <a:pPr>
              <a:buFont typeface="+mj-lt"/>
              <a:buAutoNum type="alphaLcParenR"/>
              <a:defRPr/>
            </a:pPr>
            <a:r>
              <a:rPr lang="en-US" altLang="en-US" sz="2800" dirty="0" smtClean="0"/>
              <a:t>Security is needed</a:t>
            </a:r>
          </a:p>
          <a:p>
            <a:pPr marL="0" indent="0">
              <a:buFontTx/>
              <a:buNone/>
              <a:defRPr/>
            </a:pPr>
            <a:endParaRPr lang="en-US" altLang="en-US" sz="1000" dirty="0" smtClean="0"/>
          </a:p>
          <a:p>
            <a:pPr marL="0" indent="0">
              <a:buFontTx/>
              <a:buNone/>
              <a:defRPr/>
            </a:pPr>
            <a:r>
              <a:rPr lang="en-US" altLang="en-US" sz="2800" dirty="0" smtClean="0"/>
              <a:t>OSPF supports connection – point-to-point/multi-access with broadcast</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49</a:t>
            </a:fld>
            <a:endParaRPr lang="en-US" altLang="en-US"/>
          </a:p>
        </p:txBody>
      </p:sp>
    </p:spTree>
    <p:extLst>
      <p:ext uri="{BB962C8B-B14F-4D97-AF65-F5344CB8AC3E}">
        <p14:creationId xmlns:p14="http://schemas.microsoft.com/office/powerpoint/2010/main" xmlns="" val="650087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Network Layer</a:t>
            </a:r>
            <a:endParaRPr lang="en-US" dirty="0"/>
          </a:p>
        </p:txBody>
      </p:sp>
      <p:sp>
        <p:nvSpPr>
          <p:cNvPr id="3" name="Content Placeholder 2"/>
          <p:cNvSpPr>
            <a:spLocks noGrp="1"/>
          </p:cNvSpPr>
          <p:nvPr>
            <p:ph idx="1"/>
          </p:nvPr>
        </p:nvSpPr>
        <p:spPr>
          <a:xfrm>
            <a:off x="323528" y="1412776"/>
            <a:ext cx="8064896" cy="4988024"/>
          </a:xfrm>
        </p:spPr>
        <p:txBody>
          <a:bodyPr>
            <a:noAutofit/>
          </a:bodyPr>
          <a:lstStyle/>
          <a:p>
            <a:r>
              <a:rPr lang="en-IN" sz="3200" dirty="0" smtClean="0"/>
              <a:t>Concerned with getting packets from source to destination</a:t>
            </a:r>
          </a:p>
          <a:p>
            <a:r>
              <a:rPr lang="en-IN" sz="3200" dirty="0" smtClean="0"/>
              <a:t>May include multiple hops at intermediate routers</a:t>
            </a:r>
          </a:p>
          <a:p>
            <a:r>
              <a:rPr lang="en-IN" sz="3200" dirty="0" smtClean="0"/>
              <a:t>Lowest layer dealing with end-to-end transmission</a:t>
            </a:r>
          </a:p>
          <a:p>
            <a:r>
              <a:rPr lang="en-IN" sz="3200" dirty="0" smtClean="0"/>
              <a:t>Knowledge of network topology essential</a:t>
            </a:r>
          </a:p>
          <a:p>
            <a:r>
              <a:rPr lang="en-IN" sz="3200" dirty="0" smtClean="0"/>
              <a:t>Establishing connection between different networks</a:t>
            </a:r>
            <a:endParaRPr lang="en-US" sz="3200" dirty="0"/>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5</a:t>
            </a:fld>
            <a:endParaRPr lang="en-US" altLang="en-US"/>
          </a:p>
        </p:txBody>
      </p:sp>
    </p:spTree>
    <p:extLst>
      <p:ext uri="{BB962C8B-B14F-4D97-AF65-F5344CB8AC3E}">
        <p14:creationId xmlns:p14="http://schemas.microsoft.com/office/powerpoint/2010/main" xmlns="" val="2281330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260648"/>
            <a:ext cx="6984776" cy="1458491"/>
          </a:xfrm>
        </p:spPr>
        <p:txBody>
          <a:bodyPr/>
          <a:lstStyle/>
          <a:p>
            <a:pPr eaLnBrk="1" hangingPunct="1">
              <a:defRPr/>
            </a:pPr>
            <a:r>
              <a:rPr lang="en-US" altLang="en-US" dirty="0" smtClean="0"/>
              <a:t>BGP—The Exterior Gateway </a:t>
            </a:r>
            <a:br>
              <a:rPr lang="en-US" altLang="en-US" dirty="0" smtClean="0"/>
            </a:br>
            <a:r>
              <a:rPr lang="en-US" altLang="en-US" dirty="0" smtClean="0"/>
              <a:t>Routing Protocol (1)</a:t>
            </a:r>
          </a:p>
        </p:txBody>
      </p:sp>
      <p:sp>
        <p:nvSpPr>
          <p:cNvPr id="100355" name="Rectangle 3"/>
          <p:cNvSpPr>
            <a:spLocks noGrp="1" noChangeArrowheads="1"/>
          </p:cNvSpPr>
          <p:nvPr>
            <p:ph idx="1"/>
          </p:nvPr>
        </p:nvSpPr>
        <p:spPr>
          <a:xfrm>
            <a:off x="404813" y="1768475"/>
            <a:ext cx="7911603" cy="4784725"/>
          </a:xfrm>
        </p:spPr>
        <p:txBody>
          <a:bodyPr/>
          <a:lstStyle/>
          <a:p>
            <a:pPr eaLnBrk="1" hangingPunct="1">
              <a:buFontTx/>
              <a:buNone/>
              <a:defRPr/>
            </a:pPr>
            <a:r>
              <a:rPr lang="en-US" altLang="en-US" sz="3200" dirty="0" smtClean="0"/>
              <a:t>Examples of routing constraints:</a:t>
            </a:r>
          </a:p>
          <a:p>
            <a:pPr eaLnBrk="1" hangingPunct="1">
              <a:buFontTx/>
              <a:buNone/>
              <a:defRPr/>
            </a:pPr>
            <a:endParaRPr lang="en-US" altLang="en-US" sz="1000" dirty="0" smtClean="0"/>
          </a:p>
          <a:p>
            <a:pPr eaLnBrk="1" hangingPunct="1">
              <a:buFont typeface="Times New Roman" pitchFamily="18" charset="0"/>
              <a:buAutoNum type="arabicPeriod"/>
              <a:defRPr/>
            </a:pPr>
            <a:r>
              <a:rPr lang="en-US" altLang="en-US" sz="3200" dirty="0" smtClean="0"/>
              <a:t>No commercial traffic for education network</a:t>
            </a:r>
          </a:p>
          <a:p>
            <a:pPr eaLnBrk="1" hangingPunct="1">
              <a:buFont typeface="Times New Roman" pitchFamily="18" charset="0"/>
              <a:buAutoNum type="arabicPeriod"/>
              <a:defRPr/>
            </a:pPr>
            <a:r>
              <a:rPr lang="en-US" altLang="en-US" sz="3200" dirty="0" smtClean="0"/>
              <a:t>Never put Iraq on route starting at Pentagon</a:t>
            </a:r>
          </a:p>
          <a:p>
            <a:pPr eaLnBrk="1" hangingPunct="1">
              <a:buFont typeface="Times New Roman" pitchFamily="18" charset="0"/>
              <a:buAutoNum type="arabicPeriod"/>
              <a:defRPr/>
            </a:pPr>
            <a:r>
              <a:rPr lang="en-US" altLang="en-US" sz="3200" dirty="0" smtClean="0"/>
              <a:t>Choose cheaper network</a:t>
            </a:r>
          </a:p>
          <a:p>
            <a:pPr eaLnBrk="1" hangingPunct="1">
              <a:buFont typeface="Times New Roman" pitchFamily="18" charset="0"/>
              <a:buAutoNum type="arabicPeriod"/>
              <a:defRPr/>
            </a:pPr>
            <a:r>
              <a:rPr lang="en-US" altLang="en-US" sz="3200" dirty="0" smtClean="0"/>
              <a:t>Choose better performing network</a:t>
            </a:r>
          </a:p>
          <a:p>
            <a:pPr eaLnBrk="1" hangingPunct="1">
              <a:buFont typeface="Times New Roman" pitchFamily="18" charset="0"/>
              <a:buAutoNum type="arabicPeriod"/>
              <a:defRPr/>
            </a:pPr>
            <a:r>
              <a:rPr lang="en-US" altLang="en-US" sz="3200" dirty="0" smtClean="0"/>
              <a:t>Don’t go from Apple to Google to Apple</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50</a:t>
            </a:fld>
            <a:endParaRPr lang="en-US" altLang="en-US"/>
          </a:p>
        </p:txBody>
      </p:sp>
    </p:spTree>
    <p:extLst>
      <p:ext uri="{BB962C8B-B14F-4D97-AF65-F5344CB8AC3E}">
        <p14:creationId xmlns:p14="http://schemas.microsoft.com/office/powerpoint/2010/main" xmlns="" val="931529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altLang="en-US" smtClean="0"/>
              <a:t>BGP—The Exterior Gateway </a:t>
            </a:r>
            <a:br>
              <a:rPr lang="en-US" altLang="en-US" smtClean="0"/>
            </a:br>
            <a:r>
              <a:rPr lang="en-US" altLang="en-US" smtClean="0"/>
              <a:t>Routing Protocol (2)</a:t>
            </a:r>
          </a:p>
        </p:txBody>
      </p:sp>
      <p:sp>
        <p:nvSpPr>
          <p:cNvPr id="101379" name="Rectangle 3"/>
          <p:cNvSpPr>
            <a:spLocks noGrp="1" noChangeArrowheads="1"/>
          </p:cNvSpPr>
          <p:nvPr>
            <p:ph idx="1"/>
          </p:nvPr>
        </p:nvSpPr>
        <p:spPr>
          <a:xfrm>
            <a:off x="179512" y="5445224"/>
            <a:ext cx="8352928" cy="838200"/>
          </a:xfrm>
        </p:spPr>
        <p:txBody>
          <a:bodyPr>
            <a:normAutofit/>
          </a:bodyPr>
          <a:lstStyle/>
          <a:p>
            <a:pPr algn="ctr" eaLnBrk="1" hangingPunct="1">
              <a:buFontTx/>
              <a:buNone/>
              <a:defRPr/>
            </a:pPr>
            <a:r>
              <a:rPr lang="en-US" altLang="en-US" sz="2800" dirty="0" smtClean="0"/>
              <a:t>Routing policies between four Autonomous Systems</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988840"/>
            <a:ext cx="8191500" cy="334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51</a:t>
            </a:fld>
            <a:endParaRPr lang="en-US" altLang="en-US"/>
          </a:p>
        </p:txBody>
      </p:sp>
    </p:spTree>
    <p:extLst>
      <p:ext uri="{BB962C8B-B14F-4D97-AF65-F5344CB8AC3E}">
        <p14:creationId xmlns:p14="http://schemas.microsoft.com/office/powerpoint/2010/main" xmlns="" val="3870943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altLang="en-US" smtClean="0"/>
              <a:t>BGP—The Exterior Gateway </a:t>
            </a:r>
            <a:br>
              <a:rPr lang="en-US" altLang="en-US" smtClean="0"/>
            </a:br>
            <a:r>
              <a:rPr lang="en-US" altLang="en-US" smtClean="0"/>
              <a:t>Routing Protocol (3)</a:t>
            </a:r>
          </a:p>
        </p:txBody>
      </p:sp>
      <p:sp>
        <p:nvSpPr>
          <p:cNvPr id="102403" name="Rectangle 3"/>
          <p:cNvSpPr>
            <a:spLocks noGrp="1" noChangeArrowheads="1"/>
          </p:cNvSpPr>
          <p:nvPr>
            <p:ph idx="1"/>
          </p:nvPr>
        </p:nvSpPr>
        <p:spPr>
          <a:xfrm>
            <a:off x="287338" y="6021288"/>
            <a:ext cx="8173094" cy="531912"/>
          </a:xfrm>
        </p:spPr>
        <p:txBody>
          <a:bodyPr>
            <a:normAutofit/>
          </a:bodyPr>
          <a:lstStyle/>
          <a:p>
            <a:pPr algn="ctr" eaLnBrk="1" hangingPunct="1">
              <a:buFontTx/>
              <a:buNone/>
              <a:defRPr/>
            </a:pPr>
            <a:r>
              <a:rPr lang="en-US" altLang="en-US" sz="2800" dirty="0" smtClean="0"/>
              <a:t>Propagation of BGP route advertisements</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28" y="1556792"/>
            <a:ext cx="8258175" cy="432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52</a:t>
            </a:fld>
            <a:endParaRPr lang="en-US" altLang="en-US"/>
          </a:p>
        </p:txBody>
      </p:sp>
    </p:spTree>
    <p:extLst>
      <p:ext uri="{BB962C8B-B14F-4D97-AF65-F5344CB8AC3E}">
        <p14:creationId xmlns:p14="http://schemas.microsoft.com/office/powerpoint/2010/main" xmlns="" val="1785261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dirty="0" smtClean="0">
                <a:cs typeface="+mj-cs"/>
              </a:rPr>
              <a:t>The IP Protocol</a:t>
            </a:r>
          </a:p>
        </p:txBody>
      </p:sp>
      <p:sp>
        <p:nvSpPr>
          <p:cNvPr id="70659" name="Rectangle 3"/>
          <p:cNvSpPr>
            <a:spLocks noGrp="1" noChangeArrowheads="1"/>
          </p:cNvSpPr>
          <p:nvPr>
            <p:ph type="body" idx="1"/>
          </p:nvPr>
        </p:nvSpPr>
        <p:spPr>
          <a:xfrm>
            <a:off x="457200" y="5517232"/>
            <a:ext cx="7620000" cy="883568"/>
          </a:xfrm>
        </p:spPr>
        <p:txBody>
          <a:bodyPr>
            <a:normAutofit/>
          </a:bodyPr>
          <a:lstStyle/>
          <a:p>
            <a:pPr algn="ctr" eaLnBrk="1" hangingPunct="1">
              <a:buFontTx/>
              <a:buNone/>
              <a:defRPr/>
            </a:pPr>
            <a:r>
              <a:rPr lang="en-US" sz="2800" dirty="0" smtClean="0">
                <a:cs typeface="+mn-cs"/>
              </a:rPr>
              <a:t>The IPv4 (Internet Protocol) header.</a:t>
            </a:r>
          </a:p>
        </p:txBody>
      </p:sp>
      <p:pic>
        <p:nvPicPr>
          <p:cNvPr id="19460" name="Picture 5" descr="5-5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19" y="1916832"/>
            <a:ext cx="7794625" cy="357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53</a:t>
            </a:fld>
            <a:endParaRPr lang="en-US" altLang="en-US"/>
          </a:p>
        </p:txBody>
      </p:sp>
    </p:spTree>
    <p:extLst>
      <p:ext uri="{BB962C8B-B14F-4D97-AF65-F5344CB8AC3E}">
        <p14:creationId xmlns:p14="http://schemas.microsoft.com/office/powerpoint/2010/main" xmlns="" val="20260224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608013" y="4216400"/>
            <a:ext cx="7852419" cy="2389188"/>
          </a:xfrm>
        </p:spPr>
        <p:txBody>
          <a:bodyPr>
            <a:normAutofit/>
          </a:bodyPr>
          <a:lstStyle/>
          <a:p>
            <a:pPr eaLnBrk="1" hangingPunct="1">
              <a:buFont typeface="Arial" panose="020B0604020202020204" pitchFamily="34" charset="0"/>
              <a:buChar char="•"/>
              <a:defRPr/>
            </a:pPr>
            <a:r>
              <a:rPr lang="en-US" altLang="en-US" sz="2600" dirty="0" smtClean="0"/>
              <a:t>Version – IPv4 / IPv6</a:t>
            </a:r>
          </a:p>
          <a:p>
            <a:pPr eaLnBrk="1" hangingPunct="1">
              <a:buFont typeface="Arial" panose="020B0604020202020204" pitchFamily="34" charset="0"/>
              <a:buChar char="•"/>
              <a:defRPr/>
            </a:pPr>
            <a:r>
              <a:rPr lang="en-US" altLang="en-US" sz="2600" dirty="0" smtClean="0"/>
              <a:t>IHL – how long the header is – in 32 bit word, minimum is 5, maximum is 15 (60 bytes)</a:t>
            </a:r>
          </a:p>
          <a:p>
            <a:pPr eaLnBrk="1" hangingPunct="1">
              <a:buFont typeface="Arial" panose="020B0604020202020204" pitchFamily="34" charset="0"/>
              <a:buChar char="•"/>
              <a:defRPr/>
            </a:pPr>
            <a:r>
              <a:rPr lang="en-US" altLang="en-US" sz="2600" dirty="0" smtClean="0"/>
              <a:t>Type of Service – (6 bits) – four queuing priority, three discard probabilities and the historical class</a:t>
            </a:r>
          </a:p>
        </p:txBody>
      </p:sp>
      <p:pic>
        <p:nvPicPr>
          <p:cNvPr id="20483" name="Picture 5" descr="5-5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6175" y="1036638"/>
            <a:ext cx="6767513"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a:xfrm>
            <a:off x="0" y="0"/>
            <a:ext cx="9144000" cy="900113"/>
          </a:xfrm>
        </p:spPr>
        <p:txBody>
          <a:bodyPr/>
          <a:lstStyle/>
          <a:p>
            <a:pPr eaLnBrk="1" hangingPunct="1">
              <a:defRPr/>
            </a:pPr>
            <a:r>
              <a:rPr lang="en-US" dirty="0" smtClean="0">
                <a:cs typeface="+mj-cs"/>
              </a:rPr>
              <a:t>The IP Header (1)</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54</a:t>
            </a:fld>
            <a:endParaRPr lang="en-US" altLang="en-US"/>
          </a:p>
        </p:txBody>
      </p:sp>
    </p:spTree>
    <p:extLst>
      <p:ext uri="{BB962C8B-B14F-4D97-AF65-F5344CB8AC3E}">
        <p14:creationId xmlns:p14="http://schemas.microsoft.com/office/powerpoint/2010/main" xmlns="" val="505161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IHL</a:t>
            </a:r>
            <a:endParaRPr lang="en-US"/>
          </a:p>
        </p:txBody>
      </p:sp>
      <p:sp>
        <p:nvSpPr>
          <p:cNvPr id="3" name="Content Placeholder 2"/>
          <p:cNvSpPr>
            <a:spLocks noGrp="1"/>
          </p:cNvSpPr>
          <p:nvPr>
            <p:ph idx="1"/>
          </p:nvPr>
        </p:nvSpPr>
        <p:spPr/>
        <p:txBody>
          <a:bodyPr>
            <a:normAutofit lnSpcReduction="10000"/>
          </a:bodyPr>
          <a:lstStyle/>
          <a:p>
            <a:r>
              <a:rPr lang="en-US" dirty="0"/>
              <a:t>The Type of service field </a:t>
            </a:r>
            <a:r>
              <a:rPr lang="en-US" dirty="0" smtClean="0"/>
              <a:t>provided 3 </a:t>
            </a:r>
            <a:r>
              <a:rPr lang="en-US" dirty="0"/>
              <a:t>bits to signal priority and 3 bits to signal whether a host cared more about delay</a:t>
            </a:r>
            <a:r>
              <a:rPr lang="en-US" dirty="0" smtClean="0"/>
              <a:t>, throughput</a:t>
            </a:r>
            <a:r>
              <a:rPr lang="en-US" dirty="0"/>
              <a:t>, or reliability. </a:t>
            </a:r>
            <a:endParaRPr lang="en-US" dirty="0" smtClean="0"/>
          </a:p>
          <a:p>
            <a:r>
              <a:rPr lang="en-US" dirty="0" smtClean="0"/>
              <a:t>However</a:t>
            </a:r>
            <a:r>
              <a:rPr lang="en-US" dirty="0"/>
              <a:t>, no one really knew what to do </a:t>
            </a:r>
            <a:r>
              <a:rPr lang="en-US" dirty="0" smtClean="0"/>
              <a:t>with </a:t>
            </a:r>
            <a:r>
              <a:rPr lang="en-US" dirty="0"/>
              <a:t>these </a:t>
            </a:r>
            <a:r>
              <a:rPr lang="en-US" dirty="0" smtClean="0"/>
              <a:t>bits at </a:t>
            </a:r>
            <a:r>
              <a:rPr lang="en-US" dirty="0"/>
              <a:t>routers, so they were left unused for many years. </a:t>
            </a:r>
            <a:endParaRPr lang="en-US" dirty="0" smtClean="0"/>
          </a:p>
          <a:p>
            <a:r>
              <a:rPr lang="en-US" dirty="0" smtClean="0"/>
              <a:t>When </a:t>
            </a:r>
            <a:r>
              <a:rPr lang="en-US" dirty="0"/>
              <a:t>differentiated </a:t>
            </a:r>
            <a:r>
              <a:rPr lang="en-US" dirty="0" smtClean="0"/>
              <a:t>services were </a:t>
            </a:r>
            <a:r>
              <a:rPr lang="en-US" dirty="0"/>
              <a:t>designed, IETF threw in the towel and reused this field. </a:t>
            </a:r>
            <a:endParaRPr lang="en-US" dirty="0" smtClean="0"/>
          </a:p>
          <a:p>
            <a:r>
              <a:rPr lang="en-US" dirty="0" smtClean="0"/>
              <a:t>Now</a:t>
            </a:r>
            <a:r>
              <a:rPr lang="en-US" dirty="0"/>
              <a:t>, the top 6 </a:t>
            </a:r>
            <a:r>
              <a:rPr lang="en-US" dirty="0" smtClean="0"/>
              <a:t>bits are </a:t>
            </a:r>
            <a:r>
              <a:rPr lang="en-US" dirty="0"/>
              <a:t>used to mark the packet with its service </a:t>
            </a:r>
            <a:r>
              <a:rPr lang="en-US" dirty="0" smtClean="0"/>
              <a:t>class - expedited and assured services. </a:t>
            </a:r>
          </a:p>
          <a:p>
            <a:r>
              <a:rPr lang="en-US" dirty="0" smtClean="0"/>
              <a:t>The </a:t>
            </a:r>
            <a:r>
              <a:rPr lang="en-US" dirty="0"/>
              <a:t>bottom 2 bits are used to carry </a:t>
            </a:r>
            <a:r>
              <a:rPr lang="en-US" dirty="0" smtClean="0"/>
              <a:t>explicit congestion </a:t>
            </a:r>
            <a:r>
              <a:rPr lang="en-US" dirty="0"/>
              <a:t>notification information, such as whether the packet has </a:t>
            </a:r>
            <a:r>
              <a:rPr lang="en-US" dirty="0" smtClean="0"/>
              <a:t>experienced congestion</a:t>
            </a:r>
            <a:r>
              <a:rPr lang="en-US" dirty="0"/>
              <a:t>; </a:t>
            </a:r>
            <a:endParaRPr lang="en-US" dirty="0" smtClean="0"/>
          </a:p>
          <a:p>
            <a:r>
              <a:rPr lang="en-US" dirty="0" smtClean="0"/>
              <a:t>we </a:t>
            </a:r>
            <a:r>
              <a:rPr lang="en-US" dirty="0"/>
              <a:t>described explicit congestion notification as part of </a:t>
            </a:r>
            <a:r>
              <a:rPr lang="en-US" dirty="0" smtClean="0"/>
              <a:t>congestion control.</a:t>
            </a:r>
            <a:endParaRPr lang="en-US" dirty="0"/>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55</a:t>
            </a:fld>
            <a:endParaRPr lang="en-US" altLang="en-US"/>
          </a:p>
        </p:txBody>
      </p:sp>
    </p:spTree>
    <p:extLst>
      <p:ext uri="{BB962C8B-B14F-4D97-AF65-F5344CB8AC3E}">
        <p14:creationId xmlns:p14="http://schemas.microsoft.com/office/powerpoint/2010/main" xmlns="" val="35054576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608013" y="4216400"/>
            <a:ext cx="7780411" cy="2641600"/>
          </a:xfrm>
        </p:spPr>
        <p:txBody>
          <a:bodyPr>
            <a:noAutofit/>
          </a:bodyPr>
          <a:lstStyle/>
          <a:p>
            <a:pPr eaLnBrk="1" hangingPunct="1">
              <a:buFont typeface="Arial" panose="020B0604020202020204" pitchFamily="34" charset="0"/>
              <a:buChar char="•"/>
              <a:defRPr/>
            </a:pPr>
            <a:r>
              <a:rPr lang="en-US" altLang="en-US" sz="2600" dirty="0"/>
              <a:t>Total Length – header + data, maximum is 65,535</a:t>
            </a:r>
          </a:p>
          <a:p>
            <a:pPr eaLnBrk="1" hangingPunct="1">
              <a:buFont typeface="Arial" panose="020B0604020202020204" pitchFamily="34" charset="0"/>
              <a:buChar char="•"/>
              <a:defRPr/>
            </a:pPr>
            <a:r>
              <a:rPr lang="en-US" altLang="en-US" sz="2600" dirty="0"/>
              <a:t>Identification Field – fragments of a datagram have same Identification value</a:t>
            </a:r>
          </a:p>
          <a:p>
            <a:pPr eaLnBrk="1" hangingPunct="1">
              <a:buFont typeface="Arial" panose="020B0604020202020204" pitchFamily="34" charset="0"/>
              <a:buChar char="•"/>
              <a:defRPr/>
            </a:pPr>
            <a:r>
              <a:rPr lang="en-US" altLang="en-US" sz="2600" dirty="0"/>
              <a:t>DF – Don</a:t>
            </a:r>
            <a:r>
              <a:rPr lang="fr-FR" altLang="en-US" sz="2600" dirty="0"/>
              <a:t>’</a:t>
            </a:r>
            <a:r>
              <a:rPr lang="en-US" altLang="ja-JP" sz="2600" dirty="0"/>
              <a:t>t Fragment (may mean moving through sub-optimal route, MF- More </a:t>
            </a:r>
            <a:r>
              <a:rPr lang="en-US" altLang="ja-JP" sz="2600" dirty="0" smtClean="0"/>
              <a:t>Fragments (all </a:t>
            </a:r>
            <a:r>
              <a:rPr lang="en-US" altLang="ja-JP" sz="2600" dirty="0"/>
              <a:t>except the last fragment </a:t>
            </a:r>
            <a:r>
              <a:rPr lang="en-US" altLang="ja-JP" sz="2600" dirty="0" smtClean="0"/>
              <a:t>set).</a:t>
            </a:r>
            <a:endParaRPr lang="en-US" altLang="en-US" sz="2600" dirty="0"/>
          </a:p>
        </p:txBody>
      </p:sp>
      <p:pic>
        <p:nvPicPr>
          <p:cNvPr id="21507" name="Picture 5" descr="5-5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6175" y="1036638"/>
            <a:ext cx="6767513"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a:xfrm>
            <a:off x="0" y="0"/>
            <a:ext cx="9144000" cy="900113"/>
          </a:xfrm>
        </p:spPr>
        <p:txBody>
          <a:bodyPr/>
          <a:lstStyle/>
          <a:p>
            <a:pPr eaLnBrk="1" hangingPunct="1">
              <a:defRPr/>
            </a:pPr>
            <a:r>
              <a:rPr lang="en-US" dirty="0" smtClean="0">
                <a:cs typeface="+mj-cs"/>
              </a:rPr>
              <a:t>The IP Header (2)</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56</a:t>
            </a:fld>
            <a:endParaRPr lang="en-US" altLang="en-US"/>
          </a:p>
        </p:txBody>
      </p:sp>
    </p:spTree>
    <p:extLst>
      <p:ext uri="{BB962C8B-B14F-4D97-AF65-F5344CB8AC3E}">
        <p14:creationId xmlns:p14="http://schemas.microsoft.com/office/powerpoint/2010/main" xmlns="" val="39235006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cs typeface="+mj-cs"/>
              </a:rPr>
              <a:t>The IP Protocol (2)</a:t>
            </a:r>
          </a:p>
        </p:txBody>
      </p:sp>
      <p:sp>
        <p:nvSpPr>
          <p:cNvPr id="71683" name="Rectangle 3"/>
          <p:cNvSpPr>
            <a:spLocks noGrp="1" noChangeArrowheads="1"/>
          </p:cNvSpPr>
          <p:nvPr>
            <p:ph type="body" idx="1"/>
          </p:nvPr>
        </p:nvSpPr>
        <p:spPr>
          <a:xfrm>
            <a:off x="457200" y="4725144"/>
            <a:ext cx="7620000" cy="1675656"/>
          </a:xfrm>
        </p:spPr>
        <p:txBody>
          <a:bodyPr>
            <a:normAutofit/>
          </a:bodyPr>
          <a:lstStyle/>
          <a:p>
            <a:pPr algn="ctr" eaLnBrk="1" hangingPunct="1">
              <a:buFontTx/>
              <a:buNone/>
              <a:defRPr/>
            </a:pPr>
            <a:r>
              <a:rPr lang="en-US" sz="2800" dirty="0" smtClean="0">
                <a:cs typeface="+mn-cs"/>
              </a:rPr>
              <a:t>Some of the IP options.</a:t>
            </a:r>
          </a:p>
        </p:txBody>
      </p:sp>
      <p:sp>
        <p:nvSpPr>
          <p:cNvPr id="71684" name="Text Box 4"/>
          <p:cNvSpPr txBox="1">
            <a:spLocks noChangeArrowheads="1"/>
          </p:cNvSpPr>
          <p:nvPr/>
        </p:nvSpPr>
        <p:spPr bwMode="auto">
          <a:xfrm>
            <a:off x="3570288" y="2817813"/>
            <a:ext cx="182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rPr>
              <a:t>5-54</a:t>
            </a:r>
          </a:p>
        </p:txBody>
      </p:sp>
      <p:pic>
        <p:nvPicPr>
          <p:cNvPr id="22533" name="Picture 5" descr="5-5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37" y="2322513"/>
            <a:ext cx="8216900" cy="219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57</a:t>
            </a:fld>
            <a:endParaRPr lang="en-US" altLang="en-US"/>
          </a:p>
        </p:txBody>
      </p:sp>
    </p:spTree>
    <p:extLst>
      <p:ext uri="{BB962C8B-B14F-4D97-AF65-F5344CB8AC3E}">
        <p14:creationId xmlns:p14="http://schemas.microsoft.com/office/powerpoint/2010/main" xmlns="" val="73396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altLang="en-US" smtClean="0"/>
              <a:t>IP Addresses (1)</a:t>
            </a:r>
          </a:p>
        </p:txBody>
      </p:sp>
      <p:sp>
        <p:nvSpPr>
          <p:cNvPr id="77827" name="Rectangle 3"/>
          <p:cNvSpPr>
            <a:spLocks noGrp="1" noChangeArrowheads="1"/>
          </p:cNvSpPr>
          <p:nvPr>
            <p:ph idx="1"/>
          </p:nvPr>
        </p:nvSpPr>
        <p:spPr>
          <a:xfrm>
            <a:off x="0" y="4624388"/>
            <a:ext cx="8856662" cy="838200"/>
          </a:xfrm>
        </p:spPr>
        <p:txBody>
          <a:bodyPr>
            <a:normAutofit/>
          </a:bodyPr>
          <a:lstStyle/>
          <a:p>
            <a:pPr algn="ctr" eaLnBrk="1" hangingPunct="1">
              <a:buFontTx/>
              <a:buNone/>
              <a:defRPr/>
            </a:pPr>
            <a:r>
              <a:rPr lang="en-US" altLang="en-US" sz="2800" dirty="0" smtClean="0"/>
              <a:t>An IP prefix.</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2233613"/>
            <a:ext cx="8048625" cy="239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58</a:t>
            </a:fld>
            <a:endParaRPr lang="en-US" altLang="en-US"/>
          </a:p>
        </p:txBody>
      </p:sp>
    </p:spTree>
    <p:extLst>
      <p:ext uri="{BB962C8B-B14F-4D97-AF65-F5344CB8AC3E}">
        <p14:creationId xmlns:p14="http://schemas.microsoft.com/office/powerpoint/2010/main" xmlns="" val="22037691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ltLang="en-US" smtClean="0"/>
              <a:t>IP Addresses (2)</a:t>
            </a:r>
          </a:p>
        </p:txBody>
      </p:sp>
      <p:sp>
        <p:nvSpPr>
          <p:cNvPr id="78851" name="Rectangle 3"/>
          <p:cNvSpPr>
            <a:spLocks noGrp="1" noChangeArrowheads="1"/>
          </p:cNvSpPr>
          <p:nvPr>
            <p:ph idx="1"/>
          </p:nvPr>
        </p:nvSpPr>
        <p:spPr>
          <a:xfrm>
            <a:off x="287338" y="5715000"/>
            <a:ext cx="8079482" cy="838200"/>
          </a:xfrm>
        </p:spPr>
        <p:txBody>
          <a:bodyPr>
            <a:noAutofit/>
          </a:bodyPr>
          <a:lstStyle/>
          <a:p>
            <a:pPr algn="ctr" eaLnBrk="1" hangingPunct="1">
              <a:buFontTx/>
              <a:buNone/>
              <a:defRPr/>
            </a:pPr>
            <a:r>
              <a:rPr lang="en-US" altLang="en-US" sz="2800" dirty="0" smtClean="0"/>
              <a:t>Splitting an IP prefix into separate networks with </a:t>
            </a:r>
            <a:r>
              <a:rPr lang="en-US" altLang="en-US" sz="2800" dirty="0" err="1" smtClean="0"/>
              <a:t>subnetting</a:t>
            </a:r>
            <a:r>
              <a:rPr lang="en-US" altLang="en-US" sz="2800" dirty="0" smtClean="0"/>
              <a:t>.</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916832"/>
            <a:ext cx="8115300" cy="360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59</a:t>
            </a:fld>
            <a:endParaRPr lang="en-US" altLang="en-US"/>
          </a:p>
        </p:txBody>
      </p:sp>
    </p:spTree>
    <p:extLst>
      <p:ext uri="{BB962C8B-B14F-4D97-AF65-F5344CB8AC3E}">
        <p14:creationId xmlns:p14="http://schemas.microsoft.com/office/powerpoint/2010/main" xmlns="" val="2262083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cs typeface="+mj-cs"/>
              </a:rPr>
              <a:t>Network Layer Design Issues</a:t>
            </a:r>
          </a:p>
        </p:txBody>
      </p:sp>
      <p:sp>
        <p:nvSpPr>
          <p:cNvPr id="6147" name="Rectangle 3"/>
          <p:cNvSpPr>
            <a:spLocks noGrp="1" noChangeArrowheads="1"/>
          </p:cNvSpPr>
          <p:nvPr>
            <p:ph idx="1"/>
          </p:nvPr>
        </p:nvSpPr>
        <p:spPr>
          <a:xfrm>
            <a:off x="276225" y="1808163"/>
            <a:ext cx="8112199" cy="4745037"/>
          </a:xfrm>
        </p:spPr>
        <p:txBody>
          <a:bodyPr>
            <a:normAutofit/>
          </a:bodyPr>
          <a:lstStyle/>
          <a:p>
            <a:pPr eaLnBrk="1" hangingPunct="1">
              <a:buFontTx/>
              <a:buChar char="•"/>
              <a:defRPr/>
            </a:pPr>
            <a:r>
              <a:rPr lang="en-US" sz="3200" dirty="0" smtClean="0">
                <a:cs typeface="+mn-cs"/>
              </a:rPr>
              <a:t>Store-and-Forward Packet Switching</a:t>
            </a:r>
          </a:p>
          <a:p>
            <a:pPr eaLnBrk="1" hangingPunct="1">
              <a:buFontTx/>
              <a:buChar char="•"/>
              <a:defRPr/>
            </a:pPr>
            <a:r>
              <a:rPr lang="en-US" sz="3200" dirty="0" smtClean="0">
                <a:cs typeface="+mn-cs"/>
              </a:rPr>
              <a:t>Services Provided to the Transport Layer</a:t>
            </a:r>
          </a:p>
          <a:p>
            <a:pPr eaLnBrk="1" hangingPunct="1">
              <a:buFontTx/>
              <a:buChar char="•"/>
              <a:defRPr/>
            </a:pPr>
            <a:r>
              <a:rPr lang="en-US" sz="3200" dirty="0" smtClean="0">
                <a:cs typeface="+mn-cs"/>
              </a:rPr>
              <a:t>Implementation of Connectionless Service</a:t>
            </a:r>
          </a:p>
          <a:p>
            <a:pPr eaLnBrk="1" hangingPunct="1">
              <a:buFontTx/>
              <a:buChar char="•"/>
              <a:defRPr/>
            </a:pPr>
            <a:r>
              <a:rPr lang="en-US" sz="3200" dirty="0" smtClean="0">
                <a:cs typeface="+mn-cs"/>
              </a:rPr>
              <a:t>Implementation of Connection-Oriented Service</a:t>
            </a:r>
          </a:p>
          <a:p>
            <a:pPr eaLnBrk="1" hangingPunct="1">
              <a:buFontTx/>
              <a:buChar char="•"/>
              <a:defRPr/>
            </a:pPr>
            <a:r>
              <a:rPr lang="en-US" sz="3200" dirty="0" smtClean="0">
                <a:cs typeface="+mn-cs"/>
              </a:rPr>
              <a:t>Comparison of Virtual-Circuit and Datagram Networks</a:t>
            </a:r>
          </a:p>
        </p:txBody>
      </p:sp>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a:t>
            </a:fld>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altLang="en-US" smtClean="0"/>
              <a:t>IP Addresses (3)</a:t>
            </a:r>
          </a:p>
        </p:txBody>
      </p:sp>
      <p:sp>
        <p:nvSpPr>
          <p:cNvPr id="79875" name="Rectangle 3"/>
          <p:cNvSpPr>
            <a:spLocks noGrp="1" noChangeArrowheads="1"/>
          </p:cNvSpPr>
          <p:nvPr>
            <p:ph idx="1"/>
          </p:nvPr>
        </p:nvSpPr>
        <p:spPr>
          <a:xfrm>
            <a:off x="-11072" y="4437112"/>
            <a:ext cx="8399496" cy="838200"/>
          </a:xfrm>
        </p:spPr>
        <p:txBody>
          <a:bodyPr>
            <a:normAutofit/>
          </a:bodyPr>
          <a:lstStyle/>
          <a:p>
            <a:pPr algn="ctr" eaLnBrk="1" hangingPunct="1">
              <a:buFontTx/>
              <a:buNone/>
              <a:defRPr/>
            </a:pPr>
            <a:r>
              <a:rPr lang="en-US" altLang="en-US" sz="2800" dirty="0" smtClean="0"/>
              <a:t>A set of IP address assignments</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845" y="2420888"/>
            <a:ext cx="8358579" cy="18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60</a:t>
            </a:fld>
            <a:endParaRPr lang="en-US" altLang="en-US"/>
          </a:p>
        </p:txBody>
      </p:sp>
    </p:spTree>
    <p:extLst>
      <p:ext uri="{BB962C8B-B14F-4D97-AF65-F5344CB8AC3E}">
        <p14:creationId xmlns:p14="http://schemas.microsoft.com/office/powerpoint/2010/main" xmlns="" val="30475560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altLang="en-US" smtClean="0"/>
              <a:t>IP Addresses (4)</a:t>
            </a:r>
          </a:p>
        </p:txBody>
      </p:sp>
      <p:sp>
        <p:nvSpPr>
          <p:cNvPr id="80899" name="Rectangle 3"/>
          <p:cNvSpPr>
            <a:spLocks noGrp="1" noChangeArrowheads="1"/>
          </p:cNvSpPr>
          <p:nvPr>
            <p:ph idx="1"/>
          </p:nvPr>
        </p:nvSpPr>
        <p:spPr>
          <a:xfrm>
            <a:off x="287338" y="5715000"/>
            <a:ext cx="8856662" cy="838200"/>
          </a:xfrm>
        </p:spPr>
        <p:txBody>
          <a:bodyPr>
            <a:normAutofit/>
          </a:bodyPr>
          <a:lstStyle/>
          <a:p>
            <a:pPr algn="ctr" eaLnBrk="1" hangingPunct="1">
              <a:buFontTx/>
              <a:buNone/>
              <a:defRPr/>
            </a:pPr>
            <a:r>
              <a:rPr lang="en-US" altLang="en-US" sz="2800" dirty="0" smtClean="0"/>
              <a:t>Aggregation of IP prefixes</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5363" y="1543050"/>
            <a:ext cx="7153275"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61</a:t>
            </a:fld>
            <a:endParaRPr lang="en-US" altLang="en-US"/>
          </a:p>
        </p:txBody>
      </p:sp>
    </p:spTree>
    <p:extLst>
      <p:ext uri="{BB962C8B-B14F-4D97-AF65-F5344CB8AC3E}">
        <p14:creationId xmlns:p14="http://schemas.microsoft.com/office/powerpoint/2010/main" xmlns="" val="4451805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altLang="en-US" smtClean="0"/>
              <a:t>IP Addresses (5)</a:t>
            </a:r>
          </a:p>
        </p:txBody>
      </p:sp>
      <p:sp>
        <p:nvSpPr>
          <p:cNvPr id="81923" name="Rectangle 3"/>
          <p:cNvSpPr>
            <a:spLocks noGrp="1" noChangeArrowheads="1"/>
          </p:cNvSpPr>
          <p:nvPr>
            <p:ph idx="1"/>
          </p:nvPr>
        </p:nvSpPr>
        <p:spPr>
          <a:xfrm>
            <a:off x="287338" y="5715000"/>
            <a:ext cx="8154466" cy="838200"/>
          </a:xfrm>
        </p:spPr>
        <p:txBody>
          <a:bodyPr>
            <a:noAutofit/>
          </a:bodyPr>
          <a:lstStyle/>
          <a:p>
            <a:pPr algn="ctr" eaLnBrk="1" hangingPunct="1">
              <a:buFontTx/>
              <a:buNone/>
              <a:defRPr/>
            </a:pPr>
            <a:r>
              <a:rPr lang="en-US" altLang="en-US" sz="2800" dirty="0" smtClean="0"/>
              <a:t>Longest matching prefix routing at the New York router.</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704" y="2279526"/>
            <a:ext cx="8420100"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62</a:t>
            </a:fld>
            <a:endParaRPr lang="en-US" altLang="en-US"/>
          </a:p>
        </p:txBody>
      </p:sp>
    </p:spTree>
    <p:extLst>
      <p:ext uri="{BB962C8B-B14F-4D97-AF65-F5344CB8AC3E}">
        <p14:creationId xmlns:p14="http://schemas.microsoft.com/office/powerpoint/2010/main" xmlns="" val="29119257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altLang="en-US" smtClean="0"/>
              <a:t>IP Addresses (6)</a:t>
            </a:r>
          </a:p>
        </p:txBody>
      </p:sp>
      <p:sp>
        <p:nvSpPr>
          <p:cNvPr id="82947" name="Rectangle 3"/>
          <p:cNvSpPr>
            <a:spLocks noGrp="1" noChangeArrowheads="1"/>
          </p:cNvSpPr>
          <p:nvPr>
            <p:ph idx="1"/>
          </p:nvPr>
        </p:nvSpPr>
        <p:spPr>
          <a:xfrm>
            <a:off x="251520" y="5661248"/>
            <a:ext cx="8388424" cy="838200"/>
          </a:xfrm>
        </p:spPr>
        <p:txBody>
          <a:bodyPr>
            <a:normAutofit/>
          </a:bodyPr>
          <a:lstStyle/>
          <a:p>
            <a:pPr algn="ctr" eaLnBrk="1" hangingPunct="1">
              <a:buFontTx/>
              <a:buNone/>
              <a:defRPr/>
            </a:pPr>
            <a:r>
              <a:rPr lang="en-US" altLang="en-US" sz="2800" dirty="0" smtClean="0"/>
              <a:t>IP address formats</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376363"/>
            <a:ext cx="8077200" cy="410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63</a:t>
            </a:fld>
            <a:endParaRPr lang="en-US" altLang="en-US"/>
          </a:p>
        </p:txBody>
      </p:sp>
    </p:spTree>
    <p:extLst>
      <p:ext uri="{BB962C8B-B14F-4D97-AF65-F5344CB8AC3E}">
        <p14:creationId xmlns:p14="http://schemas.microsoft.com/office/powerpoint/2010/main" xmlns="" val="8581662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altLang="en-US" smtClean="0"/>
              <a:t>IP Addresses (7)</a:t>
            </a:r>
          </a:p>
        </p:txBody>
      </p:sp>
      <p:sp>
        <p:nvSpPr>
          <p:cNvPr id="83971" name="Rectangle 3"/>
          <p:cNvSpPr>
            <a:spLocks noGrp="1" noChangeArrowheads="1"/>
          </p:cNvSpPr>
          <p:nvPr>
            <p:ph idx="1"/>
          </p:nvPr>
        </p:nvSpPr>
        <p:spPr>
          <a:xfrm>
            <a:off x="395536" y="5013176"/>
            <a:ext cx="7236296" cy="838200"/>
          </a:xfrm>
        </p:spPr>
        <p:txBody>
          <a:bodyPr>
            <a:normAutofit/>
          </a:bodyPr>
          <a:lstStyle/>
          <a:p>
            <a:pPr algn="ctr" eaLnBrk="1" hangingPunct="1">
              <a:buFontTx/>
              <a:buNone/>
              <a:defRPr/>
            </a:pPr>
            <a:r>
              <a:rPr lang="en-US" altLang="en-US" sz="2800" dirty="0" smtClean="0"/>
              <a:t>Special IP addresses</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91" y="2022559"/>
            <a:ext cx="840105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64</a:t>
            </a:fld>
            <a:endParaRPr lang="en-US" altLang="en-US"/>
          </a:p>
        </p:txBody>
      </p:sp>
    </p:spTree>
    <p:extLst>
      <p:ext uri="{BB962C8B-B14F-4D97-AF65-F5344CB8AC3E}">
        <p14:creationId xmlns:p14="http://schemas.microsoft.com/office/powerpoint/2010/main" xmlns="" val="11626643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altLang="en-US" smtClean="0"/>
              <a:t>IP Addresses (8)</a:t>
            </a:r>
          </a:p>
        </p:txBody>
      </p:sp>
      <p:sp>
        <p:nvSpPr>
          <p:cNvPr id="84995" name="Rectangle 3"/>
          <p:cNvSpPr>
            <a:spLocks noGrp="1" noChangeArrowheads="1"/>
          </p:cNvSpPr>
          <p:nvPr>
            <p:ph idx="1"/>
          </p:nvPr>
        </p:nvSpPr>
        <p:spPr>
          <a:xfrm>
            <a:off x="287338" y="5715000"/>
            <a:ext cx="8856662" cy="838200"/>
          </a:xfrm>
        </p:spPr>
        <p:txBody>
          <a:bodyPr>
            <a:normAutofit/>
          </a:bodyPr>
          <a:lstStyle/>
          <a:p>
            <a:pPr algn="ctr" eaLnBrk="1" hangingPunct="1">
              <a:buFontTx/>
              <a:buNone/>
              <a:defRPr/>
            </a:pPr>
            <a:r>
              <a:rPr lang="en-US" altLang="en-US" sz="2800" dirty="0" smtClean="0"/>
              <a:t>Placement and operation of a NAT box.</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957387"/>
            <a:ext cx="817245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65</a:t>
            </a:fld>
            <a:endParaRPr lang="en-US" altLang="en-US"/>
          </a:p>
        </p:txBody>
      </p:sp>
    </p:spTree>
    <p:extLst>
      <p:ext uri="{BB962C8B-B14F-4D97-AF65-F5344CB8AC3E}">
        <p14:creationId xmlns:p14="http://schemas.microsoft.com/office/powerpoint/2010/main" xmlns="" val="2461983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mtClean="0">
                <a:cs typeface="+mj-cs"/>
              </a:rPr>
              <a:t>Subnets</a:t>
            </a:r>
          </a:p>
        </p:txBody>
      </p:sp>
      <p:sp>
        <p:nvSpPr>
          <p:cNvPr id="74755" name="Rectangle 3"/>
          <p:cNvSpPr>
            <a:spLocks noGrp="1" noChangeArrowheads="1"/>
          </p:cNvSpPr>
          <p:nvPr>
            <p:ph type="body" idx="1"/>
          </p:nvPr>
        </p:nvSpPr>
        <p:spPr>
          <a:xfrm>
            <a:off x="457200" y="5229200"/>
            <a:ext cx="7620000" cy="1171600"/>
          </a:xfrm>
        </p:spPr>
        <p:txBody>
          <a:bodyPr>
            <a:normAutofit/>
          </a:bodyPr>
          <a:lstStyle/>
          <a:p>
            <a:pPr algn="ctr" eaLnBrk="1" hangingPunct="1">
              <a:buFontTx/>
              <a:buNone/>
              <a:defRPr/>
            </a:pPr>
            <a:r>
              <a:rPr lang="en-US" sz="2800" dirty="0" smtClean="0">
                <a:cs typeface="+mn-cs"/>
              </a:rPr>
              <a:t>A campus network consisting of LANs for various departments.</a:t>
            </a:r>
          </a:p>
        </p:txBody>
      </p:sp>
      <p:pic>
        <p:nvPicPr>
          <p:cNvPr id="31748" name="Picture 5" descr="5-5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822450"/>
            <a:ext cx="7788275" cy="313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66</a:t>
            </a:fld>
            <a:endParaRPr lang="en-US" altLang="en-US"/>
          </a:p>
        </p:txBody>
      </p:sp>
    </p:spTree>
    <p:extLst>
      <p:ext uri="{BB962C8B-B14F-4D97-AF65-F5344CB8AC3E}">
        <p14:creationId xmlns:p14="http://schemas.microsoft.com/office/powerpoint/2010/main" xmlns="" val="24211073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cs typeface="+mj-cs"/>
              </a:rPr>
              <a:t>Subnets (2)</a:t>
            </a:r>
          </a:p>
        </p:txBody>
      </p:sp>
      <p:sp>
        <p:nvSpPr>
          <p:cNvPr id="75779" name="Rectangle 3"/>
          <p:cNvSpPr>
            <a:spLocks noGrp="1" noChangeArrowheads="1"/>
          </p:cNvSpPr>
          <p:nvPr>
            <p:ph type="body" idx="1"/>
          </p:nvPr>
        </p:nvSpPr>
        <p:spPr>
          <a:xfrm>
            <a:off x="0" y="5200650"/>
            <a:ext cx="9144000" cy="838200"/>
          </a:xfrm>
        </p:spPr>
        <p:txBody>
          <a:bodyPr>
            <a:normAutofit/>
          </a:bodyPr>
          <a:lstStyle/>
          <a:p>
            <a:pPr algn="ctr" eaLnBrk="1" hangingPunct="1">
              <a:buFontTx/>
              <a:buNone/>
              <a:defRPr/>
            </a:pPr>
            <a:r>
              <a:rPr lang="en-US" sz="2800" dirty="0" smtClean="0">
                <a:cs typeface="+mn-cs"/>
              </a:rPr>
              <a:t>A class B network </a:t>
            </a:r>
            <a:r>
              <a:rPr lang="en-US" sz="2800" dirty="0" err="1" smtClean="0">
                <a:cs typeface="+mn-cs"/>
              </a:rPr>
              <a:t>subnetted</a:t>
            </a:r>
            <a:r>
              <a:rPr lang="en-US" sz="2800" dirty="0" smtClean="0">
                <a:cs typeface="+mn-cs"/>
              </a:rPr>
              <a:t> into 64 subnets.</a:t>
            </a:r>
          </a:p>
        </p:txBody>
      </p:sp>
      <p:pic>
        <p:nvPicPr>
          <p:cNvPr id="32772" name="Picture 5" descr="5-5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122" y="2852936"/>
            <a:ext cx="8136904" cy="162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67</a:t>
            </a:fld>
            <a:endParaRPr lang="en-US" altLang="en-US"/>
          </a:p>
        </p:txBody>
      </p:sp>
    </p:spTree>
    <p:extLst>
      <p:ext uri="{BB962C8B-B14F-4D97-AF65-F5344CB8AC3E}">
        <p14:creationId xmlns:p14="http://schemas.microsoft.com/office/powerpoint/2010/main" xmlns="" val="15926804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altLang="en-US" sz="4000" dirty="0" smtClean="0"/>
              <a:t>CIDR – Classless Inter-Domain Routing</a:t>
            </a:r>
          </a:p>
        </p:txBody>
      </p:sp>
      <p:sp>
        <p:nvSpPr>
          <p:cNvPr id="76803" name="Rectangle 3"/>
          <p:cNvSpPr>
            <a:spLocks noGrp="1" noChangeArrowheads="1"/>
          </p:cNvSpPr>
          <p:nvPr>
            <p:ph type="body" idx="1"/>
          </p:nvPr>
        </p:nvSpPr>
        <p:spPr>
          <a:xfrm>
            <a:off x="457200" y="4293096"/>
            <a:ext cx="7620000" cy="2107704"/>
          </a:xfrm>
        </p:spPr>
        <p:txBody>
          <a:bodyPr>
            <a:normAutofit/>
          </a:bodyPr>
          <a:lstStyle/>
          <a:p>
            <a:pPr algn="ctr" eaLnBrk="1" hangingPunct="1">
              <a:buFontTx/>
              <a:buNone/>
              <a:defRPr/>
            </a:pPr>
            <a:r>
              <a:rPr lang="en-US" sz="2800" dirty="0" smtClean="0">
                <a:cs typeface="+mn-cs"/>
              </a:rPr>
              <a:t>A set of IP address assignments.</a:t>
            </a:r>
          </a:p>
        </p:txBody>
      </p:sp>
      <p:sp>
        <p:nvSpPr>
          <p:cNvPr id="76804" name="Text Box 4"/>
          <p:cNvSpPr txBox="1">
            <a:spLocks noChangeArrowheads="1"/>
          </p:cNvSpPr>
          <p:nvPr/>
        </p:nvSpPr>
        <p:spPr bwMode="auto">
          <a:xfrm>
            <a:off x="3232150" y="2717800"/>
            <a:ext cx="19780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rPr>
              <a:t>5-59</a:t>
            </a:r>
          </a:p>
        </p:txBody>
      </p:sp>
      <p:pic>
        <p:nvPicPr>
          <p:cNvPr id="33797" name="Picture 5" descr="5-5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322513"/>
            <a:ext cx="8094663"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68</a:t>
            </a:fld>
            <a:endParaRPr lang="en-US" altLang="en-US"/>
          </a:p>
        </p:txBody>
      </p:sp>
    </p:spTree>
    <p:extLst>
      <p:ext uri="{BB962C8B-B14F-4D97-AF65-F5344CB8AC3E}">
        <p14:creationId xmlns:p14="http://schemas.microsoft.com/office/powerpoint/2010/main" xmlns="" val="15929501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Address Moving in CIDR</a:t>
            </a:r>
            <a:endParaRPr lang="en-US" dirty="0"/>
          </a:p>
        </p:txBody>
      </p:sp>
      <p:sp>
        <p:nvSpPr>
          <p:cNvPr id="3" name="Content Placeholder 2"/>
          <p:cNvSpPr>
            <a:spLocks noGrp="1"/>
          </p:cNvSpPr>
          <p:nvPr>
            <p:ph idx="1"/>
          </p:nvPr>
        </p:nvSpPr>
        <p:spPr>
          <a:xfrm>
            <a:off x="355600" y="1484784"/>
            <a:ext cx="7960816" cy="4464496"/>
          </a:xfrm>
        </p:spPr>
        <p:txBody>
          <a:bodyPr>
            <a:noAutofit/>
          </a:bodyPr>
          <a:lstStyle/>
          <a:p>
            <a:pPr marL="342900" indent="-342900">
              <a:buFontTx/>
              <a:buChar char="•"/>
            </a:pPr>
            <a:r>
              <a:rPr lang="en-US" altLang="en-US" sz="2800" dirty="0" smtClean="0"/>
              <a:t>A packet comes </a:t>
            </a:r>
            <a:r>
              <a:rPr lang="en-US" altLang="en-US" sz="2800" smtClean="0"/>
              <a:t>in addressed to </a:t>
            </a:r>
            <a:r>
              <a:rPr lang="en-US" altLang="en-US" sz="2800" dirty="0" smtClean="0"/>
              <a:t>194.24.17.4 –compare it with each mask.</a:t>
            </a:r>
          </a:p>
          <a:p>
            <a:pPr marL="342900" indent="-342900">
              <a:buFontTx/>
              <a:buChar char="•"/>
            </a:pPr>
            <a:endParaRPr lang="en-US" altLang="en-US" sz="800" dirty="0" smtClean="0"/>
          </a:p>
          <a:p>
            <a:pPr marL="342900" indent="-342900">
              <a:buFontTx/>
              <a:buChar char="•"/>
            </a:pPr>
            <a:r>
              <a:rPr lang="en-US" altLang="en-US" sz="2800" dirty="0" smtClean="0"/>
              <a:t>Largest Suffix match</a:t>
            </a:r>
          </a:p>
          <a:p>
            <a:pPr marL="342900" indent="-342900">
              <a:buFontTx/>
              <a:buChar char="•"/>
            </a:pPr>
            <a:endParaRPr lang="en-US" altLang="en-US" sz="800" dirty="0" smtClean="0"/>
          </a:p>
          <a:p>
            <a:pPr marL="342900" indent="-342900">
              <a:buFontTx/>
              <a:buChar char="•"/>
            </a:pPr>
            <a:r>
              <a:rPr lang="en-US" altLang="en-US" sz="2800" dirty="0" smtClean="0"/>
              <a:t>Aggregated entry of the three – </a:t>
            </a:r>
          </a:p>
          <a:p>
            <a:pPr marL="342900" indent="-342900">
              <a:buFontTx/>
              <a:buNone/>
            </a:pPr>
            <a:r>
              <a:rPr lang="en-US" altLang="en-US" sz="2800" dirty="0" smtClean="0"/>
              <a:t>		194.24.0.0/19</a:t>
            </a:r>
          </a:p>
          <a:p>
            <a:pPr marL="342900" indent="-342900">
              <a:buFontTx/>
              <a:buChar char="•"/>
            </a:pPr>
            <a:endParaRPr lang="en-US" altLang="en-US" sz="800" dirty="0" smtClean="0"/>
          </a:p>
          <a:p>
            <a:pPr marL="342900" indent="-342900">
              <a:buFontTx/>
              <a:buChar char="•"/>
            </a:pPr>
            <a:r>
              <a:rPr lang="en-US" altLang="en-US" sz="2800" dirty="0" smtClean="0"/>
              <a:t>Omaha </a:t>
            </a:r>
            <a:r>
              <a:rPr lang="en-US" altLang="en-US" sz="2800" dirty="0" smtClean="0">
                <a:sym typeface="Wingdings" pitchFamily="2" charset="2"/>
              </a:rPr>
              <a:t> Minneapolis, New York, Dallas, Denver</a:t>
            </a:r>
            <a:endParaRPr lang="en-US" altLang="en-US" sz="2800" dirty="0" smtClean="0"/>
          </a:p>
          <a:p>
            <a:pPr marL="342900" indent="-342900">
              <a:buFontTx/>
              <a:buChar char="•"/>
            </a:pPr>
            <a:endParaRPr lang="en-US" altLang="en-US" sz="800" dirty="0" smtClean="0"/>
          </a:p>
          <a:p>
            <a:pPr marL="342900" indent="-342900">
              <a:buFontTx/>
              <a:buChar char="•"/>
            </a:pPr>
            <a:r>
              <a:rPr lang="en-US" altLang="en-US" sz="2800" dirty="0" smtClean="0"/>
              <a:t>194.24.12.0/22</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69</a:t>
            </a:fld>
            <a:endParaRPr lang="en-US" altLang="en-US"/>
          </a:p>
        </p:txBody>
      </p:sp>
    </p:spTree>
    <p:extLst>
      <p:ext uri="{BB962C8B-B14F-4D97-AF65-F5344CB8AC3E}">
        <p14:creationId xmlns:p14="http://schemas.microsoft.com/office/powerpoint/2010/main" xmlns="" val="3506269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532440" cy="1143000"/>
          </a:xfrm>
        </p:spPr>
        <p:txBody>
          <a:bodyPr/>
          <a:lstStyle/>
          <a:p>
            <a:pPr eaLnBrk="1" hangingPunct="1">
              <a:defRPr/>
            </a:pPr>
            <a:r>
              <a:rPr lang="en-US" sz="4400" dirty="0" smtClean="0">
                <a:cs typeface="+mj-cs"/>
              </a:rPr>
              <a:t>Store-and-Forward Packet Switching</a:t>
            </a:r>
          </a:p>
        </p:txBody>
      </p:sp>
      <p:sp>
        <p:nvSpPr>
          <p:cNvPr id="7171" name="Rectangle 3"/>
          <p:cNvSpPr>
            <a:spLocks noGrp="1" noChangeArrowheads="1"/>
          </p:cNvSpPr>
          <p:nvPr>
            <p:ph idx="1"/>
          </p:nvPr>
        </p:nvSpPr>
        <p:spPr>
          <a:xfrm>
            <a:off x="414368" y="3977824"/>
            <a:ext cx="7620000" cy="2763544"/>
          </a:xfrm>
        </p:spPr>
        <p:txBody>
          <a:bodyPr>
            <a:normAutofit/>
          </a:bodyPr>
          <a:lstStyle/>
          <a:p>
            <a:pPr algn="ctr" eaLnBrk="1" hangingPunct="1">
              <a:buFontTx/>
              <a:buNone/>
              <a:defRPr/>
            </a:pPr>
            <a:r>
              <a:rPr lang="en-US" b="1" dirty="0" smtClean="0">
                <a:cs typeface="+mn-cs"/>
              </a:rPr>
              <a:t>Fig</a:t>
            </a:r>
            <a:r>
              <a:rPr lang="en-US" dirty="0" smtClean="0">
                <a:cs typeface="+mn-cs"/>
              </a:rPr>
              <a:t>: The environment of the network layer protocols</a:t>
            </a:r>
          </a:p>
          <a:p>
            <a:pPr algn="ctr" eaLnBrk="1" hangingPunct="1">
              <a:buFontTx/>
              <a:buNone/>
              <a:defRPr/>
            </a:pPr>
            <a:endParaRPr lang="en-IN" dirty="0"/>
          </a:p>
          <a:p>
            <a:pPr algn="ctr" eaLnBrk="1" hangingPunct="1">
              <a:buFontTx/>
              <a:buNone/>
              <a:defRPr/>
            </a:pPr>
            <a:endParaRPr lang="en-US" sz="800" dirty="0" smtClean="0">
              <a:cs typeface="+mn-cs"/>
            </a:endParaRPr>
          </a:p>
          <a:p>
            <a:pPr>
              <a:defRPr/>
            </a:pPr>
            <a:r>
              <a:rPr lang="en-IN" sz="2800" dirty="0" smtClean="0"/>
              <a:t>Host sends packet to nearest router</a:t>
            </a:r>
          </a:p>
          <a:p>
            <a:pPr>
              <a:defRPr/>
            </a:pPr>
            <a:r>
              <a:rPr lang="en-IN" sz="2800" dirty="0" smtClean="0"/>
              <a:t>Packet stored there until it has fully arrived, then forwarded to next router</a:t>
            </a:r>
            <a:endParaRPr lang="en-US" sz="2800" dirty="0" smtClean="0"/>
          </a:p>
        </p:txBody>
      </p:sp>
      <p:pic>
        <p:nvPicPr>
          <p:cNvPr id="16390" name="Picture 6"/>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867" t="30173" r="9365" b="33346"/>
          <a:stretch/>
        </p:blipFill>
        <p:spPr bwMode="auto">
          <a:xfrm>
            <a:off x="164187" y="1196752"/>
            <a:ext cx="8089712" cy="2823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altLang="en-US" smtClean="0"/>
              <a:t>NAT – Network Address Translation</a:t>
            </a:r>
          </a:p>
        </p:txBody>
      </p:sp>
      <p:sp>
        <p:nvSpPr>
          <p:cNvPr id="77827" name="Rectangle 3"/>
          <p:cNvSpPr>
            <a:spLocks noGrp="1" noChangeArrowheads="1"/>
          </p:cNvSpPr>
          <p:nvPr>
            <p:ph type="body" idx="1"/>
          </p:nvPr>
        </p:nvSpPr>
        <p:spPr>
          <a:xfrm>
            <a:off x="467544" y="6023786"/>
            <a:ext cx="7620000" cy="595536"/>
          </a:xfrm>
        </p:spPr>
        <p:txBody>
          <a:bodyPr>
            <a:normAutofit/>
          </a:bodyPr>
          <a:lstStyle/>
          <a:p>
            <a:pPr algn="ctr" eaLnBrk="1" hangingPunct="1">
              <a:buFontTx/>
              <a:buNone/>
              <a:defRPr/>
            </a:pPr>
            <a:r>
              <a:rPr lang="en-US" sz="2800" dirty="0" smtClean="0">
                <a:cs typeface="+mn-cs"/>
              </a:rPr>
              <a:t>Placement and operation of a NAT box.</a:t>
            </a:r>
          </a:p>
        </p:txBody>
      </p:sp>
      <p:pic>
        <p:nvPicPr>
          <p:cNvPr id="35844" name="Picture 5" descr="5-6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5575" y="1916832"/>
            <a:ext cx="6400800" cy="378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70</a:t>
            </a:fld>
            <a:endParaRPr lang="en-US" altLang="en-US"/>
          </a:p>
        </p:txBody>
      </p:sp>
    </p:spTree>
    <p:extLst>
      <p:ext uri="{BB962C8B-B14F-4D97-AF65-F5344CB8AC3E}">
        <p14:creationId xmlns:p14="http://schemas.microsoft.com/office/powerpoint/2010/main" xmlns="" val="40359314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NAT</a:t>
            </a:r>
            <a:endParaRPr lang="en-US" dirty="0"/>
          </a:p>
        </p:txBody>
      </p:sp>
      <p:sp>
        <p:nvSpPr>
          <p:cNvPr id="3" name="Content Placeholder 2"/>
          <p:cNvSpPr>
            <a:spLocks noGrp="1"/>
          </p:cNvSpPr>
          <p:nvPr>
            <p:ph idx="1"/>
          </p:nvPr>
        </p:nvSpPr>
        <p:spPr>
          <a:xfrm>
            <a:off x="860425" y="1700807"/>
            <a:ext cx="7519988" cy="4825405"/>
          </a:xfrm>
        </p:spPr>
        <p:txBody>
          <a:bodyPr>
            <a:noAutofit/>
          </a:bodyPr>
          <a:lstStyle/>
          <a:p>
            <a:pPr>
              <a:defRPr/>
            </a:pPr>
            <a:r>
              <a:rPr lang="en-US" altLang="en-US" sz="2800" dirty="0" smtClean="0"/>
              <a:t>While leaving – IP, port are put in table, checksum is calculated and inserted into the packets.</a:t>
            </a:r>
          </a:p>
          <a:p>
            <a:pPr>
              <a:defRPr/>
            </a:pPr>
            <a:endParaRPr lang="en-US" altLang="en-US" sz="1000" dirty="0" smtClean="0"/>
          </a:p>
          <a:p>
            <a:pPr>
              <a:defRPr/>
            </a:pPr>
            <a:r>
              <a:rPr lang="en-US" altLang="en-US" sz="2800" dirty="0" smtClean="0"/>
              <a:t>While coming back – IP, port, checksum of IP and port checksum</a:t>
            </a:r>
          </a:p>
          <a:p>
            <a:pPr>
              <a:defRPr/>
            </a:pPr>
            <a:endParaRPr lang="en-US" altLang="en-US" sz="1000" dirty="0" smtClean="0"/>
          </a:p>
          <a:p>
            <a:pPr>
              <a:defRPr/>
            </a:pPr>
            <a:r>
              <a:rPr lang="en-US" altLang="en-US" sz="2800" dirty="0" smtClean="0"/>
              <a:t>Three ranges of IP addresses as private</a:t>
            </a:r>
          </a:p>
          <a:p>
            <a:pPr lvl="1">
              <a:defRPr/>
            </a:pPr>
            <a:r>
              <a:rPr lang="en-US" altLang="en-US" sz="2800" dirty="0" smtClean="0"/>
              <a:t>10.0.0.0</a:t>
            </a:r>
          </a:p>
          <a:p>
            <a:pPr lvl="1">
              <a:defRPr/>
            </a:pPr>
            <a:r>
              <a:rPr lang="en-US" altLang="en-US" sz="2800" dirty="0" smtClean="0"/>
              <a:t>172.16    ---- 172.31</a:t>
            </a:r>
          </a:p>
          <a:p>
            <a:pPr lvl="1">
              <a:defRPr/>
            </a:pPr>
            <a:r>
              <a:rPr lang="en-US" altLang="en-US" sz="2800" dirty="0" smtClean="0"/>
              <a:t>192.168 </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71</a:t>
            </a:fld>
            <a:endParaRPr lang="en-US" altLang="en-US"/>
          </a:p>
        </p:txBody>
      </p:sp>
    </p:spTree>
    <p:extLst>
      <p:ext uri="{BB962C8B-B14F-4D97-AF65-F5344CB8AC3E}">
        <p14:creationId xmlns:p14="http://schemas.microsoft.com/office/powerpoint/2010/main" xmlns="" val="15239555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NAT – Criticism </a:t>
            </a:r>
          </a:p>
        </p:txBody>
      </p:sp>
      <p:sp>
        <p:nvSpPr>
          <p:cNvPr id="3" name="Content Placeholder 2"/>
          <p:cNvSpPr>
            <a:spLocks noGrp="1"/>
          </p:cNvSpPr>
          <p:nvPr>
            <p:ph idx="1"/>
          </p:nvPr>
        </p:nvSpPr>
        <p:spPr>
          <a:xfrm>
            <a:off x="558800" y="1412776"/>
            <a:ext cx="7834313" cy="5140424"/>
          </a:xfrm>
        </p:spPr>
        <p:txBody>
          <a:bodyPr>
            <a:normAutofit/>
          </a:bodyPr>
          <a:lstStyle/>
          <a:p>
            <a:pPr>
              <a:defRPr/>
            </a:pPr>
            <a:r>
              <a:rPr lang="en-US" altLang="en-US" sz="2800" dirty="0" smtClean="0"/>
              <a:t>Architectural model of IP where each IP is identified by a single machine</a:t>
            </a:r>
          </a:p>
          <a:p>
            <a:pPr>
              <a:defRPr/>
            </a:pPr>
            <a:r>
              <a:rPr lang="en-US" altLang="en-US" sz="2800" dirty="0" smtClean="0"/>
              <a:t>Internet from connection-less to connection-oriented</a:t>
            </a:r>
          </a:p>
          <a:p>
            <a:pPr>
              <a:defRPr/>
            </a:pPr>
            <a:r>
              <a:rPr lang="en-US" altLang="en-US" sz="2800" dirty="0" smtClean="0"/>
              <a:t>NAT violates the most fundamental rule of protocol layering</a:t>
            </a:r>
          </a:p>
          <a:p>
            <a:pPr>
              <a:defRPr/>
            </a:pPr>
            <a:r>
              <a:rPr lang="en-US" altLang="en-US" sz="2800" dirty="0" smtClean="0"/>
              <a:t>Processes on the Internet are not required to use TCP or UDP</a:t>
            </a:r>
          </a:p>
          <a:p>
            <a:pPr>
              <a:defRPr/>
            </a:pPr>
            <a:r>
              <a:rPr lang="en-US" altLang="en-US" sz="2800" dirty="0" smtClean="0"/>
              <a:t>Some application insert IP address in their body – (FTP) – NAT doesn’t know about it.</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72</a:t>
            </a:fld>
            <a:endParaRPr lang="en-US" altLang="en-US"/>
          </a:p>
        </p:txBody>
      </p:sp>
    </p:spTree>
    <p:extLst>
      <p:ext uri="{BB962C8B-B14F-4D97-AF65-F5344CB8AC3E}">
        <p14:creationId xmlns:p14="http://schemas.microsoft.com/office/powerpoint/2010/main" xmlns="" val="16370711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Congestion Control Algorithms</a:t>
            </a:r>
          </a:p>
        </p:txBody>
      </p:sp>
      <p:sp>
        <p:nvSpPr>
          <p:cNvPr id="35843" name="Rectangle 3"/>
          <p:cNvSpPr>
            <a:spLocks noGrp="1" noChangeArrowheads="1"/>
          </p:cNvSpPr>
          <p:nvPr>
            <p:ph type="body" idx="1"/>
          </p:nvPr>
        </p:nvSpPr>
        <p:spPr>
          <a:xfrm>
            <a:off x="379413" y="1447800"/>
            <a:ext cx="8764587" cy="5105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Char char="•"/>
              <a:defRPr/>
            </a:pPr>
            <a:r>
              <a:rPr lang="en-US" sz="3200" dirty="0" smtClean="0">
                <a:cs typeface="+mn-cs"/>
              </a:rPr>
              <a:t>Approaches to Congestion Control</a:t>
            </a:r>
          </a:p>
          <a:p>
            <a:pPr eaLnBrk="1" hangingPunct="1">
              <a:buFontTx/>
              <a:buChar char="•"/>
              <a:defRPr/>
            </a:pPr>
            <a:r>
              <a:rPr lang="en-US" sz="3200" dirty="0" smtClean="0">
                <a:cs typeface="+mn-cs"/>
              </a:rPr>
              <a:t>Traffic-Aware Routing</a:t>
            </a:r>
          </a:p>
          <a:p>
            <a:pPr eaLnBrk="1" hangingPunct="1">
              <a:buFontTx/>
              <a:buChar char="•"/>
              <a:defRPr/>
            </a:pPr>
            <a:r>
              <a:rPr lang="en-IN" sz="3200" dirty="0" smtClean="0">
                <a:cs typeface="+mn-cs"/>
              </a:rPr>
              <a:t>Admission Control</a:t>
            </a:r>
          </a:p>
          <a:p>
            <a:pPr eaLnBrk="1" hangingPunct="1">
              <a:buFontTx/>
              <a:buChar char="•"/>
              <a:defRPr/>
            </a:pPr>
            <a:r>
              <a:rPr lang="en-IN" sz="3200" dirty="0" smtClean="0">
                <a:cs typeface="+mn-cs"/>
              </a:rPr>
              <a:t>Traffic Throttling</a:t>
            </a:r>
            <a:endParaRPr lang="en-US" sz="3200" dirty="0" smtClean="0">
              <a:cs typeface="+mn-cs"/>
            </a:endParaRPr>
          </a:p>
          <a:p>
            <a:pPr eaLnBrk="1" hangingPunct="1">
              <a:buFontTx/>
              <a:buChar char="•"/>
              <a:defRPr/>
            </a:pPr>
            <a:r>
              <a:rPr lang="en-US" sz="3200" dirty="0" smtClean="0">
                <a:cs typeface="+mn-cs"/>
              </a:rPr>
              <a:t>Load Shedding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Congestion </a:t>
            </a:r>
          </a:p>
        </p:txBody>
      </p:sp>
      <p:sp>
        <p:nvSpPr>
          <p:cNvPr id="36867" name="Rectangle 3"/>
          <p:cNvSpPr>
            <a:spLocks noGrp="1" noChangeArrowheads="1"/>
          </p:cNvSpPr>
          <p:nvPr>
            <p:ph type="body" idx="1"/>
          </p:nvPr>
        </p:nvSpPr>
        <p:spPr>
          <a:xfrm>
            <a:off x="488950" y="5715000"/>
            <a:ext cx="8367713"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smtClean="0">
                <a:cs typeface="+mn-cs"/>
              </a:rPr>
              <a:t>When too much traffic is offered, congestion sets in and performance degrades sharply.</a:t>
            </a:r>
          </a:p>
        </p:txBody>
      </p:sp>
      <p:pic>
        <p:nvPicPr>
          <p:cNvPr id="28675" name="Picture 5"/>
          <p:cNvPicPr>
            <a:picLocks noChangeAspect="1" noChangeArrowheads="1"/>
          </p:cNvPicPr>
          <p:nvPr/>
        </p:nvPicPr>
        <p:blipFill>
          <a:blip r:embed="rId2"/>
          <a:srcRect l="44266" t="24812" r="21748" b="36194"/>
          <a:stretch>
            <a:fillRect/>
          </a:stretch>
        </p:blipFill>
        <p:spPr bwMode="auto">
          <a:xfrm>
            <a:off x="1638300" y="1541463"/>
            <a:ext cx="5854700"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4000" smtClean="0">
                <a:cs typeface="+mj-cs"/>
              </a:rPr>
              <a:t>General Principles of Congestion Control</a:t>
            </a:r>
          </a:p>
        </p:txBody>
      </p:sp>
      <p:sp>
        <p:nvSpPr>
          <p:cNvPr id="37891" name="Rectangle 3"/>
          <p:cNvSpPr>
            <a:spLocks noGrp="1" noChangeArrowheads="1"/>
          </p:cNvSpPr>
          <p:nvPr>
            <p:ph type="body" idx="1"/>
          </p:nvPr>
        </p:nvSpPr>
        <p:spPr>
          <a:xfrm>
            <a:off x="450850" y="1708150"/>
            <a:ext cx="8693150" cy="484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AutoNum type="arabicPeriod"/>
            </a:pPr>
            <a:r>
              <a:rPr lang="en-US" sz="3200" smtClean="0"/>
              <a:t>Monitor the system</a:t>
            </a:r>
          </a:p>
          <a:p>
            <a:pPr lvl="1" eaLnBrk="1" hangingPunct="1"/>
            <a:r>
              <a:rPr lang="en-US" sz="3200" smtClean="0"/>
              <a:t>detect when and where congestion occurs.</a:t>
            </a:r>
          </a:p>
          <a:p>
            <a:pPr eaLnBrk="1" hangingPunct="1">
              <a:buFontTx/>
              <a:buAutoNum type="arabicPeriod"/>
            </a:pPr>
            <a:r>
              <a:rPr lang="en-US" sz="3200" smtClean="0"/>
              <a:t>Pass information to where action can be taken.</a:t>
            </a:r>
          </a:p>
          <a:p>
            <a:pPr eaLnBrk="1" hangingPunct="1">
              <a:buFontTx/>
              <a:buAutoNum type="arabicPeriod"/>
            </a:pPr>
            <a:r>
              <a:rPr lang="en-US" sz="3200" smtClean="0"/>
              <a:t>Adjust system operation to correct the problem.</a:t>
            </a:r>
          </a:p>
          <a:p>
            <a:pPr eaLnBrk="1" hangingPunct="1">
              <a:buFontTx/>
              <a:buAutoNum type="arabicPeriod"/>
            </a:pPr>
            <a:endParaRPr lang="en-US" sz="3200" smtClean="0"/>
          </a:p>
          <a:p>
            <a:pPr eaLnBrk="1" hangingPunct="1">
              <a:buFontTx/>
              <a:buAutoNum type="arabicPeriod"/>
            </a:pPr>
            <a:r>
              <a:rPr lang="en-US" sz="3200" smtClean="0">
                <a:solidFill>
                  <a:srgbClr val="008000"/>
                </a:solidFill>
              </a:rPr>
              <a:t>Difference between Congestion control and flow control – Elaborate</a:t>
            </a:r>
          </a:p>
          <a:p>
            <a:pPr eaLnBrk="1" hangingPunct="1">
              <a:buFontTx/>
              <a:buAutoNum type="arabicPeriod"/>
            </a:pPr>
            <a:r>
              <a:rPr lang="en-US" sz="3200" smtClean="0">
                <a:solidFill>
                  <a:srgbClr val="008000"/>
                </a:solidFill>
              </a:rPr>
              <a:t>Problem of infinite buffer - Elaborate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en-IN" dirty="0" smtClean="0"/>
              <a:t>Approaches to Congestion Control</a:t>
            </a:r>
            <a:endParaRPr lang="en-US" dirty="0"/>
          </a:p>
        </p:txBody>
      </p:sp>
      <p:sp>
        <p:nvSpPr>
          <p:cNvPr id="3" name="Content Placeholder 2"/>
          <p:cNvSpPr>
            <a:spLocks noGrp="1"/>
          </p:cNvSpPr>
          <p:nvPr>
            <p:ph idx="1"/>
          </p:nvPr>
        </p:nvSpPr>
        <p:spPr>
          <a:xfrm>
            <a:off x="409575" y="1270000"/>
            <a:ext cx="8378825" cy="5283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0" indent="0">
              <a:buFontTx/>
              <a:buNone/>
            </a:pPr>
            <a:r>
              <a:rPr lang="en-IN" smtClean="0"/>
              <a:t>Two solutions possible:</a:t>
            </a:r>
          </a:p>
          <a:p>
            <a:pPr marL="0" indent="0">
              <a:buFontTx/>
              <a:buAutoNum type="arabicParenR"/>
            </a:pPr>
            <a:r>
              <a:rPr lang="en-IN" smtClean="0"/>
              <a:t>Increase resources</a:t>
            </a:r>
          </a:p>
          <a:p>
            <a:pPr marL="0" indent="0">
              <a:buFontTx/>
              <a:buAutoNum type="arabicParenR"/>
            </a:pPr>
            <a:r>
              <a:rPr lang="en-IN" smtClean="0"/>
              <a:t>Decrease load</a:t>
            </a:r>
          </a:p>
          <a:p>
            <a:pPr marL="0" indent="0">
              <a:buFontTx/>
              <a:buAutoNum type="arabicParenR"/>
            </a:pPr>
            <a:endParaRPr lang="en-IN" smtClean="0"/>
          </a:p>
          <a:p>
            <a:pPr marL="0" indent="0">
              <a:buFontTx/>
              <a:buAutoNum type="arabicParenR"/>
            </a:pPr>
            <a:endParaRPr lang="en-IN" smtClean="0"/>
          </a:p>
          <a:p>
            <a:pPr marL="0" indent="0">
              <a:buFontTx/>
              <a:buAutoNum type="arabicParenR"/>
            </a:pPr>
            <a:endParaRPr lang="en-IN" smtClean="0"/>
          </a:p>
          <a:p>
            <a:pPr marL="0" indent="0">
              <a:buFontTx/>
              <a:buAutoNum type="arabicParenR"/>
            </a:pPr>
            <a:endParaRPr lang="en-IN" smtClean="0"/>
          </a:p>
          <a:p>
            <a:pPr marL="0" indent="0">
              <a:buFontTx/>
              <a:buAutoNum type="arabicParenR"/>
            </a:pPr>
            <a:endParaRPr lang="en-IN" smtClean="0"/>
          </a:p>
          <a:p>
            <a:pPr marL="0" indent="0">
              <a:buFontTx/>
              <a:buAutoNum type="arabicParenR"/>
            </a:pPr>
            <a:endParaRPr lang="en-IN" smtClean="0"/>
          </a:p>
          <a:p>
            <a:pPr marL="0" indent="0">
              <a:buFontTx/>
              <a:buNone/>
            </a:pPr>
            <a:r>
              <a:rPr lang="en-IN" smtClean="0"/>
              <a:t>Admission control in virtual networks – no more provisioning</a:t>
            </a:r>
          </a:p>
          <a:p>
            <a:pPr marL="0" indent="0">
              <a:buFontTx/>
              <a:buAutoNum type="arabicParenR"/>
            </a:pPr>
            <a:endParaRPr lang="en-IN" smtClean="0"/>
          </a:p>
          <a:p>
            <a:pPr marL="0" indent="0">
              <a:buFontTx/>
              <a:buNone/>
            </a:pPr>
            <a:endParaRPr lang="en-US" smtClean="0"/>
          </a:p>
        </p:txBody>
      </p:sp>
      <p:pic>
        <p:nvPicPr>
          <p:cNvPr id="30723" name="Picture 2"/>
          <p:cNvPicPr>
            <a:picLocks noChangeAspect="1" noChangeArrowheads="1"/>
          </p:cNvPicPr>
          <p:nvPr/>
        </p:nvPicPr>
        <p:blipFill>
          <a:blip r:embed="rId2"/>
          <a:srcRect l="34720" t="60634" r="12729" b="14925"/>
          <a:stretch>
            <a:fillRect/>
          </a:stretch>
        </p:blipFill>
        <p:spPr bwMode="auto">
          <a:xfrm>
            <a:off x="668338" y="3289300"/>
            <a:ext cx="7970837" cy="2084388"/>
          </a:xfrm>
          <a:prstGeom prst="rect">
            <a:avLst/>
          </a:prstGeom>
          <a:noFill/>
          <a:ln w="9525">
            <a:noFill/>
            <a:miter lim="800000"/>
            <a:headEnd/>
            <a:tailEnd/>
          </a:ln>
        </p:spPr>
      </p:pic>
      <p:sp>
        <p:nvSpPr>
          <p:cNvPr id="30724" name="Rectangle 3"/>
          <p:cNvSpPr>
            <a:spLocks noChangeArrowheads="1"/>
          </p:cNvSpPr>
          <p:nvPr/>
        </p:nvSpPr>
        <p:spPr bwMode="auto">
          <a:xfrm>
            <a:off x="1814513" y="4913313"/>
            <a:ext cx="1255712" cy="327025"/>
          </a:xfrm>
          <a:prstGeom prst="rect">
            <a:avLst/>
          </a:prstGeom>
          <a:solidFill>
            <a:schemeClr val="bg1"/>
          </a:solidFill>
          <a:ln w="9525">
            <a:solidFill>
              <a:schemeClr val="bg1"/>
            </a:solidFill>
            <a:round/>
            <a:headEnd/>
            <a:tailEnd/>
          </a:ln>
        </p:spPr>
        <p:txBody>
          <a:bodyPr/>
          <a:lstStyle/>
          <a:p>
            <a:pPr algn="ctr"/>
            <a:endParaRPr lang="en-US">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dirty="0" smtClean="0"/>
              <a:t>Traffic-Aware Routing</a:t>
            </a:r>
          </a:p>
        </p:txBody>
      </p:sp>
      <p:sp>
        <p:nvSpPr>
          <p:cNvPr id="38915"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0" indent="0" algn="ctr" eaLnBrk="1" hangingPunct="1">
              <a:buFontTx/>
              <a:buNone/>
              <a:defRPr/>
            </a:pPr>
            <a:r>
              <a:rPr lang="en-US" altLang="en-US" smtClean="0"/>
              <a:t>A network in which the East and West parts </a:t>
            </a:r>
            <a:br>
              <a:rPr lang="en-US" altLang="en-US" smtClean="0"/>
            </a:br>
            <a:r>
              <a:rPr lang="en-US" altLang="en-US" smtClean="0"/>
              <a:t>are connected by two links.</a:t>
            </a:r>
          </a:p>
        </p:txBody>
      </p:sp>
      <p:pic>
        <p:nvPicPr>
          <p:cNvPr id="31747" name="Picture 2"/>
          <p:cNvPicPr>
            <a:picLocks noChangeAspect="1" noChangeArrowheads="1"/>
          </p:cNvPicPr>
          <p:nvPr/>
        </p:nvPicPr>
        <p:blipFill>
          <a:blip r:embed="rId2"/>
          <a:srcRect/>
          <a:stretch>
            <a:fillRect/>
          </a:stretch>
        </p:blipFill>
        <p:spPr bwMode="auto">
          <a:xfrm>
            <a:off x="1223963" y="1284288"/>
            <a:ext cx="66960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dirty="0" smtClean="0"/>
              <a:t>Admission Control</a:t>
            </a:r>
          </a:p>
        </p:txBody>
      </p:sp>
      <p:sp>
        <p:nvSpPr>
          <p:cNvPr id="39939" name="Rectangle 3"/>
          <p:cNvSpPr>
            <a:spLocks noGrp="1" noChangeArrowheads="1"/>
          </p:cNvSpPr>
          <p:nvPr>
            <p:ph idx="1"/>
          </p:nvPr>
        </p:nvSpPr>
        <p:spPr>
          <a:xfrm>
            <a:off x="368300" y="4708525"/>
            <a:ext cx="8366125" cy="18446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just" eaLnBrk="1" hangingPunct="1">
              <a:buFontTx/>
              <a:buAutoNum type="alphaLcParenBoth"/>
            </a:pPr>
            <a:r>
              <a:rPr lang="en-US" smtClean="0">
                <a:cs typeface="Arial" pitchFamily="34" charset="0"/>
              </a:rPr>
              <a:t>A congested network. </a:t>
            </a:r>
            <a:r>
              <a:rPr lang="en-US" smtClean="0">
                <a:solidFill>
                  <a:srgbClr val="002060"/>
                </a:solidFill>
                <a:cs typeface="Arial" pitchFamily="34" charset="0"/>
              </a:rPr>
              <a:t>(b) </a:t>
            </a:r>
            <a:r>
              <a:rPr lang="en-US" smtClean="0">
                <a:cs typeface="Arial" pitchFamily="34" charset="0"/>
              </a:rPr>
              <a:t>The portion of the network that is not congested. A virtual circuit from A to B is also shown.</a:t>
            </a:r>
          </a:p>
          <a:p>
            <a:pPr algn="just" eaLnBrk="1" hangingPunct="1">
              <a:buFontTx/>
              <a:buAutoNum type="alphaLcParenBoth"/>
            </a:pPr>
            <a:endParaRPr lang="en-US" sz="800" smtClean="0">
              <a:cs typeface="Arial" pitchFamily="34" charset="0"/>
            </a:endParaRPr>
          </a:p>
          <a:p>
            <a:pPr algn="just" eaLnBrk="1" hangingPunct="1">
              <a:buFontTx/>
              <a:buNone/>
            </a:pPr>
            <a:r>
              <a:rPr lang="en-US" smtClean="0"/>
              <a:t>Problem is in virtual circuits – there may be provisioning but not real usage.</a:t>
            </a:r>
            <a:endParaRPr lang="en-US" smtClean="0">
              <a:cs typeface="Arial" pitchFamily="34" charset="0"/>
            </a:endParaRPr>
          </a:p>
        </p:txBody>
      </p:sp>
      <p:pic>
        <p:nvPicPr>
          <p:cNvPr id="32771" name="Picture 2"/>
          <p:cNvPicPr>
            <a:picLocks noChangeAspect="1" noChangeArrowheads="1"/>
          </p:cNvPicPr>
          <p:nvPr/>
        </p:nvPicPr>
        <p:blipFill>
          <a:blip r:embed="rId2"/>
          <a:srcRect/>
          <a:stretch>
            <a:fillRect/>
          </a:stretch>
        </p:blipFill>
        <p:spPr bwMode="auto">
          <a:xfrm>
            <a:off x="533400" y="1123950"/>
            <a:ext cx="8077200"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sz="4000" b="1" dirty="0" smtClean="0"/>
              <a:t>Traffic </a:t>
            </a:r>
            <a:r>
              <a:rPr lang="en-US" altLang="en-US" sz="4000" b="1" dirty="0" err="1" smtClean="0"/>
              <a:t>Throttling</a:t>
            </a:r>
            <a:r>
              <a:rPr lang="en-US" altLang="en-US" sz="4000" dirty="0" err="1" smtClean="0"/>
              <a:t>:Congestion</a:t>
            </a:r>
            <a:r>
              <a:rPr lang="en-US" altLang="en-US" sz="4000" dirty="0" smtClean="0"/>
              <a:t> Detection</a:t>
            </a:r>
          </a:p>
        </p:txBody>
      </p:sp>
      <p:sp>
        <p:nvSpPr>
          <p:cNvPr id="33794" name="Rectangle 1"/>
          <p:cNvSpPr>
            <a:spLocks noChangeArrowheads="1"/>
          </p:cNvSpPr>
          <p:nvPr/>
        </p:nvSpPr>
        <p:spPr bwMode="auto">
          <a:xfrm>
            <a:off x="341313" y="1039813"/>
            <a:ext cx="8488362" cy="5756275"/>
          </a:xfrm>
          <a:prstGeom prst="rect">
            <a:avLst/>
          </a:prstGeom>
          <a:noFill/>
          <a:ln w="9525">
            <a:noFill/>
            <a:miter lim="800000"/>
            <a:headEnd/>
            <a:tailEnd/>
          </a:ln>
        </p:spPr>
        <p:txBody>
          <a:bodyPr>
            <a:spAutoFit/>
          </a:bodyPr>
          <a:lstStyle/>
          <a:p>
            <a:pPr marL="342900" indent="-342900" algn="just">
              <a:buFont typeface="Arial" pitchFamily="34" charset="0"/>
              <a:buChar char="•"/>
            </a:pPr>
            <a:r>
              <a:rPr lang="en-US" sz="2400">
                <a:solidFill>
                  <a:srgbClr val="000000"/>
                </a:solidFill>
              </a:rPr>
              <a:t>Routers must determine when congestion is approaching, ideally before it has arrived.</a:t>
            </a:r>
          </a:p>
          <a:p>
            <a:pPr marL="342900" indent="-342900" algn="just">
              <a:buFont typeface="Arial" pitchFamily="34" charset="0"/>
              <a:buChar char="•"/>
            </a:pPr>
            <a:endParaRPr lang="en-US" sz="800">
              <a:solidFill>
                <a:srgbClr val="000000"/>
              </a:solidFill>
            </a:endParaRPr>
          </a:p>
          <a:p>
            <a:pPr marL="342900" indent="-342900" algn="just">
              <a:buFont typeface="Arial" pitchFamily="34" charset="0"/>
              <a:buChar char="•"/>
            </a:pPr>
            <a:r>
              <a:rPr lang="en-US" sz="2400">
                <a:solidFill>
                  <a:srgbClr val="000000"/>
                </a:solidFill>
              </a:rPr>
              <a:t>Each router can continuously monitor the resources it is using.</a:t>
            </a:r>
          </a:p>
          <a:p>
            <a:pPr marL="342900" indent="-342900" algn="just">
              <a:buFont typeface="Arial" pitchFamily="34" charset="0"/>
              <a:buChar char="•"/>
            </a:pPr>
            <a:endParaRPr lang="en-US" sz="800">
              <a:solidFill>
                <a:srgbClr val="000000"/>
              </a:solidFill>
            </a:endParaRPr>
          </a:p>
          <a:p>
            <a:pPr marL="342900" indent="-342900" algn="just">
              <a:buFont typeface="Arial" pitchFamily="34" charset="0"/>
              <a:buChar char="•"/>
            </a:pPr>
            <a:r>
              <a:rPr lang="en-US" sz="2400">
                <a:solidFill>
                  <a:srgbClr val="000000"/>
                </a:solidFill>
              </a:rPr>
              <a:t>3 possibilities:</a:t>
            </a:r>
          </a:p>
          <a:p>
            <a:pPr lvl="1" algn="just"/>
            <a:r>
              <a:rPr lang="en-US" sz="2400">
                <a:solidFill>
                  <a:srgbClr val="000000"/>
                </a:solidFill>
              </a:rPr>
              <a:t>1. utilization of the output links</a:t>
            </a:r>
          </a:p>
          <a:p>
            <a:pPr lvl="1" algn="just"/>
            <a:r>
              <a:rPr lang="en-US" sz="2400">
                <a:solidFill>
                  <a:srgbClr val="000000"/>
                </a:solidFill>
              </a:rPr>
              <a:t>2. buffering of queued packets inside the router (most useful)</a:t>
            </a:r>
          </a:p>
          <a:p>
            <a:pPr lvl="1" algn="just"/>
            <a:r>
              <a:rPr lang="en-US" sz="2400">
                <a:solidFill>
                  <a:srgbClr val="000000"/>
                </a:solidFill>
              </a:rPr>
              <a:t>3. no. of packets that are lost due to insufficient buffering</a:t>
            </a:r>
          </a:p>
          <a:p>
            <a:pPr marL="342900" indent="-342900" algn="just"/>
            <a:endParaRPr lang="en-US" sz="2400">
              <a:solidFill>
                <a:srgbClr val="000000"/>
              </a:solidFill>
            </a:endParaRPr>
          </a:p>
          <a:p>
            <a:pPr marL="342900" indent="-342900" algn="just"/>
            <a:r>
              <a:rPr lang="en-US" sz="2400" b="1">
                <a:solidFill>
                  <a:srgbClr val="000000"/>
                </a:solidFill>
                <a:latin typeface="Arial" pitchFamily="34" charset="0"/>
              </a:rPr>
              <a:t>EWMA (Exponentially Weighted Moving Average)</a:t>
            </a:r>
          </a:p>
          <a:p>
            <a:pPr marL="342900" indent="-342900" algn="just"/>
            <a:endParaRPr lang="en-US" sz="800">
              <a:solidFill>
                <a:srgbClr val="000000"/>
              </a:solidFill>
            </a:endParaRPr>
          </a:p>
          <a:p>
            <a:pPr marL="342900" indent="-342900" algn="just">
              <a:buFont typeface="Arial" pitchFamily="34" charset="0"/>
              <a:buChar char="•"/>
            </a:pPr>
            <a:r>
              <a:rPr lang="en-US" sz="2400" i="1">
                <a:solidFill>
                  <a:srgbClr val="000000"/>
                </a:solidFill>
              </a:rPr>
              <a:t>d</a:t>
            </a:r>
            <a:r>
              <a:rPr lang="en-US" sz="2400" baseline="-25000">
                <a:solidFill>
                  <a:srgbClr val="000000"/>
                </a:solidFill>
              </a:rPr>
              <a:t>new</a:t>
            </a:r>
            <a:r>
              <a:rPr lang="en-US" sz="2400">
                <a:solidFill>
                  <a:srgbClr val="000000"/>
                </a:solidFill>
              </a:rPr>
              <a:t> = </a:t>
            </a:r>
            <a:r>
              <a:rPr lang="el-GR" sz="2400">
                <a:solidFill>
                  <a:srgbClr val="000000"/>
                </a:solidFill>
              </a:rPr>
              <a:t>α</a:t>
            </a:r>
            <a:r>
              <a:rPr lang="en-US" sz="2400" i="1">
                <a:solidFill>
                  <a:srgbClr val="000000"/>
                </a:solidFill>
              </a:rPr>
              <a:t>d</a:t>
            </a:r>
            <a:r>
              <a:rPr lang="en-US" sz="2400" baseline="-25000">
                <a:solidFill>
                  <a:srgbClr val="000000"/>
                </a:solidFill>
              </a:rPr>
              <a:t>old</a:t>
            </a:r>
            <a:r>
              <a:rPr lang="en-US" sz="2400">
                <a:solidFill>
                  <a:srgbClr val="000000"/>
                </a:solidFill>
              </a:rPr>
              <a:t> + (1 − </a:t>
            </a:r>
            <a:r>
              <a:rPr lang="el-GR" sz="2400">
                <a:solidFill>
                  <a:srgbClr val="000000"/>
                </a:solidFill>
              </a:rPr>
              <a:t>α)</a:t>
            </a:r>
            <a:r>
              <a:rPr lang="en-US" sz="2400" i="1">
                <a:solidFill>
                  <a:srgbClr val="000000"/>
                </a:solidFill>
              </a:rPr>
              <a:t>s,</a:t>
            </a:r>
          </a:p>
          <a:p>
            <a:pPr marL="342900" indent="-342900" algn="just"/>
            <a:r>
              <a:rPr lang="en-US" sz="2400">
                <a:solidFill>
                  <a:srgbClr val="000000"/>
                </a:solidFill>
              </a:rPr>
              <a:t>	where, the constant </a:t>
            </a:r>
            <a:r>
              <a:rPr lang="el-GR" sz="2400">
                <a:solidFill>
                  <a:srgbClr val="000000"/>
                </a:solidFill>
              </a:rPr>
              <a:t>α</a:t>
            </a:r>
            <a:r>
              <a:rPr lang="en-US" sz="2400">
                <a:solidFill>
                  <a:srgbClr val="000000"/>
                </a:solidFill>
              </a:rPr>
              <a:t> determines how fast the router 	forgets recent history.</a:t>
            </a:r>
            <a:endParaRPr lang="en-US" sz="2400" b="1">
              <a:solidFill>
                <a:srgbClr val="000000"/>
              </a:solidFill>
            </a:endParaRPr>
          </a:p>
          <a:p>
            <a:pPr marL="342900" indent="-342900" algn="just">
              <a:buFont typeface="Arial" pitchFamily="34" charset="0"/>
              <a:buChar char="•"/>
            </a:pPr>
            <a:endParaRPr lang="en-US" sz="800" b="1">
              <a:solidFill>
                <a:srgbClr val="000000"/>
              </a:solidFill>
            </a:endParaRPr>
          </a:p>
          <a:p>
            <a:pPr marL="342900" indent="-342900" algn="just">
              <a:buFont typeface="Arial" pitchFamily="34" charset="0"/>
              <a:buChar char="•"/>
            </a:pPr>
            <a:r>
              <a:rPr lang="en-US" sz="2400">
                <a:solidFill>
                  <a:srgbClr val="000000"/>
                </a:solidFill>
              </a:rPr>
              <a:t>Whenever d moves above the threshold, the router notes the onset of congestion.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86700" cy="1196752"/>
          </a:xfrm>
        </p:spPr>
        <p:txBody>
          <a:bodyPr/>
          <a:lstStyle/>
          <a:p>
            <a:pPr eaLnBrk="1" hangingPunct="1">
              <a:defRPr/>
            </a:pPr>
            <a:r>
              <a:rPr lang="en-US" dirty="0" smtClean="0">
                <a:cs typeface="+mj-cs"/>
              </a:rPr>
              <a:t>Services Provided to the Transport Layer</a:t>
            </a:r>
          </a:p>
        </p:txBody>
      </p:sp>
      <p:sp>
        <p:nvSpPr>
          <p:cNvPr id="3" name="Content Placeholder 2"/>
          <p:cNvSpPr>
            <a:spLocks noGrp="1"/>
          </p:cNvSpPr>
          <p:nvPr>
            <p:ph idx="1"/>
          </p:nvPr>
        </p:nvSpPr>
        <p:spPr>
          <a:xfrm>
            <a:off x="107504" y="1556792"/>
            <a:ext cx="8424936" cy="5301208"/>
          </a:xfrm>
        </p:spPr>
        <p:txBody>
          <a:bodyPr>
            <a:noAutofit/>
          </a:bodyPr>
          <a:lstStyle/>
          <a:p>
            <a:pPr marL="628650" indent="-514350" eaLnBrk="1" hangingPunct="1">
              <a:buFont typeface="+mj-lt"/>
              <a:buAutoNum type="arabicPeriod"/>
              <a:defRPr/>
            </a:pPr>
            <a:r>
              <a:rPr lang="en-US" altLang="en-US" sz="2800" dirty="0" smtClean="0"/>
              <a:t>Services independent of router technology</a:t>
            </a:r>
          </a:p>
          <a:p>
            <a:pPr marL="628650" indent="-514350" eaLnBrk="1" hangingPunct="1">
              <a:buFont typeface="+mj-lt"/>
              <a:buAutoNum type="arabicPeriod"/>
              <a:defRPr/>
            </a:pPr>
            <a:r>
              <a:rPr lang="en-US" altLang="en-US" sz="2800" dirty="0" smtClean="0"/>
              <a:t>Transport layer should be shielded from the number, type and topology of routers</a:t>
            </a:r>
          </a:p>
          <a:p>
            <a:pPr marL="628650" indent="-514350" eaLnBrk="1" hangingPunct="1">
              <a:buFont typeface="+mj-lt"/>
              <a:buAutoNum type="arabicPeriod"/>
              <a:defRPr/>
            </a:pPr>
            <a:r>
              <a:rPr lang="en-US" altLang="en-US" sz="2800" dirty="0"/>
              <a:t>N</a:t>
            </a:r>
            <a:r>
              <a:rPr lang="en-US" altLang="en-US" sz="2800" dirty="0" smtClean="0"/>
              <a:t>etwork addresses made available to transport layer should use a uniform numbering plan, even across LANs and WANs</a:t>
            </a:r>
          </a:p>
          <a:p>
            <a:pPr marL="114300" indent="0" eaLnBrk="1" hangingPunct="1">
              <a:buNone/>
              <a:defRPr/>
            </a:pPr>
            <a:endParaRPr lang="en-IN" altLang="en-US" sz="2000" dirty="0" smtClean="0"/>
          </a:p>
          <a:p>
            <a:pPr marL="114300" indent="0" eaLnBrk="1" hangingPunct="1">
              <a:buNone/>
              <a:defRPr/>
            </a:pPr>
            <a:r>
              <a:rPr lang="en-IN" altLang="en-US" sz="2800" dirty="0" smtClean="0"/>
              <a:t>Debate regarding design of the network layer:</a:t>
            </a:r>
            <a:endParaRPr lang="en-US" altLang="en-US" sz="2800" dirty="0" smtClean="0"/>
          </a:p>
          <a:p>
            <a:pPr>
              <a:defRPr/>
            </a:pPr>
            <a:r>
              <a:rPr lang="en-US" altLang="en-US" sz="2800" dirty="0" smtClean="0"/>
              <a:t>Internet Camp – Connectionless, e.g., IP</a:t>
            </a:r>
          </a:p>
          <a:p>
            <a:pPr>
              <a:defRPr/>
            </a:pPr>
            <a:r>
              <a:rPr lang="en-US" altLang="en-US" sz="2800" dirty="0" smtClean="0"/>
              <a:t>Telephone Companies – Connection-oriented, e.g., ATM</a:t>
            </a:r>
          </a:p>
        </p:txBody>
      </p:sp>
      <p:sp>
        <p:nvSpPr>
          <p:cNvPr id="4" name="Slide Number Placeholder 3"/>
          <p:cNvSpPr>
            <a:spLocks noGrp="1"/>
          </p:cNvSpPr>
          <p:nvPr>
            <p:ph type="sldNum" sz="quarter" idx="12"/>
          </p:nvPr>
        </p:nvSpPr>
        <p:spPr/>
        <p:txBody>
          <a:bodyPr/>
          <a:lstStyle/>
          <a:p>
            <a:pPr>
              <a:defRPr/>
            </a:pPr>
            <a:fld id="{F2A8407D-84C1-48DF-A473-6A330B8016DE}"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b="1" dirty="0" smtClean="0"/>
              <a:t>Traffic Throttling</a:t>
            </a:r>
            <a:r>
              <a:rPr lang="en-US" altLang="en-US" dirty="0" smtClean="0"/>
              <a:t>: Feedback</a:t>
            </a:r>
          </a:p>
        </p:txBody>
      </p:sp>
      <p:pic>
        <p:nvPicPr>
          <p:cNvPr id="34818" name="Picture 2"/>
          <p:cNvPicPr>
            <a:picLocks noChangeAspect="1" noChangeArrowheads="1"/>
          </p:cNvPicPr>
          <p:nvPr/>
        </p:nvPicPr>
        <p:blipFill>
          <a:blip r:embed="rId2"/>
          <a:srcRect/>
          <a:stretch>
            <a:fillRect/>
          </a:stretch>
        </p:blipFill>
        <p:spPr bwMode="auto">
          <a:xfrm>
            <a:off x="490538" y="4865688"/>
            <a:ext cx="8251825" cy="1735137"/>
          </a:xfrm>
          <a:prstGeom prst="rect">
            <a:avLst/>
          </a:prstGeom>
          <a:noFill/>
          <a:ln w="9525">
            <a:noFill/>
            <a:miter lim="800000"/>
            <a:headEnd/>
            <a:tailEnd/>
          </a:ln>
        </p:spPr>
      </p:pic>
      <p:sp>
        <p:nvSpPr>
          <p:cNvPr id="2" name="Rectangle 1"/>
          <p:cNvSpPr/>
          <p:nvPr/>
        </p:nvSpPr>
        <p:spPr>
          <a:xfrm>
            <a:off x="490538" y="1095375"/>
            <a:ext cx="8148637" cy="3662363"/>
          </a:xfrm>
          <a:prstGeom prst="rect">
            <a:avLst/>
          </a:prstGeom>
        </p:spPr>
        <p:txBody>
          <a:bodyPr>
            <a:spAutoFit/>
          </a:bodyPr>
          <a:lstStyle/>
          <a:p>
            <a:pPr marL="342900" indent="-342900" algn="just">
              <a:buFont typeface="Arial" panose="020B0604020202020204" pitchFamily="34" charset="0"/>
              <a:buChar char="•"/>
              <a:defRPr/>
            </a:pPr>
            <a:r>
              <a:rPr lang="en-US" sz="2400" dirty="0">
                <a:solidFill>
                  <a:srgbClr val="000000"/>
                </a:solidFill>
                <a:latin typeface="+mn-lt"/>
                <a:ea typeface="+mn-ea"/>
              </a:rPr>
              <a:t>Routers must deliver timely feedback to the senders that are causing the congestion.</a:t>
            </a:r>
          </a:p>
          <a:p>
            <a:pPr marL="171450" indent="-171450" algn="just">
              <a:buFont typeface="Arial" panose="020B0604020202020204" pitchFamily="34" charset="0"/>
              <a:buChar char="•"/>
              <a:defRPr/>
            </a:pPr>
            <a:endParaRPr lang="en-IN" sz="800" dirty="0">
              <a:solidFill>
                <a:srgbClr val="000000"/>
              </a:solidFill>
              <a:latin typeface="+mn-lt"/>
              <a:ea typeface="+mn-ea"/>
            </a:endParaRPr>
          </a:p>
          <a:p>
            <a:pPr marL="342900" indent="-342900" algn="just">
              <a:buFont typeface="Arial" panose="020B0604020202020204" pitchFamily="34" charset="0"/>
              <a:buChar char="•"/>
              <a:defRPr/>
            </a:pPr>
            <a:r>
              <a:rPr lang="en-US" sz="2400" dirty="0">
                <a:solidFill>
                  <a:srgbClr val="000000"/>
                </a:solidFill>
                <a:latin typeface="+mn-lt"/>
                <a:ea typeface="+mn-ea"/>
              </a:rPr>
              <a:t>The router must identify the appropriate senders.</a:t>
            </a:r>
          </a:p>
          <a:p>
            <a:pPr marL="171450" indent="-171450" algn="just">
              <a:buFont typeface="Arial" panose="020B0604020202020204" pitchFamily="34" charset="0"/>
              <a:buChar char="•"/>
              <a:defRPr/>
            </a:pPr>
            <a:endParaRPr lang="en-US" sz="800" dirty="0">
              <a:solidFill>
                <a:srgbClr val="000000"/>
              </a:solidFill>
              <a:latin typeface="+mn-lt"/>
              <a:ea typeface="+mn-ea"/>
            </a:endParaRPr>
          </a:p>
          <a:p>
            <a:pPr marL="342900" indent="-342900" algn="just">
              <a:buFont typeface="Arial" panose="020B0604020202020204" pitchFamily="34" charset="0"/>
              <a:buChar char="•"/>
              <a:defRPr/>
            </a:pPr>
            <a:r>
              <a:rPr lang="en-US" sz="2400" dirty="0">
                <a:solidFill>
                  <a:srgbClr val="000000"/>
                </a:solidFill>
                <a:latin typeface="+mn-lt"/>
                <a:ea typeface="+mn-ea"/>
              </a:rPr>
              <a:t>It must then warn them carefully, without sending many more packets into the already congested network.</a:t>
            </a:r>
          </a:p>
          <a:p>
            <a:pPr marL="342900" indent="-342900" algn="just">
              <a:buFont typeface="Arial" panose="020B0604020202020204" pitchFamily="34" charset="0"/>
              <a:buChar char="•"/>
              <a:defRPr/>
            </a:pPr>
            <a:endParaRPr lang="en-IN" sz="2400" dirty="0">
              <a:solidFill>
                <a:srgbClr val="000000"/>
              </a:solidFill>
              <a:latin typeface="+mn-lt"/>
              <a:ea typeface="+mn-ea"/>
            </a:endParaRPr>
          </a:p>
          <a:p>
            <a:pPr marL="342900" indent="-342900" algn="just">
              <a:buFont typeface="Arial" panose="020B0604020202020204" pitchFamily="34" charset="0"/>
              <a:buChar char="•"/>
              <a:defRPr/>
            </a:pPr>
            <a:r>
              <a:rPr lang="en-IN" sz="2400" dirty="0">
                <a:solidFill>
                  <a:srgbClr val="000000"/>
                </a:solidFill>
                <a:latin typeface="+mn-lt"/>
                <a:ea typeface="+mn-ea"/>
              </a:rPr>
              <a:t>Many feedback mechanisms:</a:t>
            </a:r>
          </a:p>
          <a:p>
            <a:pPr marL="342900" indent="-342900" algn="just">
              <a:buFont typeface="Arial" panose="020B0604020202020204" pitchFamily="34" charset="0"/>
              <a:buChar char="•"/>
              <a:defRPr/>
            </a:pPr>
            <a:endParaRPr lang="en-IN" sz="2400" dirty="0">
              <a:solidFill>
                <a:srgbClr val="000000"/>
              </a:solidFill>
              <a:latin typeface="+mn-lt"/>
              <a:ea typeface="+mn-ea"/>
            </a:endParaRPr>
          </a:p>
          <a:p>
            <a:pPr algn="ctr">
              <a:defRPr/>
            </a:pPr>
            <a:r>
              <a:rPr lang="en-IN" sz="2400" b="1" dirty="0">
                <a:solidFill>
                  <a:srgbClr val="FF0000"/>
                </a:solidFill>
                <a:latin typeface="+mn-lt"/>
                <a:ea typeface="+mn-ea"/>
              </a:rPr>
              <a:t>Mechanism 1: </a:t>
            </a:r>
            <a:r>
              <a:rPr lang="en-IN" sz="2400" b="1" dirty="0">
                <a:solidFill>
                  <a:srgbClr val="000000"/>
                </a:solidFill>
                <a:latin typeface="+mn-lt"/>
                <a:ea typeface="+mn-ea"/>
              </a:rPr>
              <a:t>Explicit Congestion Notification (ECN)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7800" y="323850"/>
            <a:ext cx="4872038" cy="252888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4000" b="1" dirty="0" smtClean="0">
                <a:cs typeface="+mj-cs"/>
              </a:rPr>
              <a:t>Mechanisms 2 &amp; 3</a:t>
            </a:r>
            <a:r>
              <a:rPr lang="en-US" sz="4000" dirty="0" smtClean="0">
                <a:cs typeface="+mj-cs"/>
              </a:rPr>
              <a:t>:</a:t>
            </a:r>
            <a:br>
              <a:rPr lang="en-US" sz="4000" dirty="0" smtClean="0">
                <a:cs typeface="+mj-cs"/>
              </a:rPr>
            </a:br>
            <a:r>
              <a:rPr lang="en-US" sz="3200" dirty="0" smtClean="0">
                <a:cs typeface="+mj-cs"/>
              </a:rPr>
              <a:t>Direct Choke Packets,</a:t>
            </a:r>
            <a:br>
              <a:rPr lang="en-US" sz="3200" dirty="0" smtClean="0">
                <a:cs typeface="+mj-cs"/>
              </a:rPr>
            </a:br>
            <a:r>
              <a:rPr lang="en-US" sz="3200" dirty="0" smtClean="0"/>
              <a:t>Hop-by-Hop Backpressure</a:t>
            </a:r>
            <a:endParaRPr lang="en-US" sz="3200" dirty="0" smtClean="0">
              <a:cs typeface="+mj-cs"/>
            </a:endParaRPr>
          </a:p>
        </p:txBody>
      </p:sp>
      <p:sp>
        <p:nvSpPr>
          <p:cNvPr id="40963" name="Rectangle 3"/>
          <p:cNvSpPr>
            <a:spLocks noGrp="1" noChangeArrowheads="1"/>
          </p:cNvSpPr>
          <p:nvPr>
            <p:ph type="body" idx="1"/>
          </p:nvPr>
        </p:nvSpPr>
        <p:spPr>
          <a:xfrm>
            <a:off x="436563" y="3008313"/>
            <a:ext cx="4051300" cy="33591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None/>
              <a:defRPr/>
            </a:pPr>
            <a:r>
              <a:rPr lang="en-US" dirty="0" smtClean="0">
                <a:solidFill>
                  <a:schemeClr val="accent2"/>
                </a:solidFill>
                <a:cs typeface="+mn-cs"/>
              </a:rPr>
              <a:t>M-2: </a:t>
            </a:r>
            <a:r>
              <a:rPr lang="en-US" dirty="0" smtClean="0">
                <a:cs typeface="+mn-cs"/>
              </a:rPr>
              <a:t>A choke packet that affects only the source.</a:t>
            </a:r>
          </a:p>
          <a:p>
            <a:pPr eaLnBrk="1" hangingPunct="1">
              <a:buFontTx/>
              <a:buNone/>
              <a:defRPr/>
            </a:pPr>
            <a:endParaRPr lang="en-US" sz="800" dirty="0" smtClean="0">
              <a:cs typeface="+mn-cs"/>
            </a:endParaRPr>
          </a:p>
          <a:p>
            <a:pPr eaLnBrk="1" hangingPunct="1">
              <a:buFontTx/>
              <a:buNone/>
              <a:defRPr/>
            </a:pPr>
            <a:r>
              <a:rPr lang="en-US" dirty="0" smtClean="0">
                <a:solidFill>
                  <a:schemeClr val="accent2"/>
                </a:solidFill>
                <a:cs typeface="+mn-cs"/>
              </a:rPr>
              <a:t>M-3: </a:t>
            </a:r>
            <a:r>
              <a:rPr lang="en-US" dirty="0" smtClean="0">
                <a:cs typeface="+mn-cs"/>
              </a:rPr>
              <a:t>A choke packet that affects each hop it passes through.</a:t>
            </a:r>
          </a:p>
          <a:p>
            <a:pPr eaLnBrk="1" hangingPunct="1">
              <a:buFontTx/>
              <a:buNone/>
              <a:defRPr/>
            </a:pPr>
            <a:endParaRPr lang="en-US" sz="800" dirty="0" smtClean="0">
              <a:cs typeface="+mn-cs"/>
            </a:endParaRPr>
          </a:p>
          <a:p>
            <a:pPr eaLnBrk="1" hangingPunct="1">
              <a:buFontTx/>
              <a:buNone/>
              <a:defRPr/>
            </a:pPr>
            <a:r>
              <a:rPr lang="en-US" dirty="0" smtClean="0">
                <a:cs typeface="+mn-cs"/>
              </a:rPr>
              <a:t>Sending choke packets to the source may be costly.</a:t>
            </a:r>
          </a:p>
        </p:txBody>
      </p:sp>
      <p:pic>
        <p:nvPicPr>
          <p:cNvPr id="35843" name="Picture 5" descr="5-28"/>
          <p:cNvPicPr>
            <a:picLocks noChangeAspect="1" noChangeArrowheads="1"/>
          </p:cNvPicPr>
          <p:nvPr/>
        </p:nvPicPr>
        <p:blipFill>
          <a:blip r:embed="rId2"/>
          <a:srcRect/>
          <a:stretch>
            <a:fillRect/>
          </a:stretch>
        </p:blipFill>
        <p:spPr bwMode="auto">
          <a:xfrm>
            <a:off x="4787900" y="247650"/>
            <a:ext cx="4210050" cy="633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90500"/>
            <a:ext cx="9144000" cy="8540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b="1" dirty="0" smtClean="0"/>
              <a:t>Mechanism 4</a:t>
            </a:r>
            <a:r>
              <a:rPr lang="en-US" altLang="en-US" dirty="0" smtClean="0"/>
              <a:t>: Load Shedding</a:t>
            </a:r>
          </a:p>
        </p:txBody>
      </p:sp>
      <p:sp>
        <p:nvSpPr>
          <p:cNvPr id="41987" name="Rectangle 3"/>
          <p:cNvSpPr>
            <a:spLocks noGrp="1" noChangeArrowheads="1"/>
          </p:cNvSpPr>
          <p:nvPr>
            <p:ph idx="1"/>
          </p:nvPr>
        </p:nvSpPr>
        <p:spPr>
          <a:xfrm>
            <a:off x="395288" y="1309688"/>
            <a:ext cx="8324850" cy="53784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just" eaLnBrk="1" hangingPunct="1">
              <a:buFontTx/>
              <a:buChar char="•"/>
            </a:pPr>
            <a:r>
              <a:rPr lang="en-US" sz="2800" smtClean="0"/>
              <a:t>Performed when all other strategies fail.</a:t>
            </a:r>
          </a:p>
          <a:p>
            <a:pPr algn="just" eaLnBrk="1" hangingPunct="1">
              <a:buFontTx/>
              <a:buChar char="•"/>
            </a:pPr>
            <a:r>
              <a:rPr lang="en-US" sz="2800" smtClean="0"/>
              <a:t>Cause blackout in some areas to save the entire network from failing.</a:t>
            </a:r>
          </a:p>
          <a:p>
            <a:pPr algn="just" eaLnBrk="1" hangingPunct="1">
              <a:buFontTx/>
              <a:buChar char="•"/>
            </a:pPr>
            <a:r>
              <a:rPr lang="en-US" sz="2800" smtClean="0"/>
              <a:t>Intelligent packet drop policy desired.</a:t>
            </a:r>
          </a:p>
          <a:p>
            <a:pPr algn="just" eaLnBrk="1" hangingPunct="1">
              <a:buFontTx/>
              <a:buChar char="•"/>
            </a:pPr>
            <a:r>
              <a:rPr lang="en-US" sz="2800" smtClean="0"/>
              <a:t>Which packets to discard may depend on application</a:t>
            </a:r>
          </a:p>
          <a:p>
            <a:pPr>
              <a:buFontTx/>
              <a:buNone/>
            </a:pPr>
            <a:r>
              <a:rPr lang="en-US" sz="2800" smtClean="0"/>
              <a:t>		Multimedia – old packets (full frame not to be discarded)</a:t>
            </a:r>
          </a:p>
          <a:p>
            <a:pPr>
              <a:buFontTx/>
              <a:buNone/>
            </a:pPr>
            <a:r>
              <a:rPr lang="en-US" sz="2800" smtClean="0"/>
              <a:t>		Text – Recent Packets</a:t>
            </a:r>
          </a:p>
          <a:p>
            <a:pPr>
              <a:buFontTx/>
              <a:buChar char="•"/>
            </a:pPr>
            <a:r>
              <a:rPr lang="en-US" sz="2800" smtClean="0"/>
              <a:t>Packet</a:t>
            </a:r>
            <a:r>
              <a:rPr lang="en-US" altLang="en-US" sz="2800" smtClean="0"/>
              <a:t>’</a:t>
            </a:r>
            <a:r>
              <a:rPr lang="en-US" sz="2800" smtClean="0"/>
              <a:t>s importance can be marked in the beginning (application layer), then decision on which packets to discard can be taken. </a:t>
            </a:r>
          </a:p>
          <a:p>
            <a:pPr algn="just" eaLnBrk="1" hangingPunct="1">
              <a:buFontTx/>
              <a:buChar char="•"/>
            </a:pPr>
            <a:endParaRPr lang="en-US" sz="28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8" y="150813"/>
            <a:ext cx="8912225"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en-US" sz="4200" b="1" dirty="0" smtClean="0"/>
              <a:t>Mechanism 5</a:t>
            </a:r>
            <a:r>
              <a:rPr lang="en-US" sz="4200" dirty="0" smtClean="0"/>
              <a:t>: Random Early Detection</a:t>
            </a:r>
            <a:endParaRPr lang="en-US" sz="4200" dirty="0"/>
          </a:p>
        </p:txBody>
      </p:sp>
      <p:sp>
        <p:nvSpPr>
          <p:cNvPr id="3" name="Content Placeholder 2"/>
          <p:cNvSpPr>
            <a:spLocks noGrp="1"/>
          </p:cNvSpPr>
          <p:nvPr>
            <p:ph idx="1"/>
          </p:nvPr>
        </p:nvSpPr>
        <p:spPr>
          <a:xfrm>
            <a:off x="423863" y="1422400"/>
            <a:ext cx="8364537" cy="5130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457200" indent="-457200">
              <a:buFontTx/>
              <a:buChar char="•"/>
            </a:pPr>
            <a:r>
              <a:rPr lang="en-US" sz="2800" smtClean="0"/>
              <a:t>Discard packets before all the buffer space is really exhausted.</a:t>
            </a:r>
          </a:p>
          <a:p>
            <a:pPr marL="457200" indent="-457200">
              <a:buFontTx/>
              <a:buChar char="•"/>
            </a:pPr>
            <a:r>
              <a:rPr lang="en-US" sz="2800" smtClean="0"/>
              <a:t>To determine when to start discarding, routers maintain a running average of their queue lengths.</a:t>
            </a:r>
          </a:p>
          <a:p>
            <a:pPr marL="457200" indent="-457200">
              <a:buFontTx/>
              <a:buChar char="•"/>
            </a:pPr>
            <a:r>
              <a:rPr lang="en-US" sz="2800" smtClean="0"/>
              <a:t>When average queue length exceeds a threshold, the link is said to be congested – small fraction of packets dropped at random.</a:t>
            </a:r>
          </a:p>
          <a:p>
            <a:pPr marL="457200" indent="-457200">
              <a:buFontTx/>
              <a:buChar char="•"/>
            </a:pPr>
            <a:r>
              <a:rPr lang="en-US" sz="2800" smtClean="0"/>
              <a:t>The affected sender will notice the loss when there is no acknowledgement – transport protocol slowed down.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en-US"/>
          </a:p>
        </p:txBody>
      </p:sp>
      <p:sp>
        <p:nvSpPr>
          <p:cNvPr id="87042" name="Rectangle 3"/>
          <p:cNvSpPr>
            <a:spLocks noChangeArrowheads="1"/>
          </p:cNvSpPr>
          <p:nvPr/>
        </p:nvSpPr>
        <p:spPr bwMode="auto">
          <a:xfrm>
            <a:off x="179388" y="1268413"/>
            <a:ext cx="8640762" cy="4524375"/>
          </a:xfrm>
          <a:prstGeom prst="rect">
            <a:avLst/>
          </a:prstGeom>
          <a:noFill/>
          <a:ln w="9525">
            <a:noFill/>
            <a:miter lim="800000"/>
            <a:headEnd/>
            <a:tailEnd/>
          </a:ln>
        </p:spPr>
        <p:txBody>
          <a:bodyPr>
            <a:spAutoFit/>
          </a:bodyPr>
          <a:lstStyle/>
          <a:p>
            <a:r>
              <a:rPr lang="en-US" sz="3200"/>
              <a:t>Four issues must be addressed to ensure quality of service:</a:t>
            </a:r>
          </a:p>
          <a:p>
            <a:r>
              <a:rPr lang="en-US" sz="3200"/>
              <a:t>1. What applications need from the network.</a:t>
            </a:r>
          </a:p>
          <a:p>
            <a:r>
              <a:rPr lang="en-US" sz="3200"/>
              <a:t>2. How to regulate the traffic that enters the network.</a:t>
            </a:r>
          </a:p>
          <a:p>
            <a:r>
              <a:rPr lang="en-US" sz="3200"/>
              <a:t>3. How to reserve resources at routers to guarantee performance.</a:t>
            </a:r>
          </a:p>
          <a:p>
            <a:r>
              <a:rPr lang="en-US" sz="3200"/>
              <a:t>4. Whether the network can safely accept more traffic.</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Requirements</a:t>
            </a:r>
          </a:p>
        </p:txBody>
      </p:sp>
      <p:sp>
        <p:nvSpPr>
          <p:cNvPr id="44035" name="Rectangle 3"/>
          <p:cNvSpPr>
            <a:spLocks noGrp="1" noChangeArrowheads="1"/>
          </p:cNvSpPr>
          <p:nvPr>
            <p:ph type="body"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smtClean="0">
                <a:cs typeface="+mn-cs"/>
              </a:rPr>
              <a:t>How stringent the quality-of-service requirements are.</a:t>
            </a:r>
          </a:p>
        </p:txBody>
      </p:sp>
      <p:sp>
        <p:nvSpPr>
          <p:cNvPr id="44036" name="Text Box 4"/>
          <p:cNvSpPr txBox="1">
            <a:spLocks noChangeArrowheads="1"/>
          </p:cNvSpPr>
          <p:nvPr/>
        </p:nvSpPr>
        <p:spPr bwMode="auto">
          <a:xfrm>
            <a:off x="3457575" y="2479675"/>
            <a:ext cx="14779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lgn="ctr">
              <a:spcBef>
                <a:spcPct val="50000"/>
              </a:spcBef>
              <a:defRPr/>
            </a:pPr>
            <a:r>
              <a:rPr lang="en-US" sz="2400">
                <a:solidFill>
                  <a:srgbClr val="000000"/>
                </a:solidFill>
                <a:latin typeface="+mn-lt"/>
                <a:ea typeface="+mn-ea"/>
              </a:rPr>
              <a:t>5-30</a:t>
            </a:r>
          </a:p>
        </p:txBody>
      </p:sp>
      <p:pic>
        <p:nvPicPr>
          <p:cNvPr id="38916" name="Picture 5" descr="5-30"/>
          <p:cNvPicPr>
            <a:picLocks noChangeAspect="1" noChangeArrowheads="1"/>
          </p:cNvPicPr>
          <p:nvPr/>
        </p:nvPicPr>
        <p:blipFill>
          <a:blip r:embed="rId2"/>
          <a:srcRect/>
          <a:stretch>
            <a:fillRect/>
          </a:stretch>
        </p:blipFill>
        <p:spPr bwMode="auto">
          <a:xfrm>
            <a:off x="884238" y="1665288"/>
            <a:ext cx="7532687"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14325"/>
            <a:ext cx="91440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smtClean="0"/>
              <a:t>Categories of QoS and Examples</a:t>
            </a:r>
          </a:p>
        </p:txBody>
      </p:sp>
      <p:sp>
        <p:nvSpPr>
          <p:cNvPr id="46083" name="Rectangle 3"/>
          <p:cNvSpPr>
            <a:spLocks noGrp="1" noChangeArrowheads="1"/>
          </p:cNvSpPr>
          <p:nvPr>
            <p:ph idx="1"/>
          </p:nvPr>
        </p:nvSpPr>
        <p:spPr>
          <a:xfrm>
            <a:off x="801688" y="1719263"/>
            <a:ext cx="8027987" cy="451961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nSpc>
                <a:spcPct val="110000"/>
              </a:lnSpc>
              <a:buFont typeface="Times New Roman" pitchFamily="18" charset="0"/>
              <a:buAutoNum type="arabicPeriod"/>
              <a:defRPr/>
            </a:pPr>
            <a:r>
              <a:rPr lang="en-US" altLang="en-US" sz="3200" smtClean="0"/>
              <a:t>Constant bit rate</a:t>
            </a:r>
          </a:p>
          <a:p>
            <a:pPr lvl="1">
              <a:lnSpc>
                <a:spcPct val="110000"/>
              </a:lnSpc>
              <a:buFont typeface="Arial" pitchFamily="34" charset="0"/>
              <a:buChar char="•"/>
              <a:defRPr/>
            </a:pPr>
            <a:r>
              <a:rPr lang="en-US" altLang="en-US" smtClean="0"/>
              <a:t>Telephony</a:t>
            </a:r>
          </a:p>
          <a:p>
            <a:pPr>
              <a:lnSpc>
                <a:spcPct val="110000"/>
              </a:lnSpc>
              <a:buFontTx/>
              <a:buAutoNum type="arabicPeriod"/>
              <a:defRPr/>
            </a:pPr>
            <a:r>
              <a:rPr lang="en-US" altLang="en-US" sz="3200" smtClean="0"/>
              <a:t>Real-time variable bit rate</a:t>
            </a:r>
          </a:p>
          <a:p>
            <a:pPr lvl="1">
              <a:lnSpc>
                <a:spcPct val="110000"/>
              </a:lnSpc>
              <a:buFont typeface="Arial" pitchFamily="34" charset="0"/>
              <a:buChar char="•"/>
              <a:defRPr/>
            </a:pPr>
            <a:r>
              <a:rPr lang="en-US" altLang="en-US" smtClean="0"/>
              <a:t>Compressed videoconferencing</a:t>
            </a:r>
          </a:p>
          <a:p>
            <a:pPr>
              <a:lnSpc>
                <a:spcPct val="110000"/>
              </a:lnSpc>
              <a:buFontTx/>
              <a:buAutoNum type="arabicPeriod"/>
              <a:defRPr/>
            </a:pPr>
            <a:r>
              <a:rPr lang="en-US" altLang="en-US" sz="3200" smtClean="0"/>
              <a:t>Non-real-time variable bit rate</a:t>
            </a:r>
          </a:p>
          <a:p>
            <a:pPr lvl="1">
              <a:lnSpc>
                <a:spcPct val="110000"/>
              </a:lnSpc>
              <a:buFont typeface="Arial" pitchFamily="34" charset="0"/>
              <a:buChar char="•"/>
              <a:defRPr/>
            </a:pPr>
            <a:r>
              <a:rPr lang="en-US" altLang="en-US" smtClean="0"/>
              <a:t>Watching a movie on demand</a:t>
            </a:r>
          </a:p>
          <a:p>
            <a:pPr>
              <a:lnSpc>
                <a:spcPct val="110000"/>
              </a:lnSpc>
              <a:buFontTx/>
              <a:buAutoNum type="arabicPeriod"/>
              <a:defRPr/>
            </a:pPr>
            <a:r>
              <a:rPr lang="en-US" altLang="en-US" sz="3200" smtClean="0"/>
              <a:t>Available bit rate </a:t>
            </a:r>
          </a:p>
          <a:p>
            <a:pPr lvl="1">
              <a:lnSpc>
                <a:spcPct val="110000"/>
              </a:lnSpc>
              <a:buFont typeface="Arial" pitchFamily="34" charset="0"/>
              <a:buChar char="•"/>
              <a:defRPr/>
            </a:pPr>
            <a:r>
              <a:rPr lang="en-US" altLang="en-US" smtClean="0"/>
              <a:t>File transfer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Jitter Control</a:t>
            </a:r>
          </a:p>
        </p:txBody>
      </p:sp>
      <p:sp>
        <p:nvSpPr>
          <p:cNvPr id="41987" name="Rectangle 3"/>
          <p:cNvSpPr>
            <a:spLocks noGrp="1" noChangeArrowheads="1"/>
          </p:cNvSpPr>
          <p:nvPr>
            <p:ph type="body" idx="1"/>
          </p:nvPr>
        </p:nvSpPr>
        <p:spPr>
          <a:xfrm>
            <a:off x="1990725" y="6019800"/>
            <a:ext cx="5737225"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None/>
              <a:defRPr/>
            </a:pPr>
            <a:r>
              <a:rPr lang="en-US" smtClean="0">
                <a:solidFill>
                  <a:schemeClr val="accent2"/>
                </a:solidFill>
                <a:cs typeface="+mn-cs"/>
              </a:rPr>
              <a:t>(a)</a:t>
            </a:r>
            <a:r>
              <a:rPr lang="en-US" smtClean="0">
                <a:cs typeface="+mn-cs"/>
              </a:rPr>
              <a:t> High jitter.         </a:t>
            </a:r>
            <a:r>
              <a:rPr lang="en-US" smtClean="0">
                <a:solidFill>
                  <a:schemeClr val="accent2"/>
                </a:solidFill>
                <a:cs typeface="+mn-cs"/>
              </a:rPr>
              <a:t>(b)</a:t>
            </a:r>
            <a:r>
              <a:rPr lang="en-US" smtClean="0">
                <a:cs typeface="+mn-cs"/>
              </a:rPr>
              <a:t> Low jitter.</a:t>
            </a:r>
          </a:p>
        </p:txBody>
      </p:sp>
      <p:pic>
        <p:nvPicPr>
          <p:cNvPr id="40963" name="Picture 5" descr="5-29"/>
          <p:cNvPicPr>
            <a:picLocks noChangeAspect="1" noChangeArrowheads="1"/>
          </p:cNvPicPr>
          <p:nvPr/>
        </p:nvPicPr>
        <p:blipFill>
          <a:blip r:embed="rId2"/>
          <a:srcRect/>
          <a:stretch>
            <a:fillRect/>
          </a:stretch>
        </p:blipFill>
        <p:spPr bwMode="auto">
          <a:xfrm>
            <a:off x="773113" y="1693863"/>
            <a:ext cx="7847012" cy="3582987"/>
          </a:xfrm>
          <a:prstGeom prst="rect">
            <a:avLst/>
          </a:prstGeom>
          <a:noFill/>
          <a:ln w="9525">
            <a:noFill/>
            <a:miter lim="800000"/>
            <a:headEnd/>
            <a:tailEnd/>
          </a:ln>
        </p:spPr>
      </p:pic>
      <p:sp>
        <p:nvSpPr>
          <p:cNvPr id="40964" name="TextBox 1"/>
          <p:cNvSpPr txBox="1">
            <a:spLocks noChangeArrowheads="1"/>
          </p:cNvSpPr>
          <p:nvPr/>
        </p:nvSpPr>
        <p:spPr bwMode="auto">
          <a:xfrm>
            <a:off x="1127125" y="5300663"/>
            <a:ext cx="6967538" cy="368300"/>
          </a:xfrm>
          <a:prstGeom prst="rect">
            <a:avLst/>
          </a:prstGeom>
          <a:noFill/>
          <a:ln w="9525">
            <a:noFill/>
            <a:miter lim="800000"/>
            <a:headEnd/>
            <a:tailEnd/>
          </a:ln>
        </p:spPr>
        <p:txBody>
          <a:bodyPr>
            <a:spAutoFit/>
          </a:bodyPr>
          <a:lstStyle/>
          <a:p>
            <a:pPr algn="ctr"/>
            <a:r>
              <a:rPr lang="en-US">
                <a:solidFill>
                  <a:srgbClr val="000000"/>
                </a:solidFill>
                <a:latin typeface="Arial" pitchFamily="34" charset="0"/>
              </a:rPr>
              <a:t>Schedule Delay according to Deadline Miss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Buffering</a:t>
            </a:r>
          </a:p>
        </p:txBody>
      </p:sp>
      <p:sp>
        <p:nvSpPr>
          <p:cNvPr id="45059" name="Rectangle 3"/>
          <p:cNvSpPr>
            <a:spLocks noGrp="1" noChangeArrowheads="1"/>
          </p:cNvSpPr>
          <p:nvPr>
            <p:ph type="body"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smtClean="0">
                <a:cs typeface="+mn-cs"/>
              </a:rPr>
              <a:t>Smoothing the output stream by buffering packets.</a:t>
            </a:r>
          </a:p>
        </p:txBody>
      </p:sp>
      <p:pic>
        <p:nvPicPr>
          <p:cNvPr id="41987" name="Picture 5" descr="5-31"/>
          <p:cNvPicPr>
            <a:picLocks noChangeAspect="1" noChangeArrowheads="1"/>
          </p:cNvPicPr>
          <p:nvPr/>
        </p:nvPicPr>
        <p:blipFill>
          <a:blip r:embed="rId2"/>
          <a:srcRect/>
          <a:stretch>
            <a:fillRect/>
          </a:stretch>
        </p:blipFill>
        <p:spPr bwMode="auto">
          <a:xfrm>
            <a:off x="381000" y="1924050"/>
            <a:ext cx="8461375"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en-IN" dirty="0" smtClean="0"/>
              <a:t>Traffic Shaping</a:t>
            </a:r>
            <a:endParaRPr lang="en-US" dirty="0"/>
          </a:p>
        </p:txBody>
      </p:sp>
      <p:sp>
        <p:nvSpPr>
          <p:cNvPr id="3" name="Content Placeholder 2"/>
          <p:cNvSpPr>
            <a:spLocks noGrp="1"/>
          </p:cNvSpPr>
          <p:nvPr>
            <p:ph idx="1"/>
          </p:nvPr>
        </p:nvSpPr>
        <p:spPr>
          <a:xfrm>
            <a:off x="519113" y="1362075"/>
            <a:ext cx="8134350" cy="42068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457200" indent="-457200">
              <a:buFontTx/>
              <a:buChar char="•"/>
            </a:pPr>
            <a:r>
              <a:rPr lang="en-US" sz="2800" smtClean="0"/>
              <a:t>Traffic in data networks is </a:t>
            </a:r>
            <a:r>
              <a:rPr lang="en-US" sz="2800" b="1" smtClean="0"/>
              <a:t>bursty</a:t>
            </a:r>
            <a:r>
              <a:rPr lang="en-US" sz="2800" smtClean="0"/>
              <a:t> – typically arrives at non-uniform rates as the traffic rate varies.</a:t>
            </a:r>
          </a:p>
          <a:p>
            <a:pPr marL="457200" indent="-457200">
              <a:buFontTx/>
              <a:buChar char="•"/>
            </a:pPr>
            <a:r>
              <a:rPr lang="en-US" sz="2800" b="1" smtClean="0"/>
              <a:t>Traffic shaping </a:t>
            </a:r>
            <a:r>
              <a:rPr lang="en-US" sz="2800" smtClean="0"/>
              <a:t>is a technique for regulating the average rate and burstiness of a flow of data that enters the network.</a:t>
            </a:r>
          </a:p>
          <a:p>
            <a:pPr marL="457200" indent="-457200">
              <a:buFontTx/>
              <a:buChar char="•"/>
            </a:pPr>
            <a:r>
              <a:rPr lang="en-US" sz="2800" smtClean="0"/>
              <a:t>When a flow is set up, the user and the network agree on a certain traffic pattern (shape).</a:t>
            </a:r>
          </a:p>
          <a:p>
            <a:pPr marL="457200" indent="-457200">
              <a:buFontTx/>
              <a:buChar char="•"/>
            </a:pPr>
            <a:r>
              <a:rPr lang="en-US" sz="2800" smtClean="0"/>
              <a:t>Sometimes this agreement is called an </a:t>
            </a:r>
            <a:r>
              <a:rPr lang="en-US" sz="2800" b="1" smtClean="0"/>
              <a:t>SLA </a:t>
            </a:r>
            <a:r>
              <a:rPr lang="en-US" sz="2800" smtClean="0"/>
              <a:t>(</a:t>
            </a:r>
            <a:r>
              <a:rPr lang="en-US" sz="2800" b="1" smtClean="0"/>
              <a:t>Service Level Agreement</a:t>
            </a:r>
            <a:r>
              <a:rPr lang="en-US" sz="280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116632"/>
            <a:ext cx="7272808" cy="1008112"/>
          </a:xfrm>
        </p:spPr>
        <p:txBody>
          <a:bodyPr/>
          <a:lstStyle/>
          <a:p>
            <a:pPr eaLnBrk="1" hangingPunct="1">
              <a:defRPr/>
            </a:pPr>
            <a:r>
              <a:rPr lang="en-US" sz="4000" dirty="0" smtClean="0">
                <a:cs typeface="+mj-cs"/>
              </a:rPr>
              <a:t>Implementation of Connectionless Service</a:t>
            </a:r>
          </a:p>
        </p:txBody>
      </p:sp>
      <p:sp>
        <p:nvSpPr>
          <p:cNvPr id="8195" name="Rectangle 3"/>
          <p:cNvSpPr>
            <a:spLocks noGrp="1" noChangeArrowheads="1"/>
          </p:cNvSpPr>
          <p:nvPr>
            <p:ph idx="1"/>
          </p:nvPr>
        </p:nvSpPr>
        <p:spPr>
          <a:xfrm>
            <a:off x="0" y="5229200"/>
            <a:ext cx="8460432" cy="1628800"/>
          </a:xfrm>
        </p:spPr>
        <p:txBody>
          <a:bodyPr>
            <a:normAutofit/>
          </a:bodyPr>
          <a:lstStyle/>
          <a:p>
            <a:pPr algn="ctr" eaLnBrk="1" hangingPunct="1">
              <a:buFontTx/>
              <a:buNone/>
              <a:defRPr/>
            </a:pPr>
            <a:r>
              <a:rPr lang="en-US" b="1" dirty="0" smtClean="0">
                <a:cs typeface="+mn-cs"/>
              </a:rPr>
              <a:t>Fig</a:t>
            </a:r>
            <a:r>
              <a:rPr lang="en-US" dirty="0" smtClean="0">
                <a:cs typeface="+mn-cs"/>
              </a:rPr>
              <a:t>: Routing within a datagram network</a:t>
            </a:r>
          </a:p>
          <a:p>
            <a:pPr eaLnBrk="1" hangingPunct="1">
              <a:buFontTx/>
              <a:buNone/>
              <a:defRPr/>
            </a:pPr>
            <a:endParaRPr lang="en-IN" sz="900" dirty="0"/>
          </a:p>
          <a:p>
            <a:pPr eaLnBrk="1" hangingPunct="1">
              <a:buFontTx/>
              <a:buNone/>
              <a:defRPr/>
            </a:pPr>
            <a:r>
              <a:rPr lang="en-IN" sz="2800" b="1" dirty="0" smtClean="0">
                <a:cs typeface="+mn-cs"/>
              </a:rPr>
              <a:t>Routing Algorithm </a:t>
            </a:r>
            <a:r>
              <a:rPr lang="en-IN" sz="2800" dirty="0" smtClean="0">
                <a:cs typeface="+mn-cs"/>
              </a:rPr>
              <a:t>– Algorithm that manages the tables and makes the routing decisions</a:t>
            </a:r>
            <a:endParaRPr lang="en-US" sz="2800" dirty="0" smtClean="0">
              <a:cs typeface="+mn-cs"/>
            </a:endParaRPr>
          </a:p>
        </p:txBody>
      </p:sp>
      <p:pic>
        <p:nvPicPr>
          <p:cNvPr id="18437"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1746" t="24138" r="10092" b="14008"/>
          <a:stretch/>
        </p:blipFill>
        <p:spPr bwMode="auto">
          <a:xfrm>
            <a:off x="899592" y="1124744"/>
            <a:ext cx="6838964" cy="4089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A8407D-84C1-48DF-A473-6A330B8016DE}"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The Leaky Bucket Algorithm</a:t>
            </a:r>
          </a:p>
        </p:txBody>
      </p:sp>
      <p:sp>
        <p:nvSpPr>
          <p:cNvPr id="46083" name="Rectangle 3"/>
          <p:cNvSpPr>
            <a:spLocks noGrp="1" noChangeArrowheads="1"/>
          </p:cNvSpPr>
          <p:nvPr>
            <p:ph type="body" idx="1"/>
          </p:nvPr>
        </p:nvSpPr>
        <p:spPr>
          <a:xfrm>
            <a:off x="447675" y="5848350"/>
            <a:ext cx="8856663"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None/>
              <a:defRPr/>
            </a:pPr>
            <a:r>
              <a:rPr lang="en-US" smtClean="0">
                <a:solidFill>
                  <a:schemeClr val="accent2"/>
                </a:solidFill>
                <a:cs typeface="+mn-cs"/>
              </a:rPr>
              <a:t>(a)</a:t>
            </a:r>
            <a:r>
              <a:rPr lang="en-US" smtClean="0">
                <a:cs typeface="+mn-cs"/>
              </a:rPr>
              <a:t> A leaky bucket with water.  </a:t>
            </a:r>
            <a:r>
              <a:rPr lang="en-US" smtClean="0">
                <a:solidFill>
                  <a:schemeClr val="accent2"/>
                </a:solidFill>
                <a:cs typeface="+mn-cs"/>
              </a:rPr>
              <a:t>(b)</a:t>
            </a:r>
            <a:r>
              <a:rPr lang="en-US" smtClean="0">
                <a:cs typeface="+mn-cs"/>
              </a:rPr>
              <a:t> a leaky bucket with packets.</a:t>
            </a:r>
          </a:p>
        </p:txBody>
      </p:sp>
      <p:pic>
        <p:nvPicPr>
          <p:cNvPr id="44035" name="Picture 5" descr="5-32"/>
          <p:cNvPicPr>
            <a:picLocks noChangeAspect="1" noChangeArrowheads="1"/>
          </p:cNvPicPr>
          <p:nvPr/>
        </p:nvPicPr>
        <p:blipFill>
          <a:blip r:embed="rId2"/>
          <a:srcRect/>
          <a:stretch>
            <a:fillRect/>
          </a:stretch>
        </p:blipFill>
        <p:spPr bwMode="auto">
          <a:xfrm>
            <a:off x="1563688" y="1316038"/>
            <a:ext cx="5959475"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cs typeface="+mj-cs"/>
              </a:rPr>
              <a:t>The Token Bucket Algorithm</a:t>
            </a:r>
          </a:p>
        </p:txBody>
      </p:sp>
      <p:sp>
        <p:nvSpPr>
          <p:cNvPr id="48131" name="Rectangle 3"/>
          <p:cNvSpPr>
            <a:spLocks noGrp="1" noChangeArrowheads="1"/>
          </p:cNvSpPr>
          <p:nvPr>
            <p:ph type="body" idx="1"/>
          </p:nvPr>
        </p:nvSpPr>
        <p:spPr>
          <a:xfrm>
            <a:off x="0" y="6134100"/>
            <a:ext cx="9144000" cy="5365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smtClean="0">
                <a:solidFill>
                  <a:schemeClr val="accent2"/>
                </a:solidFill>
                <a:cs typeface="+mn-cs"/>
              </a:rPr>
              <a:t>(a)</a:t>
            </a:r>
            <a:r>
              <a:rPr lang="en-US" smtClean="0">
                <a:cs typeface="+mn-cs"/>
              </a:rPr>
              <a:t> Before.      </a:t>
            </a:r>
            <a:r>
              <a:rPr lang="en-US" smtClean="0">
                <a:solidFill>
                  <a:schemeClr val="accent2"/>
                </a:solidFill>
                <a:cs typeface="+mn-cs"/>
              </a:rPr>
              <a:t>(b)</a:t>
            </a:r>
            <a:r>
              <a:rPr lang="en-US" smtClean="0">
                <a:cs typeface="+mn-cs"/>
              </a:rPr>
              <a:t>   After.</a:t>
            </a:r>
          </a:p>
        </p:txBody>
      </p:sp>
      <p:sp>
        <p:nvSpPr>
          <p:cNvPr id="48132" name="Text Box 4"/>
          <p:cNvSpPr txBox="1">
            <a:spLocks noChangeArrowheads="1"/>
          </p:cNvSpPr>
          <p:nvPr/>
        </p:nvSpPr>
        <p:spPr bwMode="auto">
          <a:xfrm>
            <a:off x="3595688" y="2755900"/>
            <a:ext cx="1301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lgn="ctr">
              <a:spcBef>
                <a:spcPct val="50000"/>
              </a:spcBef>
              <a:defRPr/>
            </a:pPr>
            <a:r>
              <a:rPr lang="en-US" sz="2400">
                <a:solidFill>
                  <a:srgbClr val="000000"/>
                </a:solidFill>
                <a:latin typeface="+mn-lt"/>
                <a:ea typeface="+mn-ea"/>
              </a:rPr>
              <a:t>5-34</a:t>
            </a:r>
          </a:p>
        </p:txBody>
      </p:sp>
      <p:pic>
        <p:nvPicPr>
          <p:cNvPr id="45060" name="Picture 5" descr="5-34"/>
          <p:cNvPicPr>
            <a:picLocks noChangeAspect="1" noChangeArrowheads="1"/>
          </p:cNvPicPr>
          <p:nvPr/>
        </p:nvPicPr>
        <p:blipFill>
          <a:blip r:embed="rId2"/>
          <a:srcRect/>
          <a:stretch>
            <a:fillRect/>
          </a:stretch>
        </p:blipFill>
        <p:spPr bwMode="auto">
          <a:xfrm>
            <a:off x="1765300" y="1323975"/>
            <a:ext cx="5118100"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en-IN" dirty="0" smtClean="0"/>
              <a:t>Token Bucket Algorithm (2)</a:t>
            </a:r>
            <a:endParaRPr lang="en-US" dirty="0"/>
          </a:p>
        </p:txBody>
      </p:sp>
      <p:sp>
        <p:nvSpPr>
          <p:cNvPr id="3" name="Content Placeholder 2"/>
          <p:cNvSpPr>
            <a:spLocks noGrp="1"/>
          </p:cNvSpPr>
          <p:nvPr>
            <p:ph idx="1"/>
          </p:nvPr>
        </p:nvSpPr>
        <p:spPr>
          <a:xfrm>
            <a:off x="423863" y="1228725"/>
            <a:ext cx="8256587" cy="53244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342900" indent="-342900" algn="just">
              <a:buFontTx/>
              <a:buChar char="•"/>
            </a:pPr>
            <a:r>
              <a:rPr lang="en-US" sz="2600" smtClean="0"/>
              <a:t>Burst length – </a:t>
            </a:r>
            <a:r>
              <a:rPr lang="en-US" sz="2600" i="1" smtClean="0"/>
              <a:t>S </a:t>
            </a:r>
            <a:r>
              <a:rPr lang="en-US" sz="2600" smtClean="0"/>
              <a:t>sec.</a:t>
            </a:r>
          </a:p>
          <a:p>
            <a:pPr marL="342900" indent="-342900" algn="just">
              <a:buFontTx/>
              <a:buChar char="•"/>
            </a:pPr>
            <a:r>
              <a:rPr lang="en-US" sz="2600" smtClean="0"/>
              <a:t>Maximum output rate – </a:t>
            </a:r>
            <a:r>
              <a:rPr lang="en-US" sz="2600" i="1" smtClean="0"/>
              <a:t>M </a:t>
            </a:r>
            <a:r>
              <a:rPr lang="en-US" sz="2600" smtClean="0"/>
              <a:t>bytes/sec</a:t>
            </a:r>
          </a:p>
          <a:p>
            <a:pPr marL="342900" indent="-342900" algn="just">
              <a:buFontTx/>
              <a:buChar char="•"/>
            </a:pPr>
            <a:r>
              <a:rPr lang="en-US" sz="2600" smtClean="0"/>
              <a:t>Token bucket capacity – </a:t>
            </a:r>
            <a:r>
              <a:rPr lang="en-US" sz="2600" i="1" smtClean="0"/>
              <a:t>B </a:t>
            </a:r>
            <a:r>
              <a:rPr lang="en-US" sz="2600" smtClean="0"/>
              <a:t>bytes</a:t>
            </a:r>
          </a:p>
          <a:p>
            <a:pPr marL="342900" indent="-342900" algn="just">
              <a:buFontTx/>
              <a:buChar char="•"/>
            </a:pPr>
            <a:r>
              <a:rPr lang="en-US" sz="2600" smtClean="0"/>
              <a:t>Token arrival rate – </a:t>
            </a:r>
            <a:r>
              <a:rPr lang="en-US" sz="2600" i="1" smtClean="0"/>
              <a:t>R </a:t>
            </a:r>
            <a:r>
              <a:rPr lang="en-US" sz="2600" smtClean="0"/>
              <a:t>bytes/sec</a:t>
            </a:r>
          </a:p>
          <a:p>
            <a:pPr marL="342900" indent="-342900" algn="just">
              <a:buFontTx/>
              <a:buChar char="•"/>
            </a:pPr>
            <a:endParaRPr lang="en-US" sz="2600" smtClean="0"/>
          </a:p>
          <a:p>
            <a:pPr marL="342900" indent="-342900" algn="just">
              <a:buFontTx/>
              <a:buChar char="•"/>
            </a:pPr>
            <a:r>
              <a:rPr lang="en-US" sz="2600" smtClean="0"/>
              <a:t>An output burst contains a maximum of </a:t>
            </a:r>
            <a:r>
              <a:rPr lang="en-US" sz="2600" b="1" smtClean="0"/>
              <a:t>(</a:t>
            </a:r>
            <a:r>
              <a:rPr lang="en-US" sz="2600" b="1" i="1" smtClean="0"/>
              <a:t>B </a:t>
            </a:r>
            <a:r>
              <a:rPr lang="en-US" sz="2600" b="1" smtClean="0"/>
              <a:t>+ </a:t>
            </a:r>
            <a:r>
              <a:rPr lang="en-US" sz="2600" b="1" i="1" smtClean="0"/>
              <a:t>RS) </a:t>
            </a:r>
            <a:r>
              <a:rPr lang="en-US" sz="2600" smtClean="0"/>
              <a:t>bytes.</a:t>
            </a:r>
          </a:p>
          <a:p>
            <a:pPr marL="342900" indent="-342900" algn="just">
              <a:buFontTx/>
              <a:buChar char="•"/>
            </a:pPr>
            <a:r>
              <a:rPr lang="en-US" sz="2600" smtClean="0"/>
              <a:t>The number of bytes in a maximum speed burst of length </a:t>
            </a:r>
            <a:r>
              <a:rPr lang="en-US" sz="2600" b="1" i="1" smtClean="0"/>
              <a:t>S</a:t>
            </a:r>
            <a:r>
              <a:rPr lang="en-US" sz="2600" i="1" smtClean="0"/>
              <a:t> </a:t>
            </a:r>
            <a:r>
              <a:rPr lang="en-US" sz="2600" smtClean="0"/>
              <a:t>seconds is </a:t>
            </a:r>
            <a:r>
              <a:rPr lang="en-US" sz="2600" b="1" i="1" smtClean="0"/>
              <a:t>MS</a:t>
            </a:r>
            <a:r>
              <a:rPr lang="en-US" sz="2600" smtClean="0"/>
              <a:t>.</a:t>
            </a:r>
          </a:p>
          <a:p>
            <a:pPr marL="342900" indent="-342900" algn="just">
              <a:buFontTx/>
              <a:buChar char="•"/>
            </a:pPr>
            <a:r>
              <a:rPr lang="en-US" sz="2600" smtClean="0"/>
              <a:t>Hence, we have: </a:t>
            </a:r>
            <a:r>
              <a:rPr lang="en-US" sz="2600" b="1" i="1" smtClean="0"/>
              <a:t>B </a:t>
            </a:r>
            <a:r>
              <a:rPr lang="en-US" sz="2600" b="1" smtClean="0"/>
              <a:t>+ </a:t>
            </a:r>
            <a:r>
              <a:rPr lang="en-US" sz="2600" b="1" i="1" smtClean="0"/>
              <a:t>RS </a:t>
            </a:r>
            <a:r>
              <a:rPr lang="en-US" sz="2600" b="1" smtClean="0"/>
              <a:t>= </a:t>
            </a:r>
            <a:r>
              <a:rPr lang="en-US" sz="2600" b="1" i="1" smtClean="0"/>
              <a:t>MS</a:t>
            </a:r>
          </a:p>
          <a:p>
            <a:pPr marL="342900" indent="-342900" algn="just">
              <a:buFontTx/>
              <a:buChar char="•"/>
            </a:pPr>
            <a:r>
              <a:rPr lang="en-US" sz="2600" smtClean="0"/>
              <a:t>This equation can be solved to get </a:t>
            </a:r>
            <a:r>
              <a:rPr lang="en-US" sz="2600" b="1" i="1" smtClean="0"/>
              <a:t>S </a:t>
            </a:r>
            <a:r>
              <a:rPr lang="en-US" sz="2600" b="1" smtClean="0"/>
              <a:t>= </a:t>
            </a:r>
            <a:r>
              <a:rPr lang="en-US" sz="2600" b="1" i="1" smtClean="0"/>
              <a:t>B /</a:t>
            </a:r>
            <a:r>
              <a:rPr lang="en-US" sz="2600" b="1" smtClean="0"/>
              <a:t>(</a:t>
            </a:r>
            <a:r>
              <a:rPr lang="en-US" sz="2600" b="1" i="1" smtClean="0"/>
              <a:t>M </a:t>
            </a:r>
            <a:r>
              <a:rPr lang="en-US" sz="2600" b="1" smtClean="0"/>
              <a:t>− </a:t>
            </a:r>
            <a:r>
              <a:rPr lang="en-US" sz="2600" b="1" i="1" smtClean="0"/>
              <a:t>R</a:t>
            </a:r>
            <a:r>
              <a:rPr lang="en-US" sz="2600" b="1" smtClean="0"/>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smtClean="0"/>
              <a:t>Traffic Shaping (2)</a:t>
            </a:r>
          </a:p>
        </p:txBody>
      </p:sp>
      <p:sp>
        <p:nvSpPr>
          <p:cNvPr id="8195"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0" indent="0" algn="ctr">
              <a:buFontTx/>
              <a:buNone/>
              <a:defRPr/>
            </a:pPr>
            <a:r>
              <a:rPr lang="en-US" dirty="0" smtClean="0">
                <a:solidFill>
                  <a:schemeClr val="accent6">
                    <a:lumMod val="75000"/>
                  </a:schemeClr>
                </a:solidFill>
              </a:rPr>
              <a:t>(a) </a:t>
            </a:r>
            <a:r>
              <a:rPr lang="en-US" dirty="0" smtClean="0"/>
              <a:t>Traffic from a host. Output shaped by a token bucket of rate 200 Mbps and capacity </a:t>
            </a:r>
            <a:r>
              <a:rPr lang="en-US" dirty="0" smtClean="0">
                <a:solidFill>
                  <a:schemeClr val="accent6">
                    <a:lumMod val="75000"/>
                  </a:schemeClr>
                </a:solidFill>
              </a:rPr>
              <a:t>(b) </a:t>
            </a:r>
            <a:r>
              <a:rPr lang="en-US" dirty="0" smtClean="0"/>
              <a:t>9600 KB, </a:t>
            </a:r>
            <a:r>
              <a:rPr lang="en-US" dirty="0" smtClean="0">
                <a:solidFill>
                  <a:schemeClr val="accent6">
                    <a:lumMod val="75000"/>
                  </a:schemeClr>
                </a:solidFill>
              </a:rPr>
              <a:t>(c) </a:t>
            </a:r>
            <a:r>
              <a:rPr lang="en-US" dirty="0" smtClean="0"/>
              <a:t>0 KB.</a:t>
            </a:r>
            <a:endParaRPr lang="en-US" dirty="0" smtClean="0">
              <a:latin typeface="Arial" charset="0"/>
              <a:cs typeface="Arial" charset="0"/>
            </a:endParaRPr>
          </a:p>
        </p:txBody>
      </p:sp>
      <p:pic>
        <p:nvPicPr>
          <p:cNvPr id="47107" name="Picture 2"/>
          <p:cNvPicPr>
            <a:picLocks noChangeAspect="1" noChangeArrowheads="1"/>
          </p:cNvPicPr>
          <p:nvPr/>
        </p:nvPicPr>
        <p:blipFill>
          <a:blip r:embed="rId2"/>
          <a:srcRect/>
          <a:stretch>
            <a:fillRect/>
          </a:stretch>
        </p:blipFill>
        <p:spPr bwMode="auto">
          <a:xfrm>
            <a:off x="2552700" y="952500"/>
            <a:ext cx="4038600"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smtClean="0"/>
              <a:t>Traffic Shaping (3)</a:t>
            </a:r>
          </a:p>
        </p:txBody>
      </p:sp>
      <p:sp>
        <p:nvSpPr>
          <p:cNvPr id="8195"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buFontTx/>
              <a:buNone/>
              <a:defRPr/>
            </a:pPr>
            <a:r>
              <a:rPr lang="en-US" dirty="0" smtClean="0"/>
              <a:t>Token bucket level for shaping with rate 200 Mbps and capacity </a:t>
            </a:r>
            <a:r>
              <a:rPr lang="en-US" dirty="0" smtClean="0">
                <a:solidFill>
                  <a:schemeClr val="accent6">
                    <a:lumMod val="75000"/>
                  </a:schemeClr>
                </a:solidFill>
              </a:rPr>
              <a:t>(d) </a:t>
            </a:r>
            <a:r>
              <a:rPr lang="en-US" dirty="0" smtClean="0"/>
              <a:t>16000 KB, </a:t>
            </a:r>
            <a:r>
              <a:rPr lang="en-US" dirty="0" smtClean="0">
                <a:solidFill>
                  <a:schemeClr val="accent6">
                    <a:lumMod val="75000"/>
                  </a:schemeClr>
                </a:solidFill>
              </a:rPr>
              <a:t>(e) </a:t>
            </a:r>
            <a:r>
              <a:rPr lang="en-US" dirty="0" smtClean="0"/>
              <a:t>9600 KB, and </a:t>
            </a:r>
            <a:r>
              <a:rPr lang="en-US" dirty="0" smtClean="0">
                <a:solidFill>
                  <a:schemeClr val="accent6">
                    <a:lumMod val="75000"/>
                  </a:schemeClr>
                </a:solidFill>
              </a:rPr>
              <a:t>(f) </a:t>
            </a:r>
            <a:r>
              <a:rPr lang="en-US" dirty="0" smtClean="0"/>
              <a:t>0KB..</a:t>
            </a:r>
            <a:endParaRPr lang="en-US" dirty="0" smtClean="0">
              <a:latin typeface="Arial" charset="0"/>
              <a:cs typeface="Arial" charset="0"/>
            </a:endParaRPr>
          </a:p>
        </p:txBody>
      </p:sp>
      <p:pic>
        <p:nvPicPr>
          <p:cNvPr id="48131" name="Picture 2"/>
          <p:cNvPicPr>
            <a:picLocks noChangeAspect="1" noChangeArrowheads="1"/>
          </p:cNvPicPr>
          <p:nvPr/>
        </p:nvPicPr>
        <p:blipFill>
          <a:blip r:embed="rId2"/>
          <a:srcRect/>
          <a:stretch>
            <a:fillRect/>
          </a:stretch>
        </p:blipFill>
        <p:spPr bwMode="auto">
          <a:xfrm>
            <a:off x="2443163" y="1054100"/>
            <a:ext cx="425767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82700" y="287338"/>
            <a:ext cx="6632575" cy="10604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dirty="0" smtClean="0"/>
              <a:t>Packet Scheduling</a:t>
            </a:r>
          </a:p>
        </p:txBody>
      </p:sp>
      <p:sp>
        <p:nvSpPr>
          <p:cNvPr id="7171" name="Rectangle 3"/>
          <p:cNvSpPr>
            <a:spLocks noGrp="1" noChangeArrowheads="1"/>
          </p:cNvSpPr>
          <p:nvPr>
            <p:ph idx="1"/>
          </p:nvPr>
        </p:nvSpPr>
        <p:spPr>
          <a:xfrm>
            <a:off x="488950" y="1555750"/>
            <a:ext cx="8027988" cy="451961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0" indent="0" eaLnBrk="1" hangingPunct="1">
              <a:buFontTx/>
              <a:buNone/>
              <a:defRPr/>
            </a:pPr>
            <a:r>
              <a:rPr lang="en-US" altLang="en-US" sz="3200" dirty="0" smtClean="0"/>
              <a:t>Kinds of resources that can potentially be reserved for different flows:</a:t>
            </a:r>
            <a:br>
              <a:rPr lang="en-US" altLang="en-US" sz="3200" dirty="0" smtClean="0"/>
            </a:br>
            <a:endParaRPr lang="en-US" altLang="en-US" sz="3200" dirty="0" smtClean="0"/>
          </a:p>
          <a:p>
            <a:pPr marL="0" indent="0">
              <a:buFont typeface="Times New Roman" pitchFamily="18" charset="0"/>
              <a:buAutoNum type="arabicPeriod"/>
              <a:defRPr/>
            </a:pPr>
            <a:r>
              <a:rPr lang="en-US" altLang="en-US" sz="3200" dirty="0" smtClean="0"/>
              <a:t> Bandwidth.</a:t>
            </a:r>
          </a:p>
          <a:p>
            <a:pPr marL="0" indent="0">
              <a:buFont typeface="Times New Roman" pitchFamily="18" charset="0"/>
              <a:buAutoNum type="arabicPeriod"/>
              <a:defRPr/>
            </a:pPr>
            <a:r>
              <a:rPr lang="en-US" altLang="en-US" sz="3200" dirty="0" smtClean="0"/>
              <a:t> Buffer space.</a:t>
            </a:r>
          </a:p>
          <a:p>
            <a:pPr marL="0" indent="0">
              <a:buFont typeface="Times New Roman" pitchFamily="18" charset="0"/>
              <a:buAutoNum type="arabicPeriod"/>
              <a:defRPr/>
            </a:pPr>
            <a:r>
              <a:rPr lang="en-US" altLang="en-US" sz="3200" dirty="0" smtClean="0"/>
              <a:t> CPU cycles.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smtClean="0"/>
              <a:t>Packet Scheduling (2)</a:t>
            </a:r>
          </a:p>
        </p:txBody>
      </p:sp>
      <p:sp>
        <p:nvSpPr>
          <p:cNvPr id="51203"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ltLang="en-US" smtClean="0"/>
              <a:t>Round-robin Fair Queuing</a:t>
            </a:r>
          </a:p>
        </p:txBody>
      </p:sp>
      <p:pic>
        <p:nvPicPr>
          <p:cNvPr id="50179" name="Picture 2"/>
          <p:cNvPicPr>
            <a:picLocks noChangeAspect="1" noChangeArrowheads="1"/>
          </p:cNvPicPr>
          <p:nvPr/>
        </p:nvPicPr>
        <p:blipFill>
          <a:blip r:embed="rId2"/>
          <a:srcRect/>
          <a:stretch>
            <a:fillRect/>
          </a:stretch>
        </p:blipFill>
        <p:spPr bwMode="auto">
          <a:xfrm>
            <a:off x="461963" y="2176463"/>
            <a:ext cx="8220075"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smtClean="0"/>
              <a:t>Packet Scheduling (3)</a:t>
            </a:r>
          </a:p>
        </p:txBody>
      </p:sp>
      <p:sp>
        <p:nvSpPr>
          <p:cNvPr id="52227" name="Rectangle 3"/>
          <p:cNvSpPr>
            <a:spLocks noGrp="1" noChangeArrowheads="1"/>
          </p:cNvSpPr>
          <p:nvPr>
            <p:ph idx="1"/>
          </p:nvPr>
        </p:nvSpPr>
        <p:spPr>
          <a:xfrm>
            <a:off x="2087563" y="4637088"/>
            <a:ext cx="6276975"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AutoNum type="alphaLcParenBoth"/>
              <a:defRPr/>
            </a:pPr>
            <a:r>
              <a:rPr lang="en-US" altLang="en-US" dirty="0" smtClean="0"/>
              <a:t>Weighted Fair Queueing.</a:t>
            </a:r>
          </a:p>
          <a:p>
            <a:pPr eaLnBrk="1" hangingPunct="1">
              <a:buFontTx/>
              <a:buAutoNum type="alphaLcParenBoth"/>
              <a:defRPr/>
            </a:pPr>
            <a:r>
              <a:rPr lang="en-US" altLang="en-US" dirty="0" smtClean="0"/>
              <a:t>Finishing times for the packets.</a:t>
            </a:r>
          </a:p>
        </p:txBody>
      </p:sp>
      <p:pic>
        <p:nvPicPr>
          <p:cNvPr id="51203" name="Picture 2"/>
          <p:cNvPicPr>
            <a:picLocks noChangeAspect="1" noChangeArrowheads="1"/>
          </p:cNvPicPr>
          <p:nvPr/>
        </p:nvPicPr>
        <p:blipFill>
          <a:blip r:embed="rId2"/>
          <a:srcRect/>
          <a:stretch>
            <a:fillRect/>
          </a:stretch>
        </p:blipFill>
        <p:spPr bwMode="auto">
          <a:xfrm>
            <a:off x="481013" y="1509713"/>
            <a:ext cx="8181975"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smtClean="0"/>
              <a:t>Admission Control (1)</a:t>
            </a:r>
          </a:p>
        </p:txBody>
      </p:sp>
      <p:sp>
        <p:nvSpPr>
          <p:cNvPr id="53251"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ltLang="en-US" smtClean="0"/>
              <a:t>An example flow specification</a:t>
            </a:r>
          </a:p>
        </p:txBody>
      </p:sp>
      <p:pic>
        <p:nvPicPr>
          <p:cNvPr id="52227" name="Picture 2"/>
          <p:cNvPicPr>
            <a:picLocks noChangeAspect="1" noChangeArrowheads="1"/>
          </p:cNvPicPr>
          <p:nvPr/>
        </p:nvPicPr>
        <p:blipFill>
          <a:blip r:embed="rId2"/>
          <a:srcRect/>
          <a:stretch>
            <a:fillRect/>
          </a:stretch>
        </p:blipFill>
        <p:spPr bwMode="auto">
          <a:xfrm>
            <a:off x="2276475" y="2114550"/>
            <a:ext cx="459105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en-US"/>
          </a:p>
        </p:txBody>
      </p:sp>
      <p:sp>
        <p:nvSpPr>
          <p:cNvPr id="3" name="Content Placeholder 2"/>
          <p:cNvSpPr>
            <a:spLocks noGrp="1"/>
          </p:cNvSpPr>
          <p:nvPr>
            <p:ph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en-US" dirty="0" smtClean="0"/>
              <a:t>T = 1/\mu X 1/(1-\lambda/\mu)  -- \lambda = 0.95Mpackets/sec</a:t>
            </a:r>
          </a:p>
          <a:p>
            <a:pPr>
              <a:defRPr/>
            </a:pPr>
            <a:r>
              <a:rPr lang="en-US" dirty="0" smtClean="0"/>
              <a:t>\mu = 1Mb packets/sec</a:t>
            </a: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4522</Words>
  <Application>Microsoft Macintosh PowerPoint</Application>
  <PresentationFormat>On-screen Show (4:3)</PresentationFormat>
  <Paragraphs>754</Paragraphs>
  <Slides>136</Slides>
  <Notes>12</Notes>
  <HiddenSlides>0</HiddenSlides>
  <MMClips>0</MMClips>
  <ScaleCrop>false</ScaleCrop>
  <HeadingPairs>
    <vt:vector size="4" baseType="variant">
      <vt:variant>
        <vt:lpstr>Theme</vt:lpstr>
      </vt:variant>
      <vt:variant>
        <vt:i4>2</vt:i4>
      </vt:variant>
      <vt:variant>
        <vt:lpstr>Slide Titles</vt:lpstr>
      </vt:variant>
      <vt:variant>
        <vt:i4>136</vt:i4>
      </vt:variant>
    </vt:vector>
  </HeadingPairs>
  <TitlesOfParts>
    <vt:vector size="138" baseType="lpstr">
      <vt:lpstr>Office Theme</vt:lpstr>
      <vt:lpstr>Adjacency</vt:lpstr>
      <vt:lpstr>Routing Algorithms  Prof. Niloy Ganguly                             IIT Kharagpur  </vt:lpstr>
      <vt:lpstr>Broad Topics</vt:lpstr>
      <vt:lpstr>Reference Models</vt:lpstr>
      <vt:lpstr>Protocols</vt:lpstr>
      <vt:lpstr>The Network Layer</vt:lpstr>
      <vt:lpstr>Network Layer Design Issues</vt:lpstr>
      <vt:lpstr>Store-and-Forward Packet Switching</vt:lpstr>
      <vt:lpstr>Services Provided to the Transport Layer</vt:lpstr>
      <vt:lpstr>Implementation of Connectionless Service</vt:lpstr>
      <vt:lpstr>Implementation of Connection-Oriented Service</vt:lpstr>
      <vt:lpstr>Comparison of Virtual-Circuit and Datagram Subnets</vt:lpstr>
      <vt:lpstr>Fairness vs. Optimality</vt:lpstr>
      <vt:lpstr>Types of Routing Algorithms</vt:lpstr>
      <vt:lpstr>Routing Algorithms</vt:lpstr>
      <vt:lpstr>The Optimality Principle</vt:lpstr>
      <vt:lpstr>Shortest Path Algorithm</vt:lpstr>
      <vt:lpstr>Flooding</vt:lpstr>
      <vt:lpstr>Distance Vector Routing</vt:lpstr>
      <vt:lpstr>Distance Vector Routing (2)</vt:lpstr>
      <vt:lpstr>Link State Routing</vt:lpstr>
      <vt:lpstr>Setting Link Costs</vt:lpstr>
      <vt:lpstr>Building Link State Packets</vt:lpstr>
      <vt:lpstr>Basic Algorithm </vt:lpstr>
      <vt:lpstr>Few Problems</vt:lpstr>
      <vt:lpstr>Distributing the Link State Packets</vt:lpstr>
      <vt:lpstr>Example Protocols</vt:lpstr>
      <vt:lpstr>Hierarchical Routing</vt:lpstr>
      <vt:lpstr>Hierarchical Routing (2)</vt:lpstr>
      <vt:lpstr>Broadcast Routing</vt:lpstr>
      <vt:lpstr>Broadcast: Reverse Path Forwarding</vt:lpstr>
      <vt:lpstr>Multicast Routing</vt:lpstr>
      <vt:lpstr>Anycast Routing</vt:lpstr>
      <vt:lpstr>Routing for Mobile Hosts</vt:lpstr>
      <vt:lpstr>Node Lookup in Peer-to-Peer Networks</vt:lpstr>
      <vt:lpstr>Assumption</vt:lpstr>
      <vt:lpstr>Basics of Chord</vt:lpstr>
      <vt:lpstr>     Storing Records</vt:lpstr>
      <vt:lpstr>Storing Records (2)</vt:lpstr>
      <vt:lpstr>Finding Records</vt:lpstr>
      <vt:lpstr>Finger Table</vt:lpstr>
      <vt:lpstr>Look Up</vt:lpstr>
      <vt:lpstr>Maintaining Finger Table</vt:lpstr>
      <vt:lpstr>Internetwork Routing (1)</vt:lpstr>
      <vt:lpstr>Internetwork Routing (2)</vt:lpstr>
      <vt:lpstr>OSPF—An Interior Gateway  Routing Protocol (1)</vt:lpstr>
      <vt:lpstr>OSPF—An Interior Gateway  Routing Protocol (2)</vt:lpstr>
      <vt:lpstr>OSPF—An Interior Gateway  Routing Protocol (3)</vt:lpstr>
      <vt:lpstr>OSPF—An Interior Gateway  Routing Protocol (4)</vt:lpstr>
      <vt:lpstr>OSPF—An Interior Gateway  Routing Protocol (5)</vt:lpstr>
      <vt:lpstr>BGP—The Exterior Gateway  Routing Protocol (1)</vt:lpstr>
      <vt:lpstr>BGP—The Exterior Gateway  Routing Protocol (2)</vt:lpstr>
      <vt:lpstr>BGP—The Exterior Gateway  Routing Protocol (3)</vt:lpstr>
      <vt:lpstr>The IP Protocol</vt:lpstr>
      <vt:lpstr>The IP Header (1)</vt:lpstr>
      <vt:lpstr>IHL</vt:lpstr>
      <vt:lpstr>The IP Header (2)</vt:lpstr>
      <vt:lpstr>The IP Protocol (2)</vt:lpstr>
      <vt:lpstr>IP Addresses (1)</vt:lpstr>
      <vt:lpstr>IP Addresses (2)</vt:lpstr>
      <vt:lpstr>IP Addresses (3)</vt:lpstr>
      <vt:lpstr>IP Addresses (4)</vt:lpstr>
      <vt:lpstr>IP Addresses (5)</vt:lpstr>
      <vt:lpstr>IP Addresses (6)</vt:lpstr>
      <vt:lpstr>IP Addresses (7)</vt:lpstr>
      <vt:lpstr>IP Addresses (8)</vt:lpstr>
      <vt:lpstr>Subnets</vt:lpstr>
      <vt:lpstr>Subnets (2)</vt:lpstr>
      <vt:lpstr>CIDR – Classless Inter-Domain Routing</vt:lpstr>
      <vt:lpstr>Address Moving in CIDR</vt:lpstr>
      <vt:lpstr>NAT – Network Address Translation</vt:lpstr>
      <vt:lpstr>NAT</vt:lpstr>
      <vt:lpstr>NAT – Criticism </vt:lpstr>
      <vt:lpstr>Congestion Control Algorithms</vt:lpstr>
      <vt:lpstr>Congestion </vt:lpstr>
      <vt:lpstr>General Principles of Congestion Control</vt:lpstr>
      <vt:lpstr>Approaches to Congestion Control</vt:lpstr>
      <vt:lpstr>Traffic-Aware Routing</vt:lpstr>
      <vt:lpstr>Admission Control</vt:lpstr>
      <vt:lpstr>Traffic Throttling:Congestion Detection</vt:lpstr>
      <vt:lpstr>Traffic Throttling: Feedback</vt:lpstr>
      <vt:lpstr>Mechanisms 2 &amp; 3: Direct Choke Packets, Hop-by-Hop Backpressure</vt:lpstr>
      <vt:lpstr>Mechanism 4: Load Shedding</vt:lpstr>
      <vt:lpstr>Mechanism 5: Random Early Detection</vt:lpstr>
      <vt:lpstr>Slide 84</vt:lpstr>
      <vt:lpstr>Requirements</vt:lpstr>
      <vt:lpstr>Categories of QoS and Examples</vt:lpstr>
      <vt:lpstr>Jitter Control</vt:lpstr>
      <vt:lpstr>Buffering</vt:lpstr>
      <vt:lpstr>Traffic Shaping</vt:lpstr>
      <vt:lpstr>The Leaky Bucket Algorithm</vt:lpstr>
      <vt:lpstr>The Token Bucket Algorithm</vt:lpstr>
      <vt:lpstr>Token Bucket Algorithm (2)</vt:lpstr>
      <vt:lpstr>Traffic Shaping (2)</vt:lpstr>
      <vt:lpstr>Traffic Shaping (3)</vt:lpstr>
      <vt:lpstr>Packet Scheduling</vt:lpstr>
      <vt:lpstr>Packet Scheduling (2)</vt:lpstr>
      <vt:lpstr>Packet Scheduling (3)</vt:lpstr>
      <vt:lpstr>Admission Control (1)</vt:lpstr>
      <vt:lpstr>Slide 99</vt:lpstr>
      <vt:lpstr>Admission Control (2)</vt:lpstr>
      <vt:lpstr>Integrated Services: RSVP—The Resource reSerVation Protocol</vt:lpstr>
      <vt:lpstr>Slide 102</vt:lpstr>
      <vt:lpstr>RSVP (2)</vt:lpstr>
      <vt:lpstr>Differentiated Services: Expedited Forwarding</vt:lpstr>
      <vt:lpstr>Slide 105</vt:lpstr>
      <vt:lpstr>Differentiated Services: Assured Forwarding</vt:lpstr>
      <vt:lpstr>The Leaky Bucket Algorithm</vt:lpstr>
      <vt:lpstr>Quality of Service</vt:lpstr>
      <vt:lpstr>Internetworking</vt:lpstr>
      <vt:lpstr>How Networks Differ</vt:lpstr>
      <vt:lpstr>How Networks Can Be Connected</vt:lpstr>
      <vt:lpstr>Tunneling (1)</vt:lpstr>
      <vt:lpstr>Tunneling (2)</vt:lpstr>
      <vt:lpstr>Internetwork Routing (1)</vt:lpstr>
      <vt:lpstr>Internetwork Routing (2)</vt:lpstr>
      <vt:lpstr>Packet Fragmentation (1)</vt:lpstr>
      <vt:lpstr>Packet Fragmentation (2)</vt:lpstr>
      <vt:lpstr>Packet Fragmentation (3)</vt:lpstr>
      <vt:lpstr>Packet Fragmentation (4)</vt:lpstr>
      <vt:lpstr>Packet Fragmentation (5)</vt:lpstr>
      <vt:lpstr>Packet Fragmentation (6)</vt:lpstr>
      <vt:lpstr>Internet Control Message Protocol</vt:lpstr>
      <vt:lpstr>Slide 123</vt:lpstr>
      <vt:lpstr>ARP– Address Resolution Protocol</vt:lpstr>
      <vt:lpstr>Optimizations on ARP</vt:lpstr>
      <vt:lpstr>Dynamic Host Configuration Protocol</vt:lpstr>
      <vt:lpstr>OSPF—An Interior Gateway  Routing Protocol (1)</vt:lpstr>
      <vt:lpstr>OSPF—An Interior Gateway  Routing Protocol (5)</vt:lpstr>
      <vt:lpstr>OSPF—An Interior Gateway  Routing Protocol (2)</vt:lpstr>
      <vt:lpstr>OSPF—An Interior Gateway  Routing Protocol (3)</vt:lpstr>
      <vt:lpstr>OSPF—An Interior Gateway  Routing Protocol (4)</vt:lpstr>
      <vt:lpstr>BGP—The Exterior Gateway  Routing Protocol (1)</vt:lpstr>
      <vt:lpstr>BGP—The Exterior Gateway  Routing Protocol (2)</vt:lpstr>
      <vt:lpstr>BGP—The Exterior Gateway  Routing Protocol (3)</vt:lpstr>
      <vt:lpstr>END</vt:lpstr>
      <vt:lpstr>Learning about the Neighbors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Network Layer  Design Issues &amp; Routing Algorithms</dc:title>
  <dc:creator>MobileResearchLab-1</dc:creator>
  <cp:lastModifiedBy>Niloy Ganguly</cp:lastModifiedBy>
  <cp:revision>184</cp:revision>
  <dcterms:created xsi:type="dcterms:W3CDTF">2016-02-28T06:07:45Z</dcterms:created>
  <dcterms:modified xsi:type="dcterms:W3CDTF">2017-04-18T12:57:14Z</dcterms:modified>
</cp:coreProperties>
</file>