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9" r:id="rId3"/>
    <p:sldId id="275" r:id="rId4"/>
    <p:sldId id="258" r:id="rId5"/>
    <p:sldId id="264" r:id="rId6"/>
    <p:sldId id="265" r:id="rId7"/>
    <p:sldId id="266" r:id="rId8"/>
    <p:sldId id="261" r:id="rId9"/>
    <p:sldId id="269" r:id="rId10"/>
    <p:sldId id="270" r:id="rId11"/>
    <p:sldId id="271" r:id="rId12"/>
    <p:sldId id="276" r:id="rId13"/>
    <p:sldId id="272" r:id="rId14"/>
    <p:sldId id="273" r:id="rId15"/>
    <p:sldId id="268" r:id="rId16"/>
    <p:sldId id="277" r:id="rId17"/>
    <p:sldId id="278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60" r:id="rId26"/>
    <p:sldId id="262" r:id="rId27"/>
    <p:sldId id="309" r:id="rId28"/>
    <p:sldId id="288" r:id="rId29"/>
    <p:sldId id="287" r:id="rId30"/>
    <p:sldId id="293" r:id="rId31"/>
    <p:sldId id="294" r:id="rId32"/>
    <p:sldId id="295" r:id="rId33"/>
    <p:sldId id="296" r:id="rId34"/>
    <p:sldId id="297" r:id="rId35"/>
    <p:sldId id="305" r:id="rId36"/>
    <p:sldId id="290" r:id="rId37"/>
    <p:sldId id="291" r:id="rId38"/>
    <p:sldId id="292" r:id="rId39"/>
    <p:sldId id="301" r:id="rId40"/>
    <p:sldId id="300" r:id="rId41"/>
    <p:sldId id="302" r:id="rId42"/>
    <p:sldId id="303" r:id="rId43"/>
    <p:sldId id="310" r:id="rId44"/>
    <p:sldId id="307" r:id="rId45"/>
    <p:sldId id="308" r:id="rId46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82883" autoAdjust="0"/>
  </p:normalViewPr>
  <p:slideViewPr>
    <p:cSldViewPr>
      <p:cViewPr varScale="1">
        <p:scale>
          <a:sx n="93" d="100"/>
          <a:sy n="93" d="100"/>
        </p:scale>
        <p:origin x="216" y="2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4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BEC5A18-A8B6-46D9-8C87-5D1E29EC48E2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4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554CD11-DD2F-43F9-A437-C492065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70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6081E02-7D1C-45F5-87EA-38E930A7B5D1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E11144A-AB2C-4A26-A9AC-D44EAB4EC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0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Voice call </a:t>
            </a:r>
            <a:r>
              <a:rPr lang="mr-IN" dirty="0" smtClean="0"/>
              <a:t>–</a:t>
            </a:r>
            <a:r>
              <a:rPr lang="en-US" dirty="0" smtClean="0"/>
              <a:t> 64 kbps</a:t>
            </a:r>
          </a:p>
          <a:p>
            <a:r>
              <a:rPr lang="en-US" smtClean="0"/>
              <a:t>Voice</a:t>
            </a:r>
            <a:r>
              <a:rPr lang="en-US" baseline="0" smtClean="0"/>
              <a:t> delay (max) </a:t>
            </a:r>
            <a:r>
              <a:rPr lang="mr-IN" baseline="0" dirty="0" smtClean="0"/>
              <a:t>–</a:t>
            </a:r>
            <a:r>
              <a:rPr lang="en-US" baseline="0" dirty="0" smtClean="0"/>
              <a:t> 300 </a:t>
            </a:r>
            <a:r>
              <a:rPr lang="en-US" baseline="0" dirty="0" err="1" smtClean="0"/>
              <a:t>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1144A-AB2C-4A26-A9AC-D44EAB4EC4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89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1144A-AB2C-4A26-A9AC-D44EAB4EC4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7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1144A-AB2C-4A26-A9AC-D44EAB4EC4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83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happens if there</a:t>
            </a:r>
            <a:r>
              <a:rPr lang="en-US" baseline="0" dirty="0" smtClean="0"/>
              <a:t> are no tokens and packet arrives?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1144A-AB2C-4A26-A9AC-D44EAB4EC4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33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1144A-AB2C-4A26-A9AC-D44EAB4EC4F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8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Voice call </a:t>
            </a:r>
            <a:r>
              <a:rPr lang="mr-IN" dirty="0" smtClean="0"/>
              <a:t>–</a:t>
            </a:r>
            <a:r>
              <a:rPr lang="en-US" dirty="0" smtClean="0"/>
              <a:t> 64 kbps</a:t>
            </a:r>
          </a:p>
          <a:p>
            <a:r>
              <a:rPr lang="en-US" smtClean="0"/>
              <a:t>Voice</a:t>
            </a:r>
            <a:r>
              <a:rPr lang="en-US" baseline="0" smtClean="0"/>
              <a:t> delay (max) </a:t>
            </a:r>
            <a:r>
              <a:rPr lang="mr-IN" baseline="0" dirty="0" smtClean="0"/>
              <a:t>–</a:t>
            </a:r>
            <a:r>
              <a:rPr lang="en-US" baseline="0" dirty="0" smtClean="0"/>
              <a:t> 300 </a:t>
            </a:r>
            <a:r>
              <a:rPr lang="en-US" baseline="0" dirty="0" err="1" smtClean="0"/>
              <a:t>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1144A-AB2C-4A26-A9AC-D44EAB4EC4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2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Voice call </a:t>
            </a:r>
            <a:r>
              <a:rPr lang="mr-IN" dirty="0" smtClean="0"/>
              <a:t>–</a:t>
            </a:r>
            <a:r>
              <a:rPr lang="en-US" dirty="0" smtClean="0"/>
              <a:t> 64 kbps</a:t>
            </a:r>
          </a:p>
          <a:p>
            <a:r>
              <a:rPr lang="en-US" smtClean="0"/>
              <a:t>Voice</a:t>
            </a:r>
            <a:r>
              <a:rPr lang="en-US" baseline="0" smtClean="0"/>
              <a:t> delay (max) </a:t>
            </a:r>
            <a:r>
              <a:rPr lang="mr-IN" baseline="0" dirty="0" smtClean="0"/>
              <a:t>–</a:t>
            </a:r>
            <a:r>
              <a:rPr lang="en-US" baseline="0" dirty="0" smtClean="0"/>
              <a:t> 300 </a:t>
            </a:r>
            <a:r>
              <a:rPr lang="en-US" baseline="0" dirty="0" err="1" smtClean="0"/>
              <a:t>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1144A-AB2C-4A26-A9AC-D44EAB4EC4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50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1144A-AB2C-4A26-A9AC-D44EAB4EC4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8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1144A-AB2C-4A26-A9AC-D44EAB4EC4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01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1144A-AB2C-4A26-A9AC-D44EAB4EC4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20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1144A-AB2C-4A26-A9AC-D44EAB4EC4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03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1144A-AB2C-4A26-A9AC-D44EAB4EC4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8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1144A-AB2C-4A26-A9AC-D44EAB4EC4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2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40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Quality of Service (</a:t>
            </a:r>
            <a:r>
              <a:rPr lang="en-US" dirty="0" err="1" smtClean="0"/>
              <a:t>QoS</a:t>
            </a:r>
            <a:r>
              <a:rPr lang="en-US" dirty="0" smtClean="0"/>
              <a:t>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IIT Kharagpur, Spring 2017</a:t>
            </a:r>
          </a:p>
          <a:p>
            <a:endParaRPr lang="en-US" sz="2000" b="1" dirty="0"/>
          </a:p>
          <a:p>
            <a:r>
              <a:rPr lang="en-US" sz="2000" b="1" dirty="0"/>
              <a:t>Amit Saha</a:t>
            </a:r>
          </a:p>
        </p:txBody>
      </p:sp>
    </p:spTree>
    <p:extLst>
      <p:ext uri="{BB962C8B-B14F-4D97-AF65-F5344CB8AC3E}">
        <p14:creationId xmlns:p14="http://schemas.microsoft.com/office/powerpoint/2010/main" val="13945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Reservation Setup (RSVP)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2971800" y="2302604"/>
            <a:ext cx="6248400" cy="3187671"/>
            <a:chOff x="2590800" y="2302604"/>
            <a:chExt cx="6248400" cy="3187671"/>
          </a:xfrm>
        </p:grpSpPr>
        <p:sp>
          <p:nvSpPr>
            <p:cNvPr id="5" name="Oval 4"/>
            <p:cNvSpPr/>
            <p:nvPr/>
          </p:nvSpPr>
          <p:spPr>
            <a:xfrm>
              <a:off x="4343401" y="2944732"/>
              <a:ext cx="609600" cy="578665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R1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629400" y="2935691"/>
              <a:ext cx="609600" cy="578665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R2</a:t>
              </a: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661688" y="4113059"/>
              <a:ext cx="609600" cy="578665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R4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343401" y="4114435"/>
              <a:ext cx="609600" cy="578665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R3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2514600"/>
              <a:ext cx="609600" cy="609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S1</a:t>
              </a: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29600" y="2302604"/>
              <a:ext cx="609600" cy="609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D1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08936" y="4876800"/>
              <a:ext cx="609600" cy="609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D2</a:t>
              </a:r>
              <a:endParaRPr lang="en-US"/>
            </a:p>
          </p:txBody>
        </p:sp>
        <p:cxnSp>
          <p:nvCxnSpPr>
            <p:cNvPr id="13" name="Straight Connector 12"/>
            <p:cNvCxnSpPr>
              <a:stCxn id="9" idx="3"/>
              <a:endCxn id="5" idx="2"/>
            </p:cNvCxnSpPr>
            <p:nvPr/>
          </p:nvCxnSpPr>
          <p:spPr>
            <a:xfrm>
              <a:off x="3200400" y="2819400"/>
              <a:ext cx="1143001" cy="41466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953001" y="3225023"/>
              <a:ext cx="1729740" cy="904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953001" y="4408948"/>
              <a:ext cx="1729740" cy="904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0"/>
            </p:cNvCxnSpPr>
            <p:nvPr/>
          </p:nvCxnSpPr>
          <p:spPr>
            <a:xfrm flipV="1">
              <a:off x="4648201" y="3528578"/>
              <a:ext cx="0" cy="58585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947116" y="3514356"/>
              <a:ext cx="0" cy="58585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6" idx="6"/>
              <a:endCxn id="10" idx="1"/>
            </p:cNvCxnSpPr>
            <p:nvPr/>
          </p:nvCxnSpPr>
          <p:spPr>
            <a:xfrm flipV="1">
              <a:off x="7239000" y="2607404"/>
              <a:ext cx="990600" cy="61762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11" idx="1"/>
            </p:cNvCxnSpPr>
            <p:nvPr/>
          </p:nvCxnSpPr>
          <p:spPr>
            <a:xfrm>
              <a:off x="7267802" y="4439126"/>
              <a:ext cx="941134" cy="7424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429000" y="2607404"/>
              <a:ext cx="914401" cy="33732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080409" y="3026732"/>
              <a:ext cx="144993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7239000" y="2514600"/>
              <a:ext cx="762000" cy="4476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415807" y="4259660"/>
              <a:ext cx="682702" cy="55070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7162800" y="3549461"/>
              <a:ext cx="0" cy="50270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 flipV="1">
              <a:off x="3429000" y="3156729"/>
              <a:ext cx="762001" cy="289332"/>
            </a:xfrm>
            <a:prstGeom prst="straightConnector1">
              <a:avLst/>
            </a:prstGeom>
            <a:ln w="25400">
              <a:solidFill>
                <a:srgbClr val="92D050"/>
              </a:solidFill>
              <a:prstDash val="sys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5080409" y="3404490"/>
              <a:ext cx="1347257" cy="13780"/>
            </a:xfrm>
            <a:prstGeom prst="straightConnector1">
              <a:avLst/>
            </a:prstGeom>
            <a:ln w="25400">
              <a:solidFill>
                <a:srgbClr val="92D050"/>
              </a:solidFill>
              <a:prstDash val="sys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7345679" y="2935691"/>
              <a:ext cx="752831" cy="468799"/>
            </a:xfrm>
            <a:prstGeom prst="straightConnector1">
              <a:avLst/>
            </a:prstGeom>
            <a:ln w="25400">
              <a:solidFill>
                <a:srgbClr val="92D050"/>
              </a:solidFill>
              <a:prstDash val="sys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 flipV="1">
              <a:off x="7267802" y="4779697"/>
              <a:ext cx="733198" cy="510277"/>
            </a:xfrm>
            <a:prstGeom prst="straightConnector1">
              <a:avLst/>
            </a:prstGeom>
            <a:ln w="25400">
              <a:solidFill>
                <a:srgbClr val="92D050"/>
              </a:solidFill>
              <a:prstDash val="sys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 flipV="1">
              <a:off x="6505286" y="3603085"/>
              <a:ext cx="17435" cy="532129"/>
            </a:xfrm>
            <a:prstGeom prst="straightConnector1">
              <a:avLst/>
            </a:prstGeom>
            <a:ln w="25400">
              <a:solidFill>
                <a:srgbClr val="92D050"/>
              </a:solidFill>
              <a:prstDash val="sys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ounded Rectangle 53"/>
            <p:cNvSpPr/>
            <p:nvPr/>
          </p:nvSpPr>
          <p:spPr>
            <a:xfrm>
              <a:off x="4990455" y="2374298"/>
              <a:ext cx="1850110" cy="488965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PATH Message</a:t>
              </a:r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544647" y="5001310"/>
              <a:ext cx="1850110" cy="488965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RESV message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35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new flow only if enough </a:t>
            </a:r>
            <a:r>
              <a:rPr lang="en-US" i="1" dirty="0" smtClean="0"/>
              <a:t>spare resources</a:t>
            </a:r>
          </a:p>
          <a:p>
            <a:pPr lvl="1"/>
            <a:r>
              <a:rPr lang="en-US" dirty="0" smtClean="0"/>
              <a:t>Need to monitor resources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Parameter based</a:t>
            </a:r>
          </a:p>
          <a:p>
            <a:pPr lvl="1"/>
            <a:r>
              <a:rPr lang="en-US" dirty="0" smtClean="0"/>
              <a:t>Difficult to specify exactly how much a flow will use</a:t>
            </a:r>
          </a:p>
          <a:p>
            <a:pPr lvl="1"/>
            <a:r>
              <a:rPr lang="en-US" dirty="0" smtClean="0"/>
              <a:t>Reduced resource utilization</a:t>
            </a:r>
          </a:p>
          <a:p>
            <a:r>
              <a:rPr lang="en-US" dirty="0" smtClean="0"/>
              <a:t>Measurement based</a:t>
            </a:r>
          </a:p>
          <a:p>
            <a:pPr lvl="1"/>
            <a:r>
              <a:rPr lang="en-US" dirty="0" smtClean="0"/>
              <a:t>Statistical multiplexing</a:t>
            </a:r>
          </a:p>
          <a:p>
            <a:pPr lvl="1"/>
            <a:r>
              <a:rPr lang="en-US" dirty="0" smtClean="0"/>
              <a:t>Improved resource utilization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estimation = (1 </a:t>
            </a:r>
            <a:r>
              <a:rPr lang="mr-IN" dirty="0" smtClean="0"/>
              <a:t>–</a:t>
            </a:r>
            <a:r>
              <a:rPr lang="en-US" dirty="0" smtClean="0"/>
              <a:t> w) x old estimation + w x latest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tuple is the most common way of identifying a flow</a:t>
            </a:r>
          </a:p>
          <a:p>
            <a:r>
              <a:rPr lang="en-US" dirty="0" smtClean="0"/>
              <a:t>Per-packet flow identification for a large number of flows challenging at wire speed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important step!</a:t>
            </a:r>
          </a:p>
          <a:p>
            <a:r>
              <a:rPr lang="en-US" dirty="0" smtClean="0"/>
              <a:t>Enforces resource allocation</a:t>
            </a:r>
          </a:p>
          <a:p>
            <a:endParaRPr lang="en-US" dirty="0"/>
          </a:p>
          <a:p>
            <a:r>
              <a:rPr lang="en-US" dirty="0" smtClean="0"/>
              <a:t>Also known as Queuing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29200" y="2286000"/>
            <a:ext cx="6347052" cy="3048000"/>
            <a:chOff x="5311548" y="2286000"/>
            <a:chExt cx="6347052" cy="304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548" y="2286000"/>
              <a:ext cx="6347052" cy="28956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311548" y="2286000"/>
              <a:ext cx="708252" cy="30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82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IntServ</a:t>
            </a:r>
            <a:r>
              <a:rPr lang="en-US" dirty="0" smtClean="0"/>
              <a:t>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Guaranteed Service</a:t>
            </a:r>
          </a:p>
          <a:p>
            <a:r>
              <a:rPr lang="en-US" dirty="0" smtClean="0"/>
              <a:t>Controlled </a:t>
            </a:r>
            <a:r>
              <a:rPr lang="en-US" dirty="0"/>
              <a:t>L</a:t>
            </a:r>
            <a:r>
              <a:rPr lang="en-US" dirty="0" smtClean="0"/>
              <a:t>oad Service</a:t>
            </a:r>
          </a:p>
          <a:p>
            <a:endParaRPr lang="en-US" dirty="0" smtClean="0"/>
          </a:p>
          <a:p>
            <a:r>
              <a:rPr lang="en-US" dirty="0" smtClean="0"/>
              <a:t>But first, </a:t>
            </a:r>
          </a:p>
          <a:p>
            <a:pPr lvl="1"/>
            <a:r>
              <a:rPr lang="en-US" dirty="0" smtClean="0"/>
              <a:t>Flow specification</a:t>
            </a:r>
          </a:p>
          <a:p>
            <a:pPr lvl="1"/>
            <a:r>
              <a:rPr lang="en-US" dirty="0" smtClean="0"/>
              <a:t>Service specification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IntServ</a:t>
            </a:r>
            <a:r>
              <a:rPr lang="en-US" dirty="0" smtClean="0"/>
              <a:t>: Flow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Peak rate</a:t>
            </a:r>
          </a:p>
          <a:p>
            <a:r>
              <a:rPr lang="en-US" dirty="0" smtClean="0"/>
              <a:t>Average rate</a:t>
            </a:r>
          </a:p>
          <a:p>
            <a:r>
              <a:rPr lang="en-US" dirty="0" smtClean="0"/>
              <a:t>Burst size </a:t>
            </a:r>
            <a:r>
              <a:rPr lang="mr-IN" dirty="0" smtClean="0"/>
              <a:t>–</a:t>
            </a:r>
            <a:r>
              <a:rPr lang="en-US" dirty="0" smtClean="0"/>
              <a:t> sustained insertion at peak rate</a:t>
            </a:r>
          </a:p>
          <a:p>
            <a:endParaRPr lang="en-US" dirty="0"/>
          </a:p>
          <a:p>
            <a:r>
              <a:rPr lang="en-US" dirty="0" smtClean="0"/>
              <a:t>Maps to leaky bucket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Leaky Bucket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52" y="1846263"/>
            <a:ext cx="6292821" cy="402272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097280" y="2209800"/>
                <a:ext cx="2407920" cy="685800"/>
              </a:xfrm>
              <a:prstGeom prst="roundRect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𝐴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≤</m:t>
                      </m:r>
                      <m:r>
                        <a:rPr lang="en-US" sz="2400" i="1">
                          <a:latin typeface="Cambria Math" charset="0"/>
                        </a:rPr>
                        <m:t>𝑟</m:t>
                      </m:r>
                      <m:r>
                        <a:rPr lang="en-US" sz="2400" i="1">
                          <a:latin typeface="Cambria Math" charset="0"/>
                        </a:rPr>
                        <m:t> × </m:t>
                      </m:r>
                      <m:r>
                        <a:rPr lang="en-US" sz="2400" i="1">
                          <a:latin typeface="Cambria Math" charset="0"/>
                        </a:rPr>
                        <m:t>𝑡</m:t>
                      </m:r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r>
                        <a:rPr lang="en-US" sz="2400" i="1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209800"/>
                <a:ext cx="2407920" cy="68580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51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Minimum bandwidth</a:t>
            </a:r>
          </a:p>
          <a:p>
            <a:r>
              <a:rPr lang="en-US" dirty="0" smtClean="0"/>
              <a:t>Delay </a:t>
            </a:r>
            <a:r>
              <a:rPr lang="mr-IN" dirty="0" smtClean="0"/>
              <a:t>–</a:t>
            </a:r>
            <a:r>
              <a:rPr lang="en-US" dirty="0" smtClean="0"/>
              <a:t> average or worst case</a:t>
            </a:r>
          </a:p>
          <a:p>
            <a:r>
              <a:rPr lang="en-US" dirty="0" smtClean="0"/>
              <a:t>Delay jitter</a:t>
            </a:r>
          </a:p>
          <a:p>
            <a:r>
              <a:rPr lang="en-US" dirty="0" smtClean="0"/>
              <a:t>Loss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1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Guaranteed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TSpec</a:t>
            </a:r>
            <a:endParaRPr lang="en-US" dirty="0" smtClean="0"/>
          </a:p>
          <a:p>
            <a:pPr lvl="1"/>
            <a:r>
              <a:rPr lang="en-US" dirty="0"/>
              <a:t>Bucket rate (r bytes/sec) </a:t>
            </a:r>
            <a:r>
              <a:rPr lang="mr-IN" dirty="0"/>
              <a:t>–</a:t>
            </a:r>
            <a:r>
              <a:rPr lang="en-US" dirty="0"/>
              <a:t> rate of token arrival</a:t>
            </a:r>
          </a:p>
          <a:p>
            <a:pPr lvl="1"/>
            <a:r>
              <a:rPr lang="en-US" dirty="0"/>
              <a:t>Peak rate (p bytes/sec) </a:t>
            </a:r>
            <a:r>
              <a:rPr lang="mr-IN" dirty="0"/>
              <a:t>–</a:t>
            </a:r>
            <a:r>
              <a:rPr lang="en-US" dirty="0"/>
              <a:t> peak rate of packet arrival</a:t>
            </a:r>
          </a:p>
          <a:p>
            <a:pPr lvl="1"/>
            <a:r>
              <a:rPr lang="en-US" dirty="0" smtClean="0"/>
              <a:t>Bucket depth (b bytes)</a:t>
            </a:r>
          </a:p>
          <a:p>
            <a:pPr lvl="1"/>
            <a:r>
              <a:rPr lang="en-US" dirty="0" smtClean="0"/>
              <a:t>Minimum policed unit (m bytes) </a:t>
            </a:r>
            <a:r>
              <a:rPr lang="mr-IN" dirty="0" smtClean="0"/>
              <a:t>–</a:t>
            </a:r>
            <a:r>
              <a:rPr lang="en-US" dirty="0" smtClean="0"/>
              <a:t> any packet less than ’m’ bytes is counted as ’m’ bytes</a:t>
            </a:r>
          </a:p>
          <a:p>
            <a:pPr lvl="1"/>
            <a:r>
              <a:rPr lang="en-US" dirty="0" smtClean="0"/>
              <a:t>Maximum packet size (M bytes)</a:t>
            </a:r>
          </a:p>
          <a:p>
            <a:r>
              <a:rPr lang="en-US" dirty="0" err="1" smtClean="0"/>
              <a:t>RSpec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Service rate (R bytes/sec)</a:t>
            </a:r>
          </a:p>
          <a:p>
            <a:pPr lvl="1"/>
            <a:r>
              <a:rPr lang="en-US" dirty="0" smtClean="0"/>
              <a:t>Slack Term (S microseconds) </a:t>
            </a:r>
            <a:r>
              <a:rPr lang="mr-IN" dirty="0" smtClean="0"/>
              <a:t>–</a:t>
            </a:r>
            <a:r>
              <a:rPr lang="en-US" dirty="0" smtClean="0"/>
              <a:t> Extra delay that a node may add to still meet end-to-end delay requirements</a:t>
            </a:r>
          </a:p>
        </p:txBody>
      </p:sp>
    </p:spTree>
    <p:extLst>
      <p:ext uri="{BB962C8B-B14F-4D97-AF65-F5344CB8AC3E}">
        <p14:creationId xmlns:p14="http://schemas.microsoft.com/office/powerpoint/2010/main" val="20547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 </a:t>
            </a:r>
            <a:r>
              <a:rPr lang="en-US" dirty="0" err="1" smtClean="0">
                <a:solidFill>
                  <a:schemeClr val="tx1"/>
                </a:solidFill>
              </a:rPr>
              <a:t>QoS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IntServ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DiffServ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Policing and dropping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Queuing/Scheduling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Traffic Shaping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Active Queue Management (ECN)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Controlled Load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TSpec</a:t>
            </a:r>
            <a:r>
              <a:rPr lang="en-US" dirty="0" smtClean="0"/>
              <a:t> only </a:t>
            </a:r>
            <a:r>
              <a:rPr lang="mr-IN" dirty="0" smtClean="0"/>
              <a:t>–</a:t>
            </a:r>
            <a:r>
              <a:rPr lang="en-US" dirty="0" smtClean="0"/>
              <a:t> no </a:t>
            </a:r>
            <a:r>
              <a:rPr lang="en-US" dirty="0" err="1" smtClean="0"/>
              <a:t>RSpec</a:t>
            </a:r>
            <a:endParaRPr lang="en-US" dirty="0" smtClean="0"/>
          </a:p>
          <a:p>
            <a:pPr lvl="1"/>
            <a:r>
              <a:rPr lang="en-US" dirty="0" smtClean="0"/>
              <a:t>Bucket rate (r bytes/sec) </a:t>
            </a:r>
            <a:r>
              <a:rPr lang="mr-IN" dirty="0" smtClean="0"/>
              <a:t>–</a:t>
            </a:r>
            <a:r>
              <a:rPr lang="en-US" dirty="0" smtClean="0"/>
              <a:t> rate of token arrival</a:t>
            </a:r>
          </a:p>
          <a:p>
            <a:pPr lvl="1"/>
            <a:r>
              <a:rPr lang="en-US" dirty="0" smtClean="0"/>
              <a:t>Peak rate (p bytes/sec) </a:t>
            </a:r>
            <a:r>
              <a:rPr lang="mr-IN" dirty="0" smtClean="0"/>
              <a:t>–</a:t>
            </a:r>
            <a:r>
              <a:rPr lang="en-US" dirty="0" smtClean="0"/>
              <a:t> peak rate of </a:t>
            </a:r>
            <a:r>
              <a:rPr lang="en-US" dirty="0"/>
              <a:t>p</a:t>
            </a:r>
            <a:r>
              <a:rPr lang="en-US" dirty="0" smtClean="0"/>
              <a:t>acket arrival</a:t>
            </a:r>
          </a:p>
          <a:p>
            <a:pPr lvl="1"/>
            <a:r>
              <a:rPr lang="en-US" dirty="0" smtClean="0"/>
              <a:t>Bucket depth (b bytes)</a:t>
            </a:r>
          </a:p>
          <a:p>
            <a:pPr lvl="1"/>
            <a:r>
              <a:rPr lang="en-US" dirty="0" smtClean="0"/>
              <a:t>Minimum policed unit (m bytes) </a:t>
            </a:r>
            <a:r>
              <a:rPr lang="mr-IN" dirty="0" smtClean="0"/>
              <a:t>–</a:t>
            </a:r>
            <a:r>
              <a:rPr lang="en-US" dirty="0" smtClean="0"/>
              <a:t> any packet less than ’m’ bytes is counted as ’m’ bytes</a:t>
            </a:r>
          </a:p>
          <a:p>
            <a:pPr lvl="1"/>
            <a:r>
              <a:rPr lang="en-US" dirty="0" smtClean="0"/>
              <a:t>Maximum packet size (M bytes)</a:t>
            </a:r>
          </a:p>
        </p:txBody>
      </p:sp>
    </p:spTree>
    <p:extLst>
      <p:ext uri="{BB962C8B-B14F-4D97-AF65-F5344CB8AC3E}">
        <p14:creationId xmlns:p14="http://schemas.microsoft.com/office/powerpoint/2010/main" val="16183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sender is lying?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Policing</a:t>
            </a:r>
          </a:p>
          <a:p>
            <a:pPr lvl="1"/>
            <a:r>
              <a:rPr lang="en-US" dirty="0" smtClean="0"/>
              <a:t>Packets that do not conform to </a:t>
            </a:r>
            <a:r>
              <a:rPr lang="en-US" dirty="0" err="1" smtClean="0"/>
              <a:t>TSpec</a:t>
            </a:r>
            <a:r>
              <a:rPr lang="en-US" dirty="0" smtClean="0"/>
              <a:t> are treated as best effort and could be dropped</a:t>
            </a:r>
          </a:p>
          <a:p>
            <a:r>
              <a:rPr lang="en-US" dirty="0" smtClean="0"/>
              <a:t>Shaping</a:t>
            </a:r>
          </a:p>
          <a:p>
            <a:pPr lvl="1"/>
            <a:r>
              <a:rPr lang="en-US" dirty="0" smtClean="0"/>
              <a:t>Buffer packets to conform to </a:t>
            </a:r>
            <a:r>
              <a:rPr lang="en-US" dirty="0" err="1" smtClean="0"/>
              <a:t>TSpec</a:t>
            </a:r>
            <a:r>
              <a:rPr lang="en-US" dirty="0" smtClean="0"/>
              <a:t> by buffering. </a:t>
            </a:r>
          </a:p>
          <a:p>
            <a:pPr lvl="1"/>
            <a:r>
              <a:rPr lang="en-US" dirty="0" smtClean="0"/>
              <a:t>Done in internal nodes and not at the edge</a:t>
            </a:r>
          </a:p>
        </p:txBody>
      </p:sp>
    </p:spTree>
    <p:extLst>
      <p:ext uri="{BB962C8B-B14F-4D97-AF65-F5344CB8AC3E}">
        <p14:creationId xmlns:p14="http://schemas.microsoft.com/office/powerpoint/2010/main" val="9612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Scheduling/Queuing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2209800"/>
            <a:ext cx="6807200" cy="6477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05200"/>
            <a:ext cx="5207000" cy="1485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8801" y="2278301"/>
            <a:ext cx="744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FIFO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53198" y="4248150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Priority Queue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11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Queuing Techniques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32000"/>
            <a:ext cx="5168900" cy="154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88636" y="2575867"/>
            <a:ext cx="17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Round Robin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38600"/>
            <a:ext cx="7315200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5992" y="4607867"/>
            <a:ext cx="3241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Weighted Round Robin /</a:t>
            </a:r>
          </a:p>
          <a:p>
            <a:r>
              <a:rPr lang="en-US" sz="2400" dirty="0" smtClean="0"/>
              <a:t>Class Based Queuing</a:t>
            </a:r>
          </a:p>
        </p:txBody>
      </p:sp>
    </p:spTree>
    <p:extLst>
      <p:ext uri="{BB962C8B-B14F-4D97-AF65-F5344CB8AC3E}">
        <p14:creationId xmlns:p14="http://schemas.microsoft.com/office/powerpoint/2010/main" val="199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Fair Queuing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89" y="1846263"/>
            <a:ext cx="7446947" cy="402272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8593810" y="3498374"/>
                <a:ext cx="2407920" cy="997426"/>
              </a:xfrm>
              <a:prstGeom prst="roundRect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/>
                        <m:t>Example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shows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/>
                        <m:t>equal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weights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810" y="3498374"/>
                <a:ext cx="2407920" cy="99742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4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IntServ</a:t>
            </a:r>
            <a:r>
              <a:rPr lang="en-US" dirty="0" smtClean="0"/>
              <a:t>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Suited for long lived flows</a:t>
            </a:r>
          </a:p>
          <a:p>
            <a:pPr lvl="1"/>
            <a:r>
              <a:rPr lang="en-US" dirty="0" smtClean="0"/>
              <a:t>Video conferencing</a:t>
            </a:r>
          </a:p>
          <a:p>
            <a:pPr lvl="1"/>
            <a:r>
              <a:rPr lang="en-US" dirty="0" smtClean="0"/>
              <a:t>Most web flows are short lived</a:t>
            </a:r>
          </a:p>
          <a:p>
            <a:r>
              <a:rPr lang="en-US" dirty="0" smtClean="0"/>
              <a:t>All intermediate network elements/routers must support </a:t>
            </a:r>
            <a:r>
              <a:rPr lang="en-US" dirty="0" err="1" smtClean="0"/>
              <a:t>IntServ</a:t>
            </a:r>
            <a:endParaRPr lang="en-US" dirty="0" smtClean="0"/>
          </a:p>
          <a:p>
            <a:pPr lvl="1"/>
            <a:r>
              <a:rPr lang="en-US" dirty="0" smtClean="0"/>
              <a:t>Per-flow classification and scheduling</a:t>
            </a:r>
          </a:p>
          <a:p>
            <a:r>
              <a:rPr lang="en-US" dirty="0" smtClean="0"/>
              <a:t>Authorization, authentication, and accounting of reservations “difficult”</a:t>
            </a:r>
          </a:p>
          <a:p>
            <a:endParaRPr lang="en-US" dirty="0"/>
          </a:p>
          <a:p>
            <a:r>
              <a:rPr lang="en-US" dirty="0" smtClean="0"/>
              <a:t>Influenced </a:t>
            </a:r>
            <a:r>
              <a:rPr lang="en-US" dirty="0" err="1" smtClean="0"/>
              <a:t>DiifServ</a:t>
            </a:r>
            <a:r>
              <a:rPr lang="en-US" dirty="0" smtClean="0"/>
              <a:t> and MPLS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DiffServ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Classify</a:t>
            </a:r>
            <a:r>
              <a:rPr lang="en-US" dirty="0" smtClean="0"/>
              <a:t> traffic into </a:t>
            </a:r>
            <a:r>
              <a:rPr lang="en-US" i="1" dirty="0" smtClean="0">
                <a:solidFill>
                  <a:srgbClr val="C00000"/>
                </a:solidFill>
              </a:rPr>
              <a:t>forwarding classes (and loss priority)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individual flows do not matter</a:t>
            </a:r>
            <a:endParaRPr lang="en-US" i="1" dirty="0" smtClean="0"/>
          </a:p>
          <a:p>
            <a:r>
              <a:rPr lang="en-US" dirty="0"/>
              <a:t>Define forwarding </a:t>
            </a:r>
            <a:r>
              <a:rPr lang="en-US" dirty="0" smtClean="0"/>
              <a:t>behavior, not </a:t>
            </a:r>
            <a:r>
              <a:rPr lang="en-US" dirty="0"/>
              <a:t>services</a:t>
            </a:r>
          </a:p>
          <a:p>
            <a:r>
              <a:rPr lang="en-US" dirty="0" smtClean="0"/>
              <a:t>No resource reservation setup</a:t>
            </a:r>
          </a:p>
          <a:p>
            <a:r>
              <a:rPr lang="en-US" dirty="0"/>
              <a:t>Admission control at edge of </a:t>
            </a:r>
            <a:r>
              <a:rPr lang="en-US" dirty="0" smtClean="0"/>
              <a:t>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Classes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Practically there </a:t>
            </a:r>
            <a:r>
              <a:rPr lang="en-US" dirty="0" smtClean="0"/>
              <a:t>is a many to one mapping from FC to Output Queues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62600" y="2895600"/>
            <a:ext cx="3352800" cy="2590800"/>
            <a:chOff x="6781800" y="2209800"/>
            <a:chExt cx="5029200" cy="3886200"/>
          </a:xfrm>
        </p:grpSpPr>
        <p:sp>
          <p:nvSpPr>
            <p:cNvPr id="7" name="Can 6"/>
            <p:cNvSpPr/>
            <p:nvPr/>
          </p:nvSpPr>
          <p:spPr>
            <a:xfrm rot="16200000">
              <a:off x="7353300" y="1638300"/>
              <a:ext cx="3886200" cy="50292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/>
                <a:t>Output port</a:t>
              </a:r>
              <a:endParaRPr lang="en-US" dirty="0"/>
            </a:p>
          </p:txBody>
        </p:sp>
        <p:sp>
          <p:nvSpPr>
            <p:cNvPr id="8" name="Can 7"/>
            <p:cNvSpPr/>
            <p:nvPr/>
          </p:nvSpPr>
          <p:spPr>
            <a:xfrm rot="16200000">
              <a:off x="9521441" y="1236205"/>
              <a:ext cx="428696" cy="3495103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vert" rtlCol="0" anchor="t" anchorCtr="1"/>
            <a:lstStyle/>
            <a:p>
              <a:pPr algn="ctr"/>
              <a:endParaRPr lang="en-US" dirty="0"/>
            </a:p>
          </p:txBody>
        </p:sp>
        <p:sp>
          <p:nvSpPr>
            <p:cNvPr id="9" name="Can 8"/>
            <p:cNvSpPr/>
            <p:nvPr/>
          </p:nvSpPr>
          <p:spPr>
            <a:xfrm rot="16200000">
              <a:off x="9521441" y="1827329"/>
              <a:ext cx="428696" cy="3495103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vert" rtlCol="0" anchor="t" anchorCtr="1"/>
            <a:lstStyle/>
            <a:p>
              <a:pPr algn="ctr"/>
              <a:endParaRPr lang="en-US" dirty="0"/>
            </a:p>
          </p:txBody>
        </p:sp>
        <p:sp>
          <p:nvSpPr>
            <p:cNvPr id="10" name="Can 9"/>
            <p:cNvSpPr/>
            <p:nvPr/>
          </p:nvSpPr>
          <p:spPr>
            <a:xfrm rot="16200000">
              <a:off x="9534204" y="2418453"/>
              <a:ext cx="428696" cy="3495103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vert" rtlCol="0" anchor="t" anchorCtr="1"/>
            <a:lstStyle/>
            <a:p>
              <a:pPr algn="ctr"/>
              <a:endParaRPr lang="en-US" dirty="0"/>
            </a:p>
          </p:txBody>
        </p:sp>
        <p:sp>
          <p:nvSpPr>
            <p:cNvPr id="11" name="Can 10"/>
            <p:cNvSpPr/>
            <p:nvPr/>
          </p:nvSpPr>
          <p:spPr>
            <a:xfrm rot="16200000">
              <a:off x="9534204" y="3009577"/>
              <a:ext cx="428696" cy="3495103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vert" rtlCol="0" anchor="t" anchorCtr="1"/>
            <a:lstStyle/>
            <a:p>
              <a:pPr algn="ctr"/>
              <a:endParaRPr lang="en-US" dirty="0"/>
            </a:p>
          </p:txBody>
        </p:sp>
        <p:sp>
          <p:nvSpPr>
            <p:cNvPr id="12" name="Can 11"/>
            <p:cNvSpPr/>
            <p:nvPr/>
          </p:nvSpPr>
          <p:spPr>
            <a:xfrm rot="16200000">
              <a:off x="9534204" y="3600700"/>
              <a:ext cx="428696" cy="3495103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vert" rtlCol="0" anchor="t" anchorCtr="1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382336" y="3108067"/>
            <a:ext cx="529057" cy="2165866"/>
            <a:chOff x="2382336" y="3168134"/>
            <a:chExt cx="529057" cy="2165866"/>
          </a:xfrm>
        </p:grpSpPr>
        <p:sp>
          <p:nvSpPr>
            <p:cNvPr id="14" name="Rectangle 13"/>
            <p:cNvSpPr/>
            <p:nvPr/>
          </p:nvSpPr>
          <p:spPr>
            <a:xfrm>
              <a:off x="2382336" y="3168134"/>
              <a:ext cx="529056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/>
                <a:t>FC1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82336" y="3766979"/>
              <a:ext cx="529056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/>
                <a:t>FC2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82337" y="4365824"/>
              <a:ext cx="529056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/>
                <a:t>FC3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82337" y="4964668"/>
              <a:ext cx="529056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/>
                <a:t>FC4</a:t>
              </a:r>
              <a:endParaRPr lang="en-US" dirty="0"/>
            </a:p>
          </p:txBody>
        </p:sp>
      </p:grpSp>
      <p:cxnSp>
        <p:nvCxnSpPr>
          <p:cNvPr id="20" name="Straight Arrow Connector 19"/>
          <p:cNvCxnSpPr>
            <a:stCxn id="14" idx="3"/>
            <a:endCxn id="9" idx="0"/>
          </p:cNvCxnSpPr>
          <p:nvPr/>
        </p:nvCxnSpPr>
        <p:spPr>
          <a:xfrm>
            <a:off x="2911392" y="3292733"/>
            <a:ext cx="3526948" cy="512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2" idx="0"/>
          </p:cNvCxnSpPr>
          <p:nvPr/>
        </p:nvCxnSpPr>
        <p:spPr>
          <a:xfrm>
            <a:off x="2911392" y="3891578"/>
            <a:ext cx="3535457" cy="10963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3"/>
            <a:endCxn id="8" idx="1"/>
          </p:cNvCxnSpPr>
          <p:nvPr/>
        </p:nvCxnSpPr>
        <p:spPr>
          <a:xfrm flipV="1">
            <a:off x="2911393" y="3411571"/>
            <a:ext cx="3455498" cy="1677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3"/>
            <a:endCxn id="9" idx="0"/>
          </p:cNvCxnSpPr>
          <p:nvPr/>
        </p:nvCxnSpPr>
        <p:spPr>
          <a:xfrm flipV="1">
            <a:off x="2911393" y="3805653"/>
            <a:ext cx="3526947" cy="6847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963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190750" y="533400"/>
            <a:ext cx="7810500" cy="4157276"/>
            <a:chOff x="1866900" y="685800"/>
            <a:chExt cx="7810500" cy="4157276"/>
          </a:xfrm>
        </p:grpSpPr>
        <p:sp>
          <p:nvSpPr>
            <p:cNvPr id="2" name="Oval 1"/>
            <p:cNvSpPr/>
            <p:nvPr/>
          </p:nvSpPr>
          <p:spPr>
            <a:xfrm>
              <a:off x="3924300" y="205740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6819900" y="160020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4257956" y="358140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591300" y="3462435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876800" y="2514600"/>
              <a:ext cx="457200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092190" y="2286000"/>
              <a:ext cx="457200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656365" y="3023662"/>
              <a:ext cx="457200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314545" y="2447645"/>
              <a:ext cx="562255" cy="2955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" idx="7"/>
            </p:cNvCxnSpPr>
            <p:nvPr/>
          </p:nvCxnSpPr>
          <p:spPr>
            <a:xfrm flipV="1">
              <a:off x="4648201" y="2904846"/>
              <a:ext cx="295554" cy="7435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267045" y="2904845"/>
              <a:ext cx="389320" cy="34741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334000" y="2514600"/>
              <a:ext cx="75819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046610" y="2743200"/>
              <a:ext cx="274180" cy="34741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482435" y="1990445"/>
              <a:ext cx="404420" cy="3625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6046610" y="3413907"/>
              <a:ext cx="544690" cy="27712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3924299" y="1457045"/>
              <a:ext cx="3619501" cy="258155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848600" y="685800"/>
              <a:ext cx="1828800" cy="9144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Customer network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7848600" y="3714282"/>
              <a:ext cx="1828800" cy="9144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Customer network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1943099" y="685800"/>
              <a:ext cx="1828800" cy="9144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Customer network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1866900" y="3928676"/>
              <a:ext cx="1828800" cy="9144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Customer network</a:t>
              </a:r>
              <a:endParaRPr lang="en-US" dirty="0"/>
            </a:p>
          </p:txBody>
        </p:sp>
        <p:cxnSp>
          <p:nvCxnSpPr>
            <p:cNvPr id="25" name="Straight Connector 24"/>
            <p:cNvCxnSpPr>
              <a:stCxn id="22" idx="4"/>
              <a:endCxn id="2" idx="1"/>
            </p:cNvCxnSpPr>
            <p:nvPr/>
          </p:nvCxnSpPr>
          <p:spPr>
            <a:xfrm>
              <a:off x="2857499" y="1600200"/>
              <a:ext cx="1133756" cy="5241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3" idx="6"/>
              <a:endCxn id="4" idx="3"/>
            </p:cNvCxnSpPr>
            <p:nvPr/>
          </p:nvCxnSpPr>
          <p:spPr>
            <a:xfrm flipV="1">
              <a:off x="3695700" y="3971645"/>
              <a:ext cx="629211" cy="4142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3" idx="7"/>
              <a:endCxn id="19" idx="3"/>
            </p:cNvCxnSpPr>
            <p:nvPr/>
          </p:nvCxnSpPr>
          <p:spPr>
            <a:xfrm flipV="1">
              <a:off x="7210145" y="1466289"/>
              <a:ext cx="906277" cy="2008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5" idx="5"/>
              <a:endCxn id="21" idx="2"/>
            </p:cNvCxnSpPr>
            <p:nvPr/>
          </p:nvCxnSpPr>
          <p:spPr>
            <a:xfrm>
              <a:off x="6981545" y="3852680"/>
              <a:ext cx="867055" cy="3188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462524" y="5085061"/>
            <a:ext cx="7266952" cy="1026080"/>
            <a:chOff x="4457135" y="5085061"/>
            <a:chExt cx="7266952" cy="1026080"/>
          </a:xfrm>
        </p:grpSpPr>
        <p:sp>
          <p:nvSpPr>
            <p:cNvPr id="37" name="Oval 36"/>
            <p:cNvSpPr/>
            <p:nvPr/>
          </p:nvSpPr>
          <p:spPr>
            <a:xfrm>
              <a:off x="4460439" y="5085061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457135" y="5653941"/>
              <a:ext cx="457200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83524" y="5128995"/>
              <a:ext cx="53682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Boundary node; classifies and marks forwarding classes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83524" y="5697875"/>
              <a:ext cx="6740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Interior node; looks at forwarding class only </a:t>
              </a:r>
              <a:r>
                <a:rPr lang="mr-IN" dirty="0" smtClean="0"/>
                <a:t>–</a:t>
              </a:r>
              <a:r>
                <a:rPr lang="en-US" dirty="0" smtClean="0"/>
                <a:t> not quite true in reality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2287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Per-hop Behavior (PHB)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Externally observable forwarding treatment at a single node is </a:t>
            </a:r>
            <a:r>
              <a:rPr lang="en-US" i="1" dirty="0" smtClean="0">
                <a:solidFill>
                  <a:srgbClr val="C00000"/>
                </a:solidFill>
              </a:rPr>
              <a:t>PHB</a:t>
            </a:r>
          </a:p>
          <a:p>
            <a:r>
              <a:rPr lang="en-US" dirty="0" smtClean="0"/>
              <a:t>All packets undergoing same PHB are called as a </a:t>
            </a:r>
            <a:r>
              <a:rPr lang="en-US" i="1" dirty="0" smtClean="0">
                <a:solidFill>
                  <a:srgbClr val="C00000"/>
                </a:solidFill>
              </a:rPr>
              <a:t>behavior aggregate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1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Internet </a:t>
            </a:r>
            <a:r>
              <a:rPr lang="en-US" dirty="0" err="1" smtClean="0">
                <a:solidFill>
                  <a:schemeClr val="tx1"/>
                </a:solidFill>
              </a:rPr>
              <a:t>QoS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Architecture and Mechanisms for Quality of Service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Zhang Wang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Presentations available on the internet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QoS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Introduction to Quality of Service Concepts and Protocol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Peter R. </a:t>
            </a:r>
            <a:r>
              <a:rPr lang="en-US" i="1" dirty="0" err="1" smtClean="0">
                <a:solidFill>
                  <a:schemeClr val="tx1"/>
                </a:solidFill>
              </a:rPr>
              <a:t>Egli</a:t>
            </a:r>
            <a:r>
              <a:rPr lang="en-US" i="1" dirty="0" smtClean="0">
                <a:solidFill>
                  <a:schemeClr val="tx1"/>
                </a:solidFill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</a:rPr>
              <a:t>Indigoo.com</a:t>
            </a:r>
            <a:endParaRPr lang="en-US" i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Fundamentals of Quality of Service - 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Gopan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Govindan</a:t>
            </a:r>
            <a:endParaRPr lang="en-US" i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Quality of Service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Abhishek </a:t>
            </a:r>
            <a:r>
              <a:rPr lang="en-US" i="1" dirty="0" err="1" smtClean="0">
                <a:solidFill>
                  <a:schemeClr val="tx1"/>
                </a:solidFill>
              </a:rPr>
              <a:t>Wadhwa</a:t>
            </a:r>
            <a:endParaRPr lang="en-US" i="1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QoS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Sri </a:t>
            </a:r>
            <a:r>
              <a:rPr lang="en-US" i="1" dirty="0" err="1" smtClean="0">
                <a:solidFill>
                  <a:schemeClr val="tx1"/>
                </a:solidFill>
              </a:rPr>
              <a:t>Safrina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Various documentation on the internet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 Services Fields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91" y="2362200"/>
            <a:ext cx="10089930" cy="3048000"/>
          </a:xfrm>
        </p:spPr>
      </p:pic>
    </p:spTree>
    <p:extLst>
      <p:ext uri="{BB962C8B-B14F-4D97-AF65-F5344CB8AC3E}">
        <p14:creationId xmlns:p14="http://schemas.microsoft.com/office/powerpoint/2010/main" val="1078106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Precedence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11216"/>
            <a:ext cx="8305800" cy="4127933"/>
          </a:xfrm>
        </p:spPr>
      </p:pic>
    </p:spTree>
    <p:extLst>
      <p:ext uri="{BB962C8B-B14F-4D97-AF65-F5344CB8AC3E}">
        <p14:creationId xmlns:p14="http://schemas.microsoft.com/office/powerpoint/2010/main" val="646541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Redefines the IP TOS field and tries to maintain some backward compatibility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800"/>
            <a:ext cx="8382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24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06" y="685800"/>
            <a:ext cx="8169189" cy="52719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0" y="5334000"/>
            <a:ext cx="1981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60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Assured Forwarding (AF) PHB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Four </a:t>
            </a:r>
            <a:r>
              <a:rPr lang="en-US" i="1" dirty="0" smtClean="0">
                <a:solidFill>
                  <a:schemeClr val="tx1"/>
                </a:solidFill>
              </a:rPr>
              <a:t>forwarding classes </a:t>
            </a:r>
            <a:r>
              <a:rPr lang="en-US" dirty="0" smtClean="0">
                <a:solidFill>
                  <a:schemeClr val="tx1"/>
                </a:solidFill>
              </a:rPr>
              <a:t>and 3 </a:t>
            </a:r>
            <a:r>
              <a:rPr lang="en-US" i="1" dirty="0" smtClean="0">
                <a:solidFill>
                  <a:schemeClr val="tx1"/>
                </a:solidFill>
              </a:rPr>
              <a:t>drop priorities </a:t>
            </a:r>
            <a:r>
              <a:rPr lang="en-US" dirty="0" smtClean="0">
                <a:solidFill>
                  <a:schemeClr val="tx1"/>
                </a:solidFill>
              </a:rPr>
              <a:t>within each FC.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Drop priorities are used to select which packets to drop during congestion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30" y="2819400"/>
            <a:ext cx="77343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57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PHBs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x-none" dirty="0">
                <a:solidFill>
                  <a:srgbClr val="C00000"/>
                </a:solidFill>
              </a:rPr>
              <a:t>Default PHB</a:t>
            </a:r>
            <a:r>
              <a:rPr lang="en-US" altLang="x-none" b="1" dirty="0">
                <a:solidFill>
                  <a:schemeClr val="tx1"/>
                </a:solidFill>
              </a:rPr>
              <a:t> </a:t>
            </a:r>
            <a:r>
              <a:rPr lang="en-US" altLang="x-none" dirty="0">
                <a:solidFill>
                  <a:schemeClr val="tx1"/>
                </a:solidFill>
              </a:rPr>
              <a:t>– RFC 2474 – DSCP 0 </a:t>
            </a:r>
            <a:r>
              <a:rPr lang="en-US" altLang="x-none" dirty="0" smtClean="0">
                <a:solidFill>
                  <a:schemeClr val="tx1"/>
                </a:solidFill>
              </a:rPr>
              <a:t>– traditional best-effort </a:t>
            </a:r>
            <a:r>
              <a:rPr lang="en-US" altLang="x-none" dirty="0">
                <a:solidFill>
                  <a:schemeClr val="tx1"/>
                </a:solidFill>
              </a:rPr>
              <a:t>service (FIFO</a:t>
            </a:r>
            <a:r>
              <a:rPr lang="en-US" altLang="x-none" dirty="0" smtClean="0">
                <a:solidFill>
                  <a:schemeClr val="tx1"/>
                </a:solidFill>
              </a:rPr>
              <a:t>)</a:t>
            </a:r>
            <a:endParaRPr lang="en-US" altLang="x-non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x-none" dirty="0">
                <a:solidFill>
                  <a:srgbClr val="C00000"/>
                </a:solidFill>
              </a:rPr>
              <a:t>Class-selector PHB </a:t>
            </a:r>
            <a:r>
              <a:rPr lang="en-US" altLang="x-none" dirty="0">
                <a:solidFill>
                  <a:schemeClr val="tx1"/>
                </a:solidFill>
              </a:rPr>
              <a:t>– RFC 2474 </a:t>
            </a:r>
            <a:r>
              <a:rPr lang="en-US" altLang="x-none" dirty="0" smtClean="0">
                <a:solidFill>
                  <a:schemeClr val="tx1"/>
                </a:solidFill>
              </a:rPr>
              <a:t>– backward </a:t>
            </a:r>
            <a:r>
              <a:rPr lang="en-US" altLang="x-none" dirty="0">
                <a:solidFill>
                  <a:schemeClr val="tx1"/>
                </a:solidFill>
              </a:rPr>
              <a:t>compatibility with IP precedence – </a:t>
            </a:r>
            <a:r>
              <a:rPr lang="en-US" altLang="x-none" dirty="0" smtClean="0">
                <a:solidFill>
                  <a:schemeClr val="tx1"/>
                </a:solidFill>
              </a:rPr>
              <a:t>xxx000</a:t>
            </a:r>
            <a:endParaRPr lang="en-US" altLang="x-non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x-none" dirty="0">
                <a:solidFill>
                  <a:srgbClr val="C00000"/>
                </a:solidFill>
              </a:rPr>
              <a:t>Assured Forwarding PHB</a:t>
            </a:r>
            <a:r>
              <a:rPr lang="en-US" altLang="x-none" b="1" dirty="0">
                <a:solidFill>
                  <a:schemeClr val="tx1"/>
                </a:solidFill>
              </a:rPr>
              <a:t> </a:t>
            </a:r>
            <a:r>
              <a:rPr lang="en-US" altLang="x-none" dirty="0">
                <a:solidFill>
                  <a:schemeClr val="tx1"/>
                </a:solidFill>
              </a:rPr>
              <a:t>– RFC 2597 - 4 AF classes - AF1, AF2, AF3, </a:t>
            </a:r>
            <a:r>
              <a:rPr lang="en-US" altLang="x-none" dirty="0" smtClean="0">
                <a:solidFill>
                  <a:schemeClr val="tx1"/>
                </a:solidFill>
              </a:rPr>
              <a:t>AF4</a:t>
            </a:r>
            <a:endParaRPr lang="en-US" altLang="x-non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x-none" dirty="0">
                <a:solidFill>
                  <a:srgbClr val="C00000"/>
                </a:solidFill>
              </a:rPr>
              <a:t>Expedited Forwarding PHB</a:t>
            </a:r>
            <a:r>
              <a:rPr lang="en-US" altLang="x-none" b="1" dirty="0">
                <a:solidFill>
                  <a:schemeClr val="tx1"/>
                </a:solidFill>
              </a:rPr>
              <a:t> </a:t>
            </a:r>
            <a:r>
              <a:rPr lang="en-US" altLang="x-none" dirty="0">
                <a:solidFill>
                  <a:schemeClr val="tx1"/>
                </a:solidFill>
              </a:rPr>
              <a:t>– RFC 2598 – </a:t>
            </a:r>
            <a:r>
              <a:rPr lang="en-US" altLang="x-none" dirty="0" smtClean="0">
                <a:solidFill>
                  <a:schemeClr val="tx1"/>
                </a:solidFill>
              </a:rPr>
              <a:t>map to priority queue – </a:t>
            </a:r>
            <a:r>
              <a:rPr lang="en-US" altLang="x-none" dirty="0">
                <a:solidFill>
                  <a:schemeClr val="tx1"/>
                </a:solidFill>
              </a:rPr>
              <a:t>DSCP </a:t>
            </a:r>
            <a:r>
              <a:rPr lang="en-US" altLang="x-none" dirty="0" smtClean="0">
                <a:solidFill>
                  <a:schemeClr val="tx1"/>
                </a:solidFill>
              </a:rPr>
              <a:t>46</a:t>
            </a:r>
            <a:endParaRPr lang="en-US" alt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19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 at Boundary Node </a:t>
            </a:r>
            <a:r>
              <a:rPr lang="mr-IN" dirty="0" smtClean="0"/>
              <a:t>–</a:t>
            </a:r>
            <a:r>
              <a:rPr lang="en-US" dirty="0" smtClean="0"/>
              <a:t> The model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05000" y="3257494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0" y="3257494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Marker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797040" y="3261369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686800" y="2419294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Remarker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686800" y="3257494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Shaper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686800" y="4095694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Dropper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>
          <a:xfrm>
            <a:off x="3276600" y="3600394"/>
            <a:ext cx="533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71600" y="3581667"/>
            <a:ext cx="533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  <a:endCxn id="6" idx="1"/>
          </p:cNvCxnSpPr>
          <p:nvPr/>
        </p:nvCxnSpPr>
        <p:spPr>
          <a:xfrm>
            <a:off x="5181600" y="3600394"/>
            <a:ext cx="1615440" cy="3875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1"/>
          </p:cNvCxnSpPr>
          <p:nvPr/>
        </p:nvCxnSpPr>
        <p:spPr>
          <a:xfrm flipV="1">
            <a:off x="8168640" y="2762194"/>
            <a:ext cx="518160" cy="604634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153400" y="3909542"/>
            <a:ext cx="533400" cy="529052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168640" y="3600394"/>
            <a:ext cx="533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058400" y="2762194"/>
            <a:ext cx="533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0058400" y="3600394"/>
            <a:ext cx="533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0058400" y="4466362"/>
            <a:ext cx="533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2"/>
          </p:cNvCxnSpPr>
          <p:nvPr/>
        </p:nvCxnSpPr>
        <p:spPr>
          <a:xfrm rot="5400000" flipH="1" flipV="1">
            <a:off x="8456894" y="1248382"/>
            <a:ext cx="1724733" cy="3672842"/>
          </a:xfrm>
          <a:prstGeom prst="bentConnector4">
            <a:avLst>
              <a:gd name="adj1" fmla="val -70764"/>
              <a:gd name="adj2" fmla="val 84654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638300" y="2762194"/>
            <a:ext cx="3848100" cy="170416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477000" y="1828800"/>
            <a:ext cx="4945380" cy="359616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087880" y="5527579"/>
            <a:ext cx="2407920" cy="6858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Classification </a:t>
            </a:r>
            <a:endParaRPr lang="en-US" sz="2400" dirty="0"/>
          </a:p>
        </p:txBody>
      </p:sp>
      <p:sp>
        <p:nvSpPr>
          <p:cNvPr id="35" name="Rounded Rectangle 34"/>
          <p:cNvSpPr/>
          <p:nvPr/>
        </p:nvSpPr>
        <p:spPr>
          <a:xfrm>
            <a:off x="7917180" y="5527579"/>
            <a:ext cx="2407920" cy="6858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Conditioning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669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at Boundary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Classifier</a:t>
            </a:r>
          </a:p>
          <a:p>
            <a:pPr lvl="1"/>
            <a:r>
              <a:rPr lang="en-US" dirty="0" smtClean="0"/>
              <a:t>BA Classifier </a:t>
            </a:r>
            <a:r>
              <a:rPr lang="mr-IN" dirty="0" smtClean="0"/>
              <a:t>–</a:t>
            </a:r>
            <a:r>
              <a:rPr lang="en-US" dirty="0" smtClean="0"/>
              <a:t> Classify based on DSCP code point in packet</a:t>
            </a:r>
          </a:p>
          <a:p>
            <a:pPr lvl="1"/>
            <a:r>
              <a:rPr lang="en-US" dirty="0" err="1" smtClean="0"/>
              <a:t>MultiField</a:t>
            </a:r>
            <a:r>
              <a:rPr lang="en-US" dirty="0" smtClean="0"/>
              <a:t> (MF) Classifier </a:t>
            </a:r>
          </a:p>
          <a:p>
            <a:r>
              <a:rPr lang="en-US" dirty="0" smtClean="0"/>
              <a:t>Marker - actually sets the DSCP code point in the packet</a:t>
            </a:r>
          </a:p>
        </p:txBody>
      </p:sp>
    </p:spTree>
    <p:extLst>
      <p:ext uri="{BB962C8B-B14F-4D97-AF65-F5344CB8AC3E}">
        <p14:creationId xmlns:p14="http://schemas.microsoft.com/office/powerpoint/2010/main" val="682882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Conditioning at Boundary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Meter</a:t>
            </a:r>
          </a:p>
          <a:p>
            <a:pPr lvl="1"/>
            <a:r>
              <a:rPr lang="en-US" dirty="0" smtClean="0"/>
              <a:t>Token bucket</a:t>
            </a:r>
          </a:p>
          <a:p>
            <a:pPr lvl="1"/>
            <a:r>
              <a:rPr lang="en-US" dirty="0" smtClean="0"/>
              <a:t>Dual Token Bucket</a:t>
            </a:r>
          </a:p>
          <a:p>
            <a:r>
              <a:rPr lang="en-US" dirty="0" smtClean="0"/>
              <a:t>Marker </a:t>
            </a:r>
            <a:r>
              <a:rPr lang="mr-IN" dirty="0" smtClean="0"/>
              <a:t>–</a:t>
            </a:r>
            <a:r>
              <a:rPr lang="en-US" dirty="0" smtClean="0"/>
              <a:t> Change the DSCP or mark non conformant packets for further action</a:t>
            </a:r>
          </a:p>
          <a:p>
            <a:r>
              <a:rPr lang="en-US" dirty="0" smtClean="0"/>
              <a:t>Shaper </a:t>
            </a:r>
            <a:r>
              <a:rPr lang="mr-IN" dirty="0" smtClean="0"/>
              <a:t>–</a:t>
            </a:r>
            <a:r>
              <a:rPr lang="en-US" dirty="0" smtClean="0"/>
              <a:t> Ensure that the customer traffic follows certain rates</a:t>
            </a:r>
          </a:p>
          <a:p>
            <a:r>
              <a:rPr lang="en-US" dirty="0" smtClean="0"/>
              <a:t>Dropper/Policer </a:t>
            </a:r>
            <a:r>
              <a:rPr lang="mr-IN" dirty="0" smtClean="0"/>
              <a:t>–</a:t>
            </a:r>
            <a:r>
              <a:rPr lang="en-US" dirty="0" smtClean="0"/>
              <a:t> Easier to implement than shaping since shaping needs buffering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062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Policing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Dual Token Bucket for packet coloring</a:t>
            </a:r>
          </a:p>
          <a:p>
            <a:r>
              <a:rPr lang="en-US" dirty="0" smtClean="0"/>
              <a:t>Also known as </a:t>
            </a:r>
            <a:r>
              <a:rPr lang="en-US" dirty="0" err="1" smtClean="0"/>
              <a:t>trTCM</a:t>
            </a:r>
            <a:r>
              <a:rPr lang="en-US" dirty="0" smtClean="0"/>
              <a:t> (Two-Rate Tri-Color Marker)</a:t>
            </a:r>
          </a:p>
          <a:p>
            <a:endParaRPr lang="en-US" dirty="0" smtClean="0"/>
          </a:p>
          <a:p>
            <a:r>
              <a:rPr lang="en-US" dirty="0" smtClean="0"/>
              <a:t>PIR: Peak Information Rate</a:t>
            </a:r>
          </a:p>
          <a:p>
            <a:r>
              <a:rPr lang="en-US" dirty="0" smtClean="0"/>
              <a:t>PBS: Peak Burst Size</a:t>
            </a:r>
          </a:p>
          <a:p>
            <a:r>
              <a:rPr lang="en-US" dirty="0" smtClean="0"/>
              <a:t>CIR: Committed Information Rate</a:t>
            </a:r>
          </a:p>
          <a:p>
            <a:r>
              <a:rPr lang="en-US" dirty="0" smtClean="0"/>
              <a:t>CBS: Committed Burst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9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Reliability</a:t>
            </a:r>
          </a:p>
          <a:p>
            <a:r>
              <a:rPr lang="en-US" dirty="0" smtClean="0"/>
              <a:t>Delay</a:t>
            </a:r>
          </a:p>
          <a:p>
            <a:r>
              <a:rPr lang="en-US" dirty="0" smtClean="0"/>
              <a:t>Jitter</a:t>
            </a:r>
          </a:p>
          <a:p>
            <a:r>
              <a:rPr lang="en-US" dirty="0" smtClean="0"/>
              <a:t>Bandwidth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As </a:t>
            </a:r>
            <a:r>
              <a:rPr lang="en-US" i="1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you increase the capacity of any system to accommodate user demand, user demand will increase to consume system capacity.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QoS</a:t>
            </a:r>
            <a:r>
              <a:rPr lang="en-US" dirty="0" smtClean="0"/>
              <a:t>? 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248400" y="2180497"/>
            <a:ext cx="4076700" cy="2162903"/>
            <a:chOff x="6858000" y="2667000"/>
            <a:chExt cx="4076700" cy="2162903"/>
          </a:xfrm>
        </p:grpSpPr>
        <p:sp>
          <p:nvSpPr>
            <p:cNvPr id="7" name="Rounded Rectangle 6"/>
            <p:cNvSpPr/>
            <p:nvPr/>
          </p:nvSpPr>
          <p:spPr>
            <a:xfrm>
              <a:off x="7962900" y="3352800"/>
              <a:ext cx="6858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248900" y="3352800"/>
              <a:ext cx="6858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7" idx="3"/>
            </p:cNvCxnSpPr>
            <p:nvPr/>
          </p:nvCxnSpPr>
          <p:spPr>
            <a:xfrm>
              <a:off x="8648700" y="3695700"/>
              <a:ext cx="1600200" cy="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858000" y="2822363"/>
              <a:ext cx="1104900" cy="53043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858000" y="4114800"/>
              <a:ext cx="1104900" cy="53043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9088098" y="3326368"/>
              <a:ext cx="950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</a:t>
              </a:r>
              <a:r>
                <a:rPr lang="en-US" dirty="0" err="1" smtClean="0"/>
                <a:t>Gbps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77100" y="2667000"/>
              <a:ext cx="832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</a:t>
              </a:r>
              <a:r>
                <a:rPr lang="en-US" dirty="0" err="1" smtClean="0"/>
                <a:t>Gbps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29915" y="4460571"/>
              <a:ext cx="832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r>
                <a:rPr lang="en-US" dirty="0" smtClean="0"/>
                <a:t> </a:t>
              </a:r>
              <a:r>
                <a:rPr lang="en-US" dirty="0" err="1" smtClean="0"/>
                <a:t>Gbps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13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trTCM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433" y="1845735"/>
            <a:ext cx="7999135" cy="450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438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008" y="1122541"/>
            <a:ext cx="6899191" cy="5133186"/>
          </a:xfrm>
        </p:spPr>
      </p:pic>
      <p:sp>
        <p:nvSpPr>
          <p:cNvPr id="6" name="TextBox 5"/>
          <p:cNvSpPr txBox="1"/>
          <p:nvPr/>
        </p:nvSpPr>
        <p:spPr>
          <a:xfrm>
            <a:off x="9167494" y="1122541"/>
            <a:ext cx="1022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/ Tail drop</a:t>
            </a:r>
          </a:p>
        </p:txBody>
      </p:sp>
    </p:spTree>
    <p:extLst>
      <p:ext uri="{BB962C8B-B14F-4D97-AF65-F5344CB8AC3E}">
        <p14:creationId xmlns:p14="http://schemas.microsoft.com/office/powerpoint/2010/main" val="721410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38200"/>
            <a:ext cx="7797800" cy="166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733800"/>
            <a:ext cx="8305800" cy="16637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25880" y="1327150"/>
            <a:ext cx="1264920" cy="6858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RED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325880" y="4222750"/>
            <a:ext cx="1264920" cy="6858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WRED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085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Ingress Port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 rot="16200000">
            <a:off x="360935" y="3180323"/>
            <a:ext cx="2097529" cy="1295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Input port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81000" y="3842258"/>
            <a:ext cx="533400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590800" y="3354837"/>
            <a:ext cx="2209800" cy="97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96000" y="3352800"/>
            <a:ext cx="2057400" cy="978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dirty="0" smtClean="0"/>
              <a:t>Policer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7400" y="384226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695700" y="2274332"/>
            <a:ext cx="1" cy="1367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1"/>
          </p:cNvCxnSpPr>
          <p:nvPr/>
        </p:nvCxnSpPr>
        <p:spPr>
          <a:xfrm>
            <a:off x="4800600" y="3842260"/>
            <a:ext cx="1295400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555590"/>
            <a:ext cx="3038051" cy="17091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05363" y="2779258"/>
            <a:ext cx="212423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red | yellow | green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195719" y="1908797"/>
            <a:ext cx="999963" cy="369332"/>
            <a:chOff x="2548019" y="1524000"/>
            <a:chExt cx="999963" cy="369332"/>
          </a:xfrm>
        </p:grpSpPr>
        <p:sp>
          <p:nvSpPr>
            <p:cNvPr id="22" name="Rectangle 21"/>
            <p:cNvSpPr/>
            <p:nvPr/>
          </p:nvSpPr>
          <p:spPr>
            <a:xfrm>
              <a:off x="2548019" y="1524000"/>
              <a:ext cx="999963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FC    LP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048001" y="1524000"/>
              <a:ext cx="0" cy="3693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667500" y="1908797"/>
            <a:ext cx="999963" cy="369332"/>
            <a:chOff x="4526958" y="1150595"/>
            <a:chExt cx="999963" cy="369332"/>
          </a:xfrm>
        </p:grpSpPr>
        <p:sp>
          <p:nvSpPr>
            <p:cNvPr id="20" name="Rectangle 19"/>
            <p:cNvSpPr/>
            <p:nvPr/>
          </p:nvSpPr>
          <p:spPr>
            <a:xfrm>
              <a:off x="4526958" y="1150595"/>
              <a:ext cx="999963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FC    </a:t>
              </a:r>
              <a:r>
                <a:rPr lang="en-US" b="1" dirty="0" smtClean="0">
                  <a:solidFill>
                    <a:srgbClr val="C00000"/>
                  </a:solidFill>
                </a:rPr>
                <a:t>LP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026940" y="1150595"/>
              <a:ext cx="0" cy="3693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Elbow Connector 14"/>
          <p:cNvCxnSpPr/>
          <p:nvPr/>
        </p:nvCxnSpPr>
        <p:spPr>
          <a:xfrm rot="10800000" flipH="1">
            <a:off x="6105363" y="2097262"/>
            <a:ext cx="1562100" cy="866663"/>
          </a:xfrm>
          <a:prstGeom prst="bentConnector5">
            <a:avLst>
              <a:gd name="adj1" fmla="val -14634"/>
              <a:gd name="adj2" fmla="val 50000"/>
              <a:gd name="adj3" fmla="val 1146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76788"/>
            <a:ext cx="2667000" cy="533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87605" y="5509166"/>
            <a:ext cx="1663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Either BA or MF</a:t>
            </a:r>
            <a:endParaRPr lang="en-US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289339" y="2093463"/>
            <a:ext cx="13494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  <a:endCxn id="24" idx="1"/>
          </p:cNvCxnSpPr>
          <p:nvPr/>
        </p:nvCxnSpPr>
        <p:spPr>
          <a:xfrm>
            <a:off x="8153400" y="3842261"/>
            <a:ext cx="1676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829800" y="3353819"/>
            <a:ext cx="1143000" cy="976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Switching/Routing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0972800" y="3842258"/>
            <a:ext cx="914400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153400" y="2093463"/>
            <a:ext cx="2743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591837" y="5372100"/>
            <a:ext cx="2295363" cy="8763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buffer for queues</a:t>
            </a:r>
            <a:endParaRPr lang="en-US" dirty="0"/>
          </a:p>
        </p:txBody>
      </p:sp>
      <p:cxnSp>
        <p:nvCxnSpPr>
          <p:cNvPr id="33" name="Elbow Connector 32"/>
          <p:cNvCxnSpPr>
            <a:endCxn id="31" idx="1"/>
          </p:cNvCxnSpPr>
          <p:nvPr/>
        </p:nvCxnSpPr>
        <p:spPr>
          <a:xfrm rot="16200000" flipH="1">
            <a:off x="8150348" y="4368761"/>
            <a:ext cx="1967992" cy="9149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482071" y="4611469"/>
            <a:ext cx="255752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Store packet in memory meant </a:t>
            </a:r>
            <a:r>
              <a:rPr lang="en-US" smtClean="0">
                <a:solidFill>
                  <a:schemeClr val="tx1"/>
                </a:solidFill>
              </a:rPr>
              <a:t>for appropriate Q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 rot="16200000">
            <a:off x="4762499" y="419097"/>
            <a:ext cx="4419601" cy="7239002"/>
          </a:xfrm>
          <a:prstGeom prst="can">
            <a:avLst>
              <a:gd name="adj" fmla="val 15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smtClean="0"/>
              <a:t>Output port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Egress Port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8600" y="3841242"/>
            <a:ext cx="457200" cy="1076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85800" y="3352800"/>
            <a:ext cx="1143000" cy="976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Switching/Routing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28800" y="3841239"/>
            <a:ext cx="1943100" cy="1076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n 6"/>
          <p:cNvSpPr/>
          <p:nvPr/>
        </p:nvSpPr>
        <p:spPr>
          <a:xfrm rot="16200000">
            <a:off x="6244318" y="1900918"/>
            <a:ext cx="2217964" cy="5867400"/>
          </a:xfrm>
          <a:prstGeom prst="can">
            <a:avLst>
              <a:gd name="adj" fmla="val 11723"/>
            </a:avLst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0" anchor="t" anchorCtr="1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839200" y="3810000"/>
            <a:ext cx="1371600" cy="6858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dirty="0" smtClean="0"/>
              <a:t>Shaper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239000" y="3810000"/>
            <a:ext cx="1371600" cy="685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dirty="0" smtClean="0"/>
              <a:t>Dropper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 rot="16200000">
            <a:off x="7079307" y="-449906"/>
            <a:ext cx="547986" cy="5867400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0" anchor="t" anchorCtr="1"/>
          <a:lstStyle/>
          <a:p>
            <a:pPr algn="ctr"/>
            <a:endParaRPr lang="en-US" dirty="0"/>
          </a:p>
        </p:txBody>
      </p:sp>
      <p:sp>
        <p:nvSpPr>
          <p:cNvPr id="11" name="Can 10"/>
          <p:cNvSpPr/>
          <p:nvPr/>
        </p:nvSpPr>
        <p:spPr>
          <a:xfrm rot="16200000">
            <a:off x="7079307" y="277223"/>
            <a:ext cx="547986" cy="5867400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0" anchor="t" anchorCtr="1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85827" y="228600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24" y="298346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52600" y="2331218"/>
            <a:ext cx="999963" cy="369332"/>
            <a:chOff x="4526958" y="1150595"/>
            <a:chExt cx="999963" cy="369332"/>
          </a:xfrm>
        </p:grpSpPr>
        <p:sp>
          <p:nvSpPr>
            <p:cNvPr id="17" name="Rectangle 16"/>
            <p:cNvSpPr/>
            <p:nvPr/>
          </p:nvSpPr>
          <p:spPr>
            <a:xfrm>
              <a:off x="4526958" y="1150595"/>
              <a:ext cx="999963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FC    </a:t>
              </a:r>
              <a:r>
                <a:rPr lang="en-US" b="1" dirty="0" smtClean="0">
                  <a:solidFill>
                    <a:srgbClr val="C00000"/>
                  </a:solidFill>
                </a:rPr>
                <a:t>LP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026940" y="1150595"/>
              <a:ext cx="0" cy="3693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5105400" y="2331217"/>
            <a:ext cx="1281597" cy="239318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8738703" y="2323656"/>
            <a:ext cx="1371600" cy="30972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176603" y="2323656"/>
            <a:ext cx="1371600" cy="309721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8763000" y="3048001"/>
            <a:ext cx="1371600" cy="30972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7200900" y="3048001"/>
            <a:ext cx="1371600" cy="309721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906000" y="4724399"/>
            <a:ext cx="1600201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12" y="4939044"/>
            <a:ext cx="1485988" cy="8639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062681"/>
            <a:ext cx="2438400" cy="616672"/>
          </a:xfrm>
          <a:prstGeom prst="rect">
            <a:avLst/>
          </a:prstGeom>
        </p:spPr>
      </p:pic>
      <p:cxnSp>
        <p:nvCxnSpPr>
          <p:cNvPr id="34" name="Elbow Connector 33"/>
          <p:cNvCxnSpPr>
            <a:endCxn id="7" idx="0"/>
          </p:cNvCxnSpPr>
          <p:nvPr/>
        </p:nvCxnSpPr>
        <p:spPr>
          <a:xfrm>
            <a:off x="2057400" y="2514600"/>
            <a:ext cx="2622212" cy="2320018"/>
          </a:xfrm>
          <a:prstGeom prst="bentConnector3">
            <a:avLst>
              <a:gd name="adj1" fmla="val -23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endCxn id="9" idx="1"/>
          </p:cNvCxnSpPr>
          <p:nvPr/>
        </p:nvCxnSpPr>
        <p:spPr>
          <a:xfrm>
            <a:off x="2514600" y="2514600"/>
            <a:ext cx="4724400" cy="1638300"/>
          </a:xfrm>
          <a:prstGeom prst="bentConnector3">
            <a:avLst>
              <a:gd name="adj1" fmla="val 4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682" y="4611823"/>
            <a:ext cx="1052180" cy="1215754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457200" y="5219700"/>
            <a:ext cx="2295363" cy="8763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Packet buffer for queues</a:t>
            </a:r>
          </a:p>
        </p:txBody>
      </p:sp>
    </p:spTree>
    <p:extLst>
      <p:ext uri="{BB962C8B-B14F-4D97-AF65-F5344CB8AC3E}">
        <p14:creationId xmlns:p14="http://schemas.microsoft.com/office/powerpoint/2010/main" val="158665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914400"/>
            <a:ext cx="5664200" cy="5029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29200" y="3352799"/>
            <a:ext cx="1194529" cy="3215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 rot="16200000">
            <a:off x="6009110" y="2732509"/>
            <a:ext cx="707181" cy="4038602"/>
          </a:xfrm>
          <a:prstGeom prst="leftBrace">
            <a:avLst>
              <a:gd name="adj1" fmla="val 8333"/>
              <a:gd name="adj2" fmla="val 49233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/>
          <p:cNvCxnSpPr/>
          <p:nvPr/>
        </p:nvCxnSpPr>
        <p:spPr>
          <a:xfrm flipV="1">
            <a:off x="8382000" y="2569419"/>
            <a:ext cx="0" cy="1828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343400" y="2493219"/>
            <a:ext cx="0" cy="1828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74695" y="5105401"/>
            <a:ext cx="1576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Delay Jitter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491791" y="1881386"/>
            <a:ext cx="2212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Maximum Delay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914400"/>
            <a:ext cx="1956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Average Delay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397624" y="5567066"/>
            <a:ext cx="914400" cy="53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76800" y="3560020"/>
            <a:ext cx="1752600" cy="376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867400" y="1219200"/>
            <a:ext cx="0" cy="30698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4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066800" y="1676400"/>
            <a:ext cx="9067800" cy="7620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1066800" y="3352800"/>
            <a:ext cx="9067800" cy="7620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066800" y="4953000"/>
            <a:ext cx="9067800" cy="7620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62674" y="1295400"/>
            <a:ext cx="2682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Departure at source</a:t>
            </a:r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1087213" y="2945368"/>
            <a:ext cx="2795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Arrival at destination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62674" y="4545568"/>
            <a:ext cx="2985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Play out at destination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4267200" y="1295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724400" y="1295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81600" y="1295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US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638800" y="1295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96000" y="1295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53200" y="1295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28956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638800" y="2895600"/>
            <a:ext cx="3810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629400" y="2895600"/>
            <a:ext cx="3810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696200" y="28956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153400" y="28956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610600" y="28956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239000" y="4495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696200" y="4495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153400" y="4495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US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8610600" y="4495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067800" y="4495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525000" y="4495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267200" y="1752600"/>
            <a:ext cx="0" cy="3733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39000" y="4495800"/>
            <a:ext cx="0" cy="990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19637" y="5038296"/>
            <a:ext cx="170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Delay Offset</a:t>
            </a:r>
            <a:endParaRPr lang="en-US" sz="2400"/>
          </a:p>
        </p:txBody>
      </p:sp>
      <p:cxnSp>
        <p:nvCxnSpPr>
          <p:cNvPr id="47" name="Straight Arrow Connector 46"/>
          <p:cNvCxnSpPr>
            <a:stCxn id="45" idx="3"/>
          </p:cNvCxnSpPr>
          <p:nvPr/>
        </p:nvCxnSpPr>
        <p:spPr>
          <a:xfrm flipV="1">
            <a:off x="6629400" y="5269128"/>
            <a:ext cx="609600" cy="1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4288619" y="5252135"/>
            <a:ext cx="579554" cy="1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 and Fidelity (packet loss) </a:t>
            </a:r>
            <a:r>
              <a:rPr lang="mr-IN" dirty="0" smtClean="0"/>
              <a:t>–</a:t>
            </a:r>
            <a:r>
              <a:rPr lang="en-US" dirty="0" smtClean="0"/>
              <a:t> conflicting goals</a:t>
            </a:r>
          </a:p>
          <a:p>
            <a:r>
              <a:rPr lang="en-US" dirty="0" smtClean="0"/>
              <a:t>Worst case delay = delay offset             high fidelity but high latency!</a:t>
            </a:r>
          </a:p>
          <a:p>
            <a:r>
              <a:rPr lang="en-US" dirty="0" smtClean="0"/>
              <a:t>Low delay          Low latency but possibly low fidelity</a:t>
            </a:r>
            <a:endParaRPr lang="en-US" dirty="0"/>
          </a:p>
          <a:p>
            <a:endParaRPr lang="en-US" dirty="0" smtClean="0"/>
          </a:p>
          <a:p>
            <a:r>
              <a:rPr lang="en-US" i="1" dirty="0" smtClean="0"/>
              <a:t>Intolerant</a:t>
            </a:r>
            <a:r>
              <a:rPr lang="en-US" dirty="0" smtClean="0"/>
              <a:t> applications need absolute fidelity</a:t>
            </a:r>
          </a:p>
          <a:p>
            <a:r>
              <a:rPr lang="en-US" i="1" dirty="0" smtClean="0"/>
              <a:t>Tolerant</a:t>
            </a:r>
            <a:r>
              <a:rPr lang="en-US" dirty="0" smtClean="0"/>
              <a:t> applications don</a:t>
            </a:r>
            <a:r>
              <a:rPr lang="mr-IN" dirty="0" smtClean="0"/>
              <a:t>’</a:t>
            </a:r>
            <a:r>
              <a:rPr lang="en-US" dirty="0" smtClean="0"/>
              <a:t>t need absolute fidelity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257800" y="24384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514600" y="2971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Explicit resource reservation along entire path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Needs every intermediate node to conform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Entirely decoupled from route selection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Services (</a:t>
            </a:r>
            <a:r>
              <a:rPr lang="en-US" dirty="0" err="1" smtClean="0"/>
              <a:t>IntServ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04800"/>
            <a:ext cx="90678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76400" y="4267200"/>
            <a:ext cx="9067800" cy="1905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14600" y="609600"/>
            <a:ext cx="2438400" cy="685800"/>
          </a:xfrm>
          <a:prstGeom prst="roundRect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QoS</a:t>
            </a:r>
            <a:r>
              <a:rPr lang="en-US" dirty="0" smtClean="0"/>
              <a:t> Routing Agent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391400" y="609600"/>
            <a:ext cx="2438400" cy="685800"/>
          </a:xfrm>
          <a:prstGeom prst="roundRect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Admission Control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24400" y="1600200"/>
            <a:ext cx="2895600" cy="685800"/>
          </a:xfrm>
          <a:prstGeom prst="roundRect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Reservation Setup Agent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724400" y="2743200"/>
            <a:ext cx="2895600" cy="685800"/>
          </a:xfrm>
          <a:prstGeom prst="roundRect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Reservation Table</a:t>
            </a:r>
            <a:endParaRPr lang="en-US" dirty="0"/>
          </a:p>
        </p:txBody>
      </p:sp>
      <p:cxnSp>
        <p:nvCxnSpPr>
          <p:cNvPr id="11" name="Elbow Connector 10"/>
          <p:cNvCxnSpPr>
            <a:stCxn id="4" idx="2"/>
          </p:cNvCxnSpPr>
          <p:nvPr/>
        </p:nvCxnSpPr>
        <p:spPr>
          <a:xfrm rot="16200000" flipH="1">
            <a:off x="3886200" y="1143000"/>
            <a:ext cx="685800" cy="990600"/>
          </a:xfrm>
          <a:prstGeom prst="bentConnector2">
            <a:avLst/>
          </a:prstGeom>
          <a:ln w="254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2"/>
            <a:endCxn id="6" idx="3"/>
          </p:cNvCxnSpPr>
          <p:nvPr/>
        </p:nvCxnSpPr>
        <p:spPr>
          <a:xfrm rot="5400000">
            <a:off x="7791450" y="1123950"/>
            <a:ext cx="647700" cy="990600"/>
          </a:xfrm>
          <a:prstGeom prst="bentConnector2">
            <a:avLst/>
          </a:prstGeom>
          <a:ln w="254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  <a:endCxn id="7" idx="0"/>
          </p:cNvCxnSpPr>
          <p:nvPr/>
        </p:nvCxnSpPr>
        <p:spPr>
          <a:xfrm>
            <a:off x="6172200" y="22860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286000" y="4800600"/>
            <a:ext cx="2895600" cy="685800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Flow Identification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7162800" y="4800600"/>
            <a:ext cx="2895600" cy="685800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Scheduler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256363" y="3364468"/>
            <a:ext cx="14478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Control Plane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77027" y="5758934"/>
            <a:ext cx="14478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Data Plane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>
            <a:endCxn id="19" idx="1"/>
          </p:cNvCxnSpPr>
          <p:nvPr/>
        </p:nvCxnSpPr>
        <p:spPr>
          <a:xfrm>
            <a:off x="5181600" y="5143500"/>
            <a:ext cx="19812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828800" y="5138980"/>
            <a:ext cx="457200" cy="45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0081002" y="5115733"/>
            <a:ext cx="457200" cy="45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7" idx="2"/>
            <a:endCxn id="18" idx="0"/>
          </p:cNvCxnSpPr>
          <p:nvPr/>
        </p:nvCxnSpPr>
        <p:spPr>
          <a:xfrm rot="5400000">
            <a:off x="4267200" y="2895600"/>
            <a:ext cx="1371600" cy="2438400"/>
          </a:xfrm>
          <a:prstGeom prst="bentConnector3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7" idx="2"/>
            <a:endCxn id="19" idx="0"/>
          </p:cNvCxnSpPr>
          <p:nvPr/>
        </p:nvCxnSpPr>
        <p:spPr>
          <a:xfrm rot="16200000" flipH="1">
            <a:off x="6705600" y="2895600"/>
            <a:ext cx="1371600" cy="24384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1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73476</TotalTime>
  <Words>1144</Words>
  <Application>Microsoft Macintosh PowerPoint</Application>
  <PresentationFormat>Widescreen</PresentationFormat>
  <Paragraphs>279</Paragraphs>
  <Slides>45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Calibri</vt:lpstr>
      <vt:lpstr>Calibri Light</vt:lpstr>
      <vt:lpstr>Cambria Math</vt:lpstr>
      <vt:lpstr>Comic Sans MS</vt:lpstr>
      <vt:lpstr>Mangal</vt:lpstr>
      <vt:lpstr>Retrospect</vt:lpstr>
      <vt:lpstr>Quality of Service (QoS)</vt:lpstr>
      <vt:lpstr>Menu</vt:lpstr>
      <vt:lpstr>References</vt:lpstr>
      <vt:lpstr>Why QoS? </vt:lpstr>
      <vt:lpstr>PowerPoint Presentation</vt:lpstr>
      <vt:lpstr>PowerPoint Presentation</vt:lpstr>
      <vt:lpstr>Application expectations</vt:lpstr>
      <vt:lpstr>Integrated Services (IntServ)</vt:lpstr>
      <vt:lpstr>PowerPoint Presentation</vt:lpstr>
      <vt:lpstr>Reservation Setup (RSVP)</vt:lpstr>
      <vt:lpstr>Admission Control</vt:lpstr>
      <vt:lpstr>Measurement based</vt:lpstr>
      <vt:lpstr>Flow Identification</vt:lpstr>
      <vt:lpstr>Packet Scheduler</vt:lpstr>
      <vt:lpstr>IntServ Services</vt:lpstr>
      <vt:lpstr>IntServ: Flow Specification</vt:lpstr>
      <vt:lpstr>Leaky Bucket</vt:lpstr>
      <vt:lpstr>Service Specification</vt:lpstr>
      <vt:lpstr>Guaranteed Service</vt:lpstr>
      <vt:lpstr>Controlled Load Service</vt:lpstr>
      <vt:lpstr>What if sender is lying? </vt:lpstr>
      <vt:lpstr>Packet Scheduling/Queuing</vt:lpstr>
      <vt:lpstr>Queuing Techniques</vt:lpstr>
      <vt:lpstr>Weighted Fair Queuing</vt:lpstr>
      <vt:lpstr>IntServ Problems</vt:lpstr>
      <vt:lpstr>DiffServ</vt:lpstr>
      <vt:lpstr>Forwarding Classes</vt:lpstr>
      <vt:lpstr>PowerPoint Presentation</vt:lpstr>
      <vt:lpstr>Per-hop Behavior (PHB)</vt:lpstr>
      <vt:lpstr>Differentiated Services Fields</vt:lpstr>
      <vt:lpstr>IP Precedence</vt:lpstr>
      <vt:lpstr>DSCP</vt:lpstr>
      <vt:lpstr>PowerPoint Presentation</vt:lpstr>
      <vt:lpstr>Assured Forwarding (AF) PHB Group</vt:lpstr>
      <vt:lpstr>Example PHBs</vt:lpstr>
      <vt:lpstr>QoS at Boundary Node – The model</vt:lpstr>
      <vt:lpstr>Classification at Boundary Node</vt:lpstr>
      <vt:lpstr>Conditioning at Boundary Node</vt:lpstr>
      <vt:lpstr>Traffic Policing</vt:lpstr>
      <vt:lpstr>trTCM</vt:lpstr>
      <vt:lpstr>RED</vt:lpstr>
      <vt:lpstr>PowerPoint Presentation</vt:lpstr>
      <vt:lpstr>Putting it all together</vt:lpstr>
      <vt:lpstr>Ingress Port</vt:lpstr>
      <vt:lpstr>Egress Port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Networking</dc:title>
  <dc:creator>Amit Kumar Saha (amisaha)</dc:creator>
  <cp:lastModifiedBy>Amit Kumar Saha (amisaha)</cp:lastModifiedBy>
  <cp:revision>407</cp:revision>
  <cp:lastPrinted>2017-04-17T04:59:15Z</cp:lastPrinted>
  <dcterms:created xsi:type="dcterms:W3CDTF">2006-08-16T00:00:00Z</dcterms:created>
  <dcterms:modified xsi:type="dcterms:W3CDTF">2017-04-18T08:22:24Z</dcterms:modified>
</cp:coreProperties>
</file>