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tags/tag5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6.xml" ContentType="application/vnd.openxmlformats-officedocument.presentationml.tags+xml"/>
  <Override PartName="/ppt/notesSlides/notesSlide18.xml" ContentType="application/vnd.openxmlformats-officedocument.presentationml.notesSlide+xml"/>
  <Override PartName="/ppt/tags/tag7.xml" ContentType="application/vnd.openxmlformats-officedocument.presentationml.tags+xml"/>
  <Override PartName="/ppt/notesSlides/notesSlide19.xml" ContentType="application/vnd.openxmlformats-officedocument.presentationml.notesSlide+xml"/>
  <Override PartName="/ppt/tags/tag8.xml" ContentType="application/vnd.openxmlformats-officedocument.presentationml.tags+xml"/>
  <Override PartName="/ppt/notesSlides/notesSlide20.xml" ContentType="application/vnd.openxmlformats-officedocument.presentationml.notesSlide+xml"/>
  <Override PartName="/ppt/tags/tag9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0.xml" ContentType="application/vnd.openxmlformats-officedocument.presentationml.tags+xml"/>
  <Override PartName="/ppt/notesSlides/notesSlide23.xml" ContentType="application/vnd.openxmlformats-officedocument.presentationml.notesSlide+xml"/>
  <Override PartName="/ppt/tags/tag11.xml" ContentType="application/vnd.openxmlformats-officedocument.presentationml.tags+xml"/>
  <Override PartName="/ppt/notesSlides/notesSlide24.xml" ContentType="application/vnd.openxmlformats-officedocument.presentationml.notesSlide+xml"/>
  <Override PartName="/ppt/tags/tag12.xml" ContentType="application/vnd.openxmlformats-officedocument.presentationml.tags+xml"/>
  <Override PartName="/ppt/notesSlides/notesSlide25.xml" ContentType="application/vnd.openxmlformats-officedocument.presentationml.notesSlide+xml"/>
  <Override PartName="/ppt/tags/tag13.xml" ContentType="application/vnd.openxmlformats-officedocument.presentationml.tags+xml"/>
  <Override PartName="/ppt/notesSlides/notesSlide26.xml" ContentType="application/vnd.openxmlformats-officedocument.presentationml.notesSlide+xml"/>
  <Override PartName="/ppt/charts/chart2.xml" ContentType="application/vnd.openxmlformats-officedocument.drawingml.chart+xml"/>
  <Override PartName="/ppt/tags/tag14.xml" ContentType="application/vnd.openxmlformats-officedocument.presentationml.tags+xml"/>
  <Override PartName="/ppt/notesSlides/notesSlide27.xml" ContentType="application/vnd.openxmlformats-officedocument.presentationml.notesSlide+xml"/>
  <Override PartName="/ppt/charts/chart3.xml" ContentType="application/vnd.openxmlformats-officedocument.drawingml.chart+xml"/>
  <Override PartName="/ppt/tags/tag15.xml" ContentType="application/vnd.openxmlformats-officedocument.presentationml.tags+xml"/>
  <Override PartName="/ppt/notesSlides/notesSlide28.xml" ContentType="application/vnd.openxmlformats-officedocument.presentationml.notesSlid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39"/>
  </p:notesMasterIdLst>
  <p:sldIdLst>
    <p:sldId id="367" r:id="rId2"/>
    <p:sldId id="343" r:id="rId3"/>
    <p:sldId id="388" r:id="rId4"/>
    <p:sldId id="404" r:id="rId5"/>
    <p:sldId id="344" r:id="rId6"/>
    <p:sldId id="345" r:id="rId7"/>
    <p:sldId id="306" r:id="rId8"/>
    <p:sldId id="375" r:id="rId9"/>
    <p:sldId id="370" r:id="rId10"/>
    <p:sldId id="403" r:id="rId11"/>
    <p:sldId id="319" r:id="rId12"/>
    <p:sldId id="405" r:id="rId13"/>
    <p:sldId id="406" r:id="rId14"/>
    <p:sldId id="401" r:id="rId15"/>
    <p:sldId id="407" r:id="rId16"/>
    <p:sldId id="380" r:id="rId17"/>
    <p:sldId id="387" r:id="rId18"/>
    <p:sldId id="348" r:id="rId19"/>
    <p:sldId id="408" r:id="rId20"/>
    <p:sldId id="409" r:id="rId21"/>
    <p:sldId id="400" r:id="rId22"/>
    <p:sldId id="410" r:id="rId23"/>
    <p:sldId id="381" r:id="rId24"/>
    <p:sldId id="357" r:id="rId25"/>
    <p:sldId id="379" r:id="rId26"/>
    <p:sldId id="411" r:id="rId27"/>
    <p:sldId id="422" r:id="rId28"/>
    <p:sldId id="412" r:id="rId29"/>
    <p:sldId id="413" r:id="rId30"/>
    <p:sldId id="414" r:id="rId31"/>
    <p:sldId id="418" r:id="rId32"/>
    <p:sldId id="419" r:id="rId33"/>
    <p:sldId id="420" r:id="rId34"/>
    <p:sldId id="421" r:id="rId35"/>
    <p:sldId id="415" r:id="rId36"/>
    <p:sldId id="416" r:id="rId37"/>
    <p:sldId id="417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113" autoAdjust="0"/>
  </p:normalViewPr>
  <p:slideViewPr>
    <p:cSldViewPr>
      <p:cViewPr>
        <p:scale>
          <a:sx n="73" d="100"/>
          <a:sy n="73" d="100"/>
        </p:scale>
        <p:origin x="-129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50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ord%20Edward%20Raven\Documents\mauipaper\papers\2010\maui_mobisys_2010\figures\perf_fac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ord%20Edward%20Raven\Documents\mauipaper\papers\2010\maui_mobisys_2010\figures\perf_face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ord%20Edward%20Raven\Documents\mauipaper\papers\2010\maui_mobisys_2010\figures\perf_gam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Sheet1!$C$3</c:f>
              <c:strCache>
                <c:ptCount val="1"/>
                <c:pt idx="0">
                  <c:v>Li-Ion Energy Density</c:v>
                </c:pt>
              </c:strCache>
            </c:strRef>
          </c:tx>
          <c:cat>
            <c:strRef>
              <c:f>Sheet1!$B$4:$B$18</c:f>
              <c:strCache>
                <c:ptCount val="15"/>
                <c:pt idx="0">
                  <c:v>91</c:v>
                </c:pt>
                <c:pt idx="1">
                  <c:v>92</c:v>
                </c:pt>
                <c:pt idx="2">
                  <c:v>93</c:v>
                </c:pt>
                <c:pt idx="3">
                  <c:v>94</c:v>
                </c:pt>
                <c:pt idx="4">
                  <c:v>95</c:v>
                </c:pt>
                <c:pt idx="5">
                  <c:v>96</c:v>
                </c:pt>
                <c:pt idx="6">
                  <c:v>97</c:v>
                </c:pt>
                <c:pt idx="7">
                  <c:v>98</c:v>
                </c:pt>
                <c:pt idx="8">
                  <c:v>99</c:v>
                </c:pt>
                <c:pt idx="9">
                  <c:v>00</c:v>
                </c:pt>
                <c:pt idx="10">
                  <c:v>01</c:v>
                </c:pt>
                <c:pt idx="11">
                  <c:v>02</c:v>
                </c:pt>
                <c:pt idx="12">
                  <c:v>03</c:v>
                </c:pt>
                <c:pt idx="13">
                  <c:v>04</c:v>
                </c:pt>
                <c:pt idx="14">
                  <c:v>05</c:v>
                </c:pt>
              </c:strCache>
            </c:strRef>
          </c:cat>
          <c:val>
            <c:numRef>
              <c:f>Sheet1!$C$4:$C$18</c:f>
              <c:numCache>
                <c:formatCode>General</c:formatCode>
                <c:ptCount val="15"/>
                <c:pt idx="0">
                  <c:v>88</c:v>
                </c:pt>
                <c:pt idx="1">
                  <c:v>90</c:v>
                </c:pt>
                <c:pt idx="2">
                  <c:v>108</c:v>
                </c:pt>
                <c:pt idx="3">
                  <c:v>113</c:v>
                </c:pt>
                <c:pt idx="4">
                  <c:v>114</c:v>
                </c:pt>
                <c:pt idx="5">
                  <c:v>119</c:v>
                </c:pt>
                <c:pt idx="6">
                  <c:v>123</c:v>
                </c:pt>
                <c:pt idx="7">
                  <c:v>135</c:v>
                </c:pt>
                <c:pt idx="8">
                  <c:v>143</c:v>
                </c:pt>
                <c:pt idx="9">
                  <c:v>159</c:v>
                </c:pt>
                <c:pt idx="10">
                  <c:v>172</c:v>
                </c:pt>
                <c:pt idx="11">
                  <c:v>189</c:v>
                </c:pt>
                <c:pt idx="12">
                  <c:v>189</c:v>
                </c:pt>
                <c:pt idx="13">
                  <c:v>202</c:v>
                </c:pt>
                <c:pt idx="14">
                  <c:v>202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614720"/>
        <c:axId val="79616640"/>
      </c:lineChart>
      <c:catAx>
        <c:axId val="796147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600"/>
                  <a:t>Year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9616640"/>
        <c:crosses val="autoZero"/>
        <c:auto val="1"/>
        <c:lblAlgn val="ctr"/>
        <c:lblOffset val="100"/>
        <c:noMultiLvlLbl val="0"/>
      </c:catAx>
      <c:valAx>
        <c:axId val="796166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Wh/Kg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96147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88885842159328"/>
          <c:y val="3.7237978158336273E-2"/>
          <c:w val="0.54125854627838066"/>
          <c:h val="0.877221259620423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Game!$A$3</c:f>
              <c:strCache>
                <c:ptCount val="1"/>
                <c:pt idx="0">
                  <c:v>Smartphone only</c:v>
                </c:pt>
              </c:strCache>
            </c:strRef>
          </c:tx>
          <c:invertIfNegative val="0"/>
          <c:cat>
            <c:strRef>
              <c:f>Game!$D$27</c:f>
              <c:strCache>
                <c:ptCount val="1"/>
                <c:pt idx="0">
                  <c:v>Identify Face</c:v>
                </c:pt>
              </c:strCache>
            </c:strRef>
          </c:cat>
          <c:val>
            <c:numRef>
              <c:f>Game!$D$3</c:f>
              <c:numCache>
                <c:formatCode>General</c:formatCode>
                <c:ptCount val="1"/>
                <c:pt idx="0">
                  <c:v>28.84</c:v>
                </c:pt>
              </c:numCache>
            </c:numRef>
          </c:val>
        </c:ser>
        <c:ser>
          <c:idx val="1"/>
          <c:order val="1"/>
          <c:tx>
            <c:strRef>
              <c:f>Game!$A$4</c:f>
              <c:strCache>
                <c:ptCount val="1"/>
                <c:pt idx="0">
                  <c:v>MAUI (Wi-Fi, 10ms RTT)</c:v>
                </c:pt>
              </c:strCache>
            </c:strRef>
          </c:tx>
          <c:invertIfNegative val="0"/>
          <c:cat>
            <c:strRef>
              <c:f>Game!$D$27</c:f>
              <c:strCache>
                <c:ptCount val="1"/>
                <c:pt idx="0">
                  <c:v>Identify Face</c:v>
                </c:pt>
              </c:strCache>
            </c:strRef>
          </c:cat>
          <c:val>
            <c:numRef>
              <c:f>Game!$D$4</c:f>
              <c:numCache>
                <c:formatCode>General</c:formatCode>
                <c:ptCount val="1"/>
                <c:pt idx="0">
                  <c:v>2.8</c:v>
                </c:pt>
              </c:numCache>
            </c:numRef>
          </c:val>
        </c:ser>
        <c:ser>
          <c:idx val="2"/>
          <c:order val="2"/>
          <c:tx>
            <c:strRef>
              <c:f>Game!$A$5</c:f>
              <c:strCache>
                <c:ptCount val="1"/>
                <c:pt idx="0">
                  <c:v>MAUI (Wi-Fi, 25ms RTT)</c:v>
                </c:pt>
              </c:strCache>
            </c:strRef>
          </c:tx>
          <c:invertIfNegative val="0"/>
          <c:cat>
            <c:strRef>
              <c:f>Game!$D$27</c:f>
              <c:strCache>
                <c:ptCount val="1"/>
                <c:pt idx="0">
                  <c:v>Identify Face</c:v>
                </c:pt>
              </c:strCache>
            </c:strRef>
          </c:cat>
          <c:val>
            <c:numRef>
              <c:f>Game!$D$5</c:f>
              <c:numCache>
                <c:formatCode>General</c:formatCode>
                <c:ptCount val="1"/>
                <c:pt idx="0">
                  <c:v>2.9</c:v>
                </c:pt>
              </c:numCache>
            </c:numRef>
          </c:val>
        </c:ser>
        <c:ser>
          <c:idx val="3"/>
          <c:order val="3"/>
          <c:tx>
            <c:strRef>
              <c:f>Game!$A$6</c:f>
              <c:strCache>
                <c:ptCount val="1"/>
                <c:pt idx="0">
                  <c:v>MAUI (Wi-Fi, 50ms RTT)</c:v>
                </c:pt>
              </c:strCache>
            </c:strRef>
          </c:tx>
          <c:invertIfNegative val="0"/>
          <c:cat>
            <c:strRef>
              <c:f>Game!$D$27</c:f>
              <c:strCache>
                <c:ptCount val="1"/>
                <c:pt idx="0">
                  <c:v>Identify Face</c:v>
                </c:pt>
              </c:strCache>
            </c:strRef>
          </c:cat>
          <c:val>
            <c:numRef>
              <c:f>Game!$D$6</c:f>
              <c:numCache>
                <c:formatCode>General</c:formatCode>
                <c:ptCount val="1"/>
                <c:pt idx="0">
                  <c:v>3.2</c:v>
                </c:pt>
              </c:numCache>
            </c:numRef>
          </c:val>
        </c:ser>
        <c:ser>
          <c:idx val="4"/>
          <c:order val="4"/>
          <c:tx>
            <c:strRef>
              <c:f>Game!$A$7</c:f>
              <c:strCache>
                <c:ptCount val="1"/>
                <c:pt idx="0">
                  <c:v>MAUI (Wi-Fi, 100ms RTT)</c:v>
                </c:pt>
              </c:strCache>
            </c:strRef>
          </c:tx>
          <c:invertIfNegative val="0"/>
          <c:cat>
            <c:strRef>
              <c:f>Game!$D$27</c:f>
              <c:strCache>
                <c:ptCount val="1"/>
                <c:pt idx="0">
                  <c:v>Identify Face</c:v>
                </c:pt>
              </c:strCache>
            </c:strRef>
          </c:cat>
          <c:val>
            <c:numRef>
              <c:f>Game!$D$7</c:f>
              <c:numCache>
                <c:formatCode>General</c:formatCode>
                <c:ptCount val="1"/>
                <c:pt idx="0">
                  <c:v>3.4</c:v>
                </c:pt>
              </c:numCache>
            </c:numRef>
          </c:val>
        </c:ser>
        <c:ser>
          <c:idx val="5"/>
          <c:order val="5"/>
          <c:tx>
            <c:strRef>
              <c:f>Game!$A$8</c:f>
              <c:strCache>
                <c:ptCount val="1"/>
                <c:pt idx="0">
                  <c:v>MAUI* (3G, 220ms RTT)</c:v>
                </c:pt>
              </c:strCache>
            </c:strRef>
          </c:tx>
          <c:invertIfNegative val="0"/>
          <c:cat>
            <c:strRef>
              <c:f>Game!$D$27</c:f>
              <c:strCache>
                <c:ptCount val="1"/>
                <c:pt idx="0">
                  <c:v>Identify Face</c:v>
                </c:pt>
              </c:strCache>
            </c:strRef>
          </c:cat>
          <c:val>
            <c:numRef>
              <c:f>Game!$D$8</c:f>
              <c:numCache>
                <c:formatCode>General</c:formatCode>
                <c:ptCount val="1"/>
                <c:pt idx="0">
                  <c:v>6.9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813184"/>
        <c:axId val="94864128"/>
      </c:barChart>
      <c:catAx>
        <c:axId val="9481318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94864128"/>
        <c:crosses val="autoZero"/>
        <c:auto val="1"/>
        <c:lblAlgn val="ctr"/>
        <c:lblOffset val="100"/>
        <c:noMultiLvlLbl val="0"/>
      </c:catAx>
      <c:valAx>
        <c:axId val="948641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Energy (Joules)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48131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907872783807463"/>
          <c:y val="4.8316654165379343E-2"/>
          <c:w val="0.34798994902383068"/>
          <c:h val="0.3174686913333825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339109854857891"/>
          <c:y val="2.7371454993932787E-2"/>
          <c:w val="0.50512753213540662"/>
          <c:h val="0.866806066804932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Game!$A$28</c:f>
              <c:strCache>
                <c:ptCount val="1"/>
                <c:pt idx="0">
                  <c:v>Smartphone only</c:v>
                </c:pt>
              </c:strCache>
            </c:strRef>
          </c:tx>
          <c:invertIfNegative val="0"/>
          <c:cat>
            <c:strRef>
              <c:f>Game!$D$27</c:f>
              <c:strCache>
                <c:ptCount val="1"/>
                <c:pt idx="0">
                  <c:v>Identify Face</c:v>
                </c:pt>
              </c:strCache>
            </c:strRef>
          </c:cat>
          <c:val>
            <c:numRef>
              <c:f>Game!$D$28</c:f>
              <c:numCache>
                <c:formatCode>General</c:formatCode>
                <c:ptCount val="1"/>
                <c:pt idx="0">
                  <c:v>19256</c:v>
                </c:pt>
              </c:numCache>
            </c:numRef>
          </c:val>
        </c:ser>
        <c:ser>
          <c:idx val="1"/>
          <c:order val="1"/>
          <c:tx>
            <c:strRef>
              <c:f>Game!$A$29</c:f>
              <c:strCache>
                <c:ptCount val="1"/>
                <c:pt idx="0">
                  <c:v>MAUI (Wi-Fi, 10ms RTT)</c:v>
                </c:pt>
              </c:strCache>
            </c:strRef>
          </c:tx>
          <c:invertIfNegative val="0"/>
          <c:cat>
            <c:strRef>
              <c:f>Game!$D$27</c:f>
              <c:strCache>
                <c:ptCount val="1"/>
                <c:pt idx="0">
                  <c:v>Identify Face</c:v>
                </c:pt>
              </c:strCache>
            </c:strRef>
          </c:cat>
          <c:val>
            <c:numRef>
              <c:f>Game!$D$29</c:f>
              <c:numCache>
                <c:formatCode>General</c:formatCode>
                <c:ptCount val="1"/>
                <c:pt idx="0">
                  <c:v>1866</c:v>
                </c:pt>
              </c:numCache>
            </c:numRef>
          </c:val>
        </c:ser>
        <c:ser>
          <c:idx val="2"/>
          <c:order val="2"/>
          <c:tx>
            <c:strRef>
              <c:f>Game!$A$30</c:f>
              <c:strCache>
                <c:ptCount val="1"/>
                <c:pt idx="0">
                  <c:v>MAUI (Wi-Fi, 25ms RTT)</c:v>
                </c:pt>
              </c:strCache>
            </c:strRef>
          </c:tx>
          <c:invertIfNegative val="0"/>
          <c:cat>
            <c:strRef>
              <c:f>Game!$D$27</c:f>
              <c:strCache>
                <c:ptCount val="1"/>
                <c:pt idx="0">
                  <c:v>Identify Face</c:v>
                </c:pt>
              </c:strCache>
            </c:strRef>
          </c:cat>
          <c:val>
            <c:numRef>
              <c:f>Game!$D$30</c:f>
              <c:numCache>
                <c:formatCode>General</c:formatCode>
                <c:ptCount val="1"/>
                <c:pt idx="0">
                  <c:v>2027</c:v>
                </c:pt>
              </c:numCache>
            </c:numRef>
          </c:val>
        </c:ser>
        <c:ser>
          <c:idx val="3"/>
          <c:order val="3"/>
          <c:tx>
            <c:strRef>
              <c:f>Game!$A$31</c:f>
              <c:strCache>
                <c:ptCount val="1"/>
                <c:pt idx="0">
                  <c:v>MAUI (Wi-Fi, 50ms RTT)</c:v>
                </c:pt>
              </c:strCache>
            </c:strRef>
          </c:tx>
          <c:invertIfNegative val="0"/>
          <c:cat>
            <c:strRef>
              <c:f>Game!$D$27</c:f>
              <c:strCache>
                <c:ptCount val="1"/>
                <c:pt idx="0">
                  <c:v>Identify Face</c:v>
                </c:pt>
              </c:strCache>
            </c:strRef>
          </c:cat>
          <c:val>
            <c:numRef>
              <c:f>Game!$D$31</c:f>
              <c:numCache>
                <c:formatCode>General</c:formatCode>
                <c:ptCount val="1"/>
                <c:pt idx="0">
                  <c:v>2188</c:v>
                </c:pt>
              </c:numCache>
            </c:numRef>
          </c:val>
        </c:ser>
        <c:ser>
          <c:idx val="4"/>
          <c:order val="4"/>
          <c:tx>
            <c:strRef>
              <c:f>Game!$A$32</c:f>
              <c:strCache>
                <c:ptCount val="1"/>
                <c:pt idx="0">
                  <c:v>MAUI (Wi-Fi, 100ms RTT)</c:v>
                </c:pt>
              </c:strCache>
            </c:strRef>
          </c:tx>
          <c:invertIfNegative val="0"/>
          <c:cat>
            <c:strRef>
              <c:f>Game!$D$27</c:f>
              <c:strCache>
                <c:ptCount val="1"/>
                <c:pt idx="0">
                  <c:v>Identify Face</c:v>
                </c:pt>
              </c:strCache>
            </c:strRef>
          </c:cat>
          <c:val>
            <c:numRef>
              <c:f>Game!$D$32</c:f>
              <c:numCache>
                <c:formatCode>General</c:formatCode>
                <c:ptCount val="1"/>
                <c:pt idx="0">
                  <c:v>2581</c:v>
                </c:pt>
              </c:numCache>
            </c:numRef>
          </c:val>
        </c:ser>
        <c:ser>
          <c:idx val="5"/>
          <c:order val="5"/>
          <c:tx>
            <c:strRef>
              <c:f>Game!$A$33</c:f>
              <c:strCache>
                <c:ptCount val="1"/>
                <c:pt idx="0">
                  <c:v>MAUI* (3G, 220ms RTT)</c:v>
                </c:pt>
              </c:strCache>
            </c:strRef>
          </c:tx>
          <c:invertIfNegative val="0"/>
          <c:cat>
            <c:strRef>
              <c:f>Game!$D$27</c:f>
              <c:strCache>
                <c:ptCount val="1"/>
                <c:pt idx="0">
                  <c:v>Identify Face</c:v>
                </c:pt>
              </c:strCache>
            </c:strRef>
          </c:cat>
          <c:val>
            <c:numRef>
              <c:f>Game!$D$33</c:f>
              <c:numCache>
                <c:formatCode>General</c:formatCode>
                <c:ptCount val="1"/>
                <c:pt idx="0">
                  <c:v>3656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334848"/>
        <c:axId val="124336768"/>
      </c:barChart>
      <c:catAx>
        <c:axId val="12433484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124336768"/>
        <c:crosses val="autoZero"/>
        <c:auto val="1"/>
        <c:lblAlgn val="ctr"/>
        <c:lblOffset val="100"/>
        <c:noMultiLvlLbl val="0"/>
      </c:catAx>
      <c:valAx>
        <c:axId val="1243367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Execution Duration (ms)</a:t>
                </a: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en-US"/>
          </a:p>
        </c:txPr>
        <c:crossAx val="124334848"/>
        <c:crosses val="autoZero"/>
        <c:crossBetween val="between"/>
        <c:majorUnit val="3000"/>
      </c:valAx>
    </c:plotArea>
    <c:legend>
      <c:legendPos val="r"/>
      <c:layout>
        <c:manualLayout>
          <c:xMode val="edge"/>
          <c:yMode val="edge"/>
          <c:x val="0.64012854162460464"/>
          <c:y val="4.8613884607759242E-2"/>
          <c:w val="0.34374924288310049"/>
          <c:h val="0.3514366553881955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68282783589068"/>
          <c:y val="3.7237978158336162E-2"/>
          <c:w val="0.57203743922842065"/>
          <c:h val="0.92148247342826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Game!$A$3</c:f>
              <c:strCache>
                <c:ptCount val="1"/>
                <c:pt idx="0">
                  <c:v>Smartphone only</c:v>
                </c:pt>
              </c:strCache>
            </c:strRef>
          </c:tx>
          <c:invertIfNegative val="0"/>
          <c:val>
            <c:numRef>
              <c:f>Game!$D$3</c:f>
              <c:numCache>
                <c:formatCode>General</c:formatCode>
                <c:ptCount val="1"/>
                <c:pt idx="0">
                  <c:v>51.13</c:v>
                </c:pt>
              </c:numCache>
            </c:numRef>
          </c:val>
        </c:ser>
        <c:ser>
          <c:idx val="1"/>
          <c:order val="1"/>
          <c:tx>
            <c:strRef>
              <c:f>Game!$A$4</c:f>
              <c:strCache>
                <c:ptCount val="1"/>
                <c:pt idx="0">
                  <c:v>MAUI (Wi-Fi, 10ms RTT)</c:v>
                </c:pt>
              </c:strCache>
            </c:strRef>
          </c:tx>
          <c:invertIfNegative val="0"/>
          <c:val>
            <c:numRef>
              <c:f>Game!$D$4</c:f>
              <c:numCache>
                <c:formatCode>General</c:formatCode>
                <c:ptCount val="1"/>
                <c:pt idx="0">
                  <c:v>32.57</c:v>
                </c:pt>
              </c:numCache>
            </c:numRef>
          </c:val>
        </c:ser>
        <c:ser>
          <c:idx val="2"/>
          <c:order val="2"/>
          <c:tx>
            <c:strRef>
              <c:f>Game!$A$5</c:f>
              <c:strCache>
                <c:ptCount val="1"/>
                <c:pt idx="0">
                  <c:v>MAUI (Wi-Fi, 25ms RTT)</c:v>
                </c:pt>
              </c:strCache>
            </c:strRef>
          </c:tx>
          <c:invertIfNegative val="0"/>
          <c:val>
            <c:numRef>
              <c:f>Game!$D$5</c:f>
              <c:numCache>
                <c:formatCode>General</c:formatCode>
                <c:ptCount val="1"/>
                <c:pt idx="0">
                  <c:v>33.300000000000004</c:v>
                </c:pt>
              </c:numCache>
            </c:numRef>
          </c:val>
        </c:ser>
        <c:ser>
          <c:idx val="3"/>
          <c:order val="3"/>
          <c:tx>
            <c:strRef>
              <c:f>Game!$A$6</c:f>
              <c:strCache>
                <c:ptCount val="1"/>
                <c:pt idx="0">
                  <c:v>MAUI (Wi-Fi, 50ms RTT)</c:v>
                </c:pt>
              </c:strCache>
            </c:strRef>
          </c:tx>
          <c:invertIfNegative val="0"/>
          <c:val>
            <c:numRef>
              <c:f>Game!$D$6</c:f>
              <c:numCache>
                <c:formatCode>General</c:formatCode>
                <c:ptCount val="1"/>
                <c:pt idx="0">
                  <c:v>36.03</c:v>
                </c:pt>
              </c:numCache>
            </c:numRef>
          </c:val>
        </c:ser>
        <c:ser>
          <c:idx val="4"/>
          <c:order val="4"/>
          <c:tx>
            <c:strRef>
              <c:f>Game!$A$7</c:f>
              <c:strCache>
                <c:ptCount val="1"/>
                <c:pt idx="0">
                  <c:v>MAUI (WiFi, 100ms RTT)</c:v>
                </c:pt>
              </c:strCache>
            </c:strRef>
          </c:tx>
          <c:invertIfNegative val="0"/>
          <c:val>
            <c:numRef>
              <c:f>Game!$D$7</c:f>
              <c:numCache>
                <c:formatCode>General</c:formatCode>
                <c:ptCount val="1"/>
                <c:pt idx="0">
                  <c:v>40.190000000000012</c:v>
                </c:pt>
              </c:numCache>
            </c:numRef>
          </c:val>
        </c:ser>
        <c:ser>
          <c:idx val="5"/>
          <c:order val="5"/>
          <c:tx>
            <c:strRef>
              <c:f>Game!$A$8</c:f>
              <c:strCache>
                <c:ptCount val="1"/>
                <c:pt idx="0">
                  <c:v>MAUI* (3G, 220ms RTT)</c:v>
                </c:pt>
              </c:strCache>
            </c:strRef>
          </c:tx>
          <c:invertIfNegative val="0"/>
          <c:val>
            <c:numRef>
              <c:f>Game!$D$8</c:f>
              <c:numCache>
                <c:formatCode>General</c:formatCode>
                <c:ptCount val="1"/>
                <c:pt idx="0">
                  <c:v>55.2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374400"/>
        <c:axId val="124376192"/>
      </c:barChart>
      <c:catAx>
        <c:axId val="124374400"/>
        <c:scaling>
          <c:orientation val="minMax"/>
        </c:scaling>
        <c:delete val="0"/>
        <c:axPos val="b"/>
        <c:majorTickMark val="out"/>
        <c:minorTickMark val="none"/>
        <c:tickLblPos val="none"/>
        <c:crossAx val="124376192"/>
        <c:crosses val="autoZero"/>
        <c:auto val="1"/>
        <c:lblAlgn val="ctr"/>
        <c:lblOffset val="100"/>
        <c:noMultiLvlLbl val="0"/>
      </c:catAx>
      <c:valAx>
        <c:axId val="124376192"/>
        <c:scaling>
          <c:orientation val="minMax"/>
          <c:max val="6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Energy (Joules)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24374400"/>
        <c:crosses val="autoZero"/>
        <c:crossBetween val="between"/>
        <c:majorUnit val="20"/>
      </c:valAx>
    </c:plotArea>
    <c:legend>
      <c:legendPos val="r"/>
      <c:layout>
        <c:manualLayout>
          <c:xMode val="edge"/>
          <c:yMode val="edge"/>
          <c:x val="0.68701893553962712"/>
          <c:y val="5.7038612099338935E-2"/>
          <c:w val="0.30418709504607588"/>
          <c:h val="0.5185151406609346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CB1563-E240-4868-BE42-EB60F6DCA04E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D28EE-6CE1-4523-8BFD-C82163B981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05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D28EE-6CE1-4523-8BFD-C82163B9812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5011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D28EE-6CE1-4523-8BFD-C82163B9812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210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D28EE-6CE1-4523-8BFD-C82163B9812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4479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D28EE-6CE1-4523-8BFD-C82163B9812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212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D28EE-6CE1-4523-8BFD-C82163B9812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8635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D28EE-6CE1-4523-8BFD-C82163B9812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2554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D28EE-6CE1-4523-8BFD-C82163B9812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969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D28EE-6CE1-4523-8BFD-C82163B9812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6433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D28EE-6CE1-4523-8BFD-C82163B9812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5876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D28EE-6CE1-4523-8BFD-C82163B9812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347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D28EE-6CE1-4523-8BFD-C82163B9812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827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95854-F3F8-46C4-8430-DE526069D7E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1015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D28EE-6CE1-4523-8BFD-C82163B9812D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840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D28EE-6CE1-4523-8BFD-C82163B9812D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2533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D28EE-6CE1-4523-8BFD-C82163B9812D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9561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D28EE-6CE1-4523-8BFD-C82163B9812D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9641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D28EE-6CE1-4523-8BFD-C82163B9812D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8466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D28EE-6CE1-4523-8BFD-C82163B9812D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8459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95854-F3F8-46C4-8430-DE526069D7ED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600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D28EE-6CE1-4523-8BFD-C82163B9812D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1329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95854-F3F8-46C4-8430-DE526069D7ED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919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D28EE-6CE1-4523-8BFD-C82163B9812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59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D28EE-6CE1-4523-8BFD-C82163B9812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160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95854-F3F8-46C4-8430-DE526069D7E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632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D28EE-6CE1-4523-8BFD-C82163B9812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285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D28EE-6CE1-4523-8BFD-C82163B9812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1299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D28EE-6CE1-4523-8BFD-C82163B9812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46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FFEDC-7F77-402A-9889-770D1318169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29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4B5F4-479F-4F44-B357-3870D2F2B2DE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0D06B-2364-4681-A94E-C43994C7FD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4B5F4-479F-4F44-B357-3870D2F2B2DE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0D06B-2364-4681-A94E-C43994C7FD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4B5F4-479F-4F44-B357-3870D2F2B2DE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0D06B-2364-4681-A94E-C43994C7FD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4B5F4-479F-4F44-B357-3870D2F2B2DE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0D06B-2364-4681-A94E-C43994C7FD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4B5F4-479F-4F44-B357-3870D2F2B2DE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0D06B-2364-4681-A94E-C43994C7FD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4B5F4-479F-4F44-B357-3870D2F2B2DE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0D06B-2364-4681-A94E-C43994C7FD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4B5F4-479F-4F44-B357-3870D2F2B2DE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0D06B-2364-4681-A94E-C43994C7FD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4B5F4-479F-4F44-B357-3870D2F2B2DE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0D06B-2364-4681-A94E-C43994C7FD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4B5F4-479F-4F44-B357-3870D2F2B2DE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0D06B-2364-4681-A94E-C43994C7FD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4B5F4-479F-4F44-B357-3870D2F2B2DE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0D06B-2364-4681-A94E-C43994C7FD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544B5F4-479F-4F44-B357-3870D2F2B2DE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EF0D06B-2364-4681-A94E-C43994C7FD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544B5F4-479F-4F44-B357-3870D2F2B2DE}" type="datetimeFigureOut">
              <a:rPr lang="en-US" smtClean="0"/>
              <a:pPr/>
              <a:t>9/30/2015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EF0D06B-2364-4681-A94E-C43994C7FD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research.microsoft.com/en-us/projects/maui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chart" Target="../charts/char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Relationship Id="rId4" Type="http://schemas.openxmlformats.org/officeDocument/2006/relationships/chart" Target="../charts/char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8077200" cy="1673352"/>
          </a:xfrm>
        </p:spPr>
        <p:txBody>
          <a:bodyPr/>
          <a:lstStyle/>
          <a:p>
            <a:r>
              <a:rPr lang="en-US" dirty="0" smtClean="0"/>
              <a:t>MAUI: Making </a:t>
            </a:r>
            <a:r>
              <a:rPr lang="en-US" dirty="0" err="1" smtClean="0"/>
              <a:t>Smartphones</a:t>
            </a:r>
            <a:r>
              <a:rPr lang="en-US" dirty="0" smtClean="0"/>
              <a:t> Last Longer With Code Offload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200400"/>
            <a:ext cx="8077200" cy="1828800"/>
          </a:xfrm>
        </p:spPr>
        <p:txBody>
          <a:bodyPr anchor="t">
            <a:normAutofit/>
          </a:bodyPr>
          <a:lstStyle/>
          <a:p>
            <a:r>
              <a:rPr lang="en-US" sz="2400" i="1" dirty="0">
                <a:solidFill>
                  <a:schemeClr val="accent3">
                    <a:lumMod val="75000"/>
                  </a:schemeClr>
                </a:solidFill>
              </a:rPr>
              <a:t>Eduardo </a:t>
            </a:r>
            <a:r>
              <a:rPr lang="en-US" sz="2400" i="1" dirty="0" err="1">
                <a:solidFill>
                  <a:schemeClr val="accent3">
                    <a:lumMod val="75000"/>
                  </a:schemeClr>
                </a:solidFill>
              </a:rPr>
              <a:t>Cuervo</a:t>
            </a:r>
            <a:r>
              <a:rPr lang="en-US" sz="2400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2"/>
                </a:solidFill>
              </a:rPr>
              <a:t>– </a:t>
            </a:r>
            <a:r>
              <a:rPr lang="en-US" sz="2400" dirty="0" smtClean="0">
                <a:solidFill>
                  <a:schemeClr val="tx1"/>
                </a:solidFill>
              </a:rPr>
              <a:t>Duke </a:t>
            </a:r>
            <a:r>
              <a:rPr lang="en-US" sz="2400" dirty="0"/>
              <a:t>University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i="1" dirty="0" smtClean="0">
                <a:solidFill>
                  <a:schemeClr val="accent3">
                    <a:lumMod val="75000"/>
                  </a:schemeClr>
                </a:solidFill>
              </a:rPr>
              <a:t>Aruna Balasubramanian </a:t>
            </a:r>
            <a:r>
              <a:rPr lang="en-US" sz="2400" dirty="0" smtClean="0">
                <a:solidFill>
                  <a:schemeClr val="tx1"/>
                </a:solidFill>
              </a:rPr>
              <a:t>- </a:t>
            </a:r>
            <a:r>
              <a:rPr lang="en-US" sz="2400" dirty="0"/>
              <a:t>University of Massachusetts Amherst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i="1" dirty="0" err="1" smtClean="0">
                <a:solidFill>
                  <a:schemeClr val="accent3">
                    <a:lumMod val="75000"/>
                  </a:schemeClr>
                </a:solidFill>
              </a:rPr>
              <a:t>Dae-ki</a:t>
            </a:r>
            <a:r>
              <a:rPr lang="en-US" sz="2400" i="1" dirty="0" smtClean="0">
                <a:solidFill>
                  <a:schemeClr val="accent3">
                    <a:lumMod val="75000"/>
                  </a:schemeClr>
                </a:solidFill>
              </a:rPr>
              <a:t> Cho </a:t>
            </a:r>
            <a:r>
              <a:rPr lang="en-US" sz="2400" dirty="0" smtClean="0">
                <a:solidFill>
                  <a:schemeClr val="tx1"/>
                </a:solidFill>
              </a:rPr>
              <a:t>- UCLA</a:t>
            </a:r>
          </a:p>
          <a:p>
            <a:r>
              <a:rPr lang="en-US" sz="2400" i="1" dirty="0" smtClean="0">
                <a:solidFill>
                  <a:schemeClr val="accent3">
                    <a:lumMod val="75000"/>
                  </a:schemeClr>
                </a:solidFill>
              </a:rPr>
              <a:t>Alec Wolman, Stefan Saroiu, Ranveer Chandra, </a:t>
            </a:r>
            <a:r>
              <a:rPr lang="en-US" sz="2400" i="1" dirty="0" err="1" smtClean="0">
                <a:solidFill>
                  <a:schemeClr val="accent3">
                    <a:lumMod val="75000"/>
                  </a:schemeClr>
                </a:solidFill>
              </a:rPr>
              <a:t>Paramvir</a:t>
            </a:r>
            <a:r>
              <a:rPr lang="en-US" sz="2400" i="1" dirty="0" smtClean="0">
                <a:solidFill>
                  <a:schemeClr val="accent3">
                    <a:lumMod val="75000"/>
                  </a:schemeClr>
                </a:solidFill>
              </a:rPr>
              <a:t> Bahl </a:t>
            </a:r>
            <a:r>
              <a:rPr lang="en-US" sz="2400" dirty="0" smtClean="0">
                <a:solidFill>
                  <a:schemeClr val="tx1"/>
                </a:solidFill>
              </a:rPr>
              <a:t>– Microsoft Research</a:t>
            </a:r>
          </a:p>
          <a:p>
            <a:endParaRPr lang="en-US" dirty="0" smtClean="0"/>
          </a:p>
        </p:txBody>
      </p:sp>
    </p:spTree>
  </p:cSld>
  <p:clrMapOvr>
    <a:masterClrMapping/>
  </p:clrMapOvr>
  <p:transition advTm="10037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Language Run-Time Support For Partitioning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81000" y="1828800"/>
            <a:ext cx="8534400" cy="43434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Portability: </a:t>
            </a:r>
          </a:p>
          <a:p>
            <a:pPr lvl="1"/>
            <a:r>
              <a:rPr lang="en-US" dirty="0" smtClean="0"/>
              <a:t>Mobile (ARM) </a:t>
            </a:r>
            <a:r>
              <a:rPr lang="en-US" dirty="0" err="1" smtClean="0"/>
              <a:t>vs</a:t>
            </a:r>
            <a:r>
              <a:rPr lang="en-US" dirty="0" smtClean="0"/>
              <a:t> Server (x86)</a:t>
            </a:r>
          </a:p>
          <a:p>
            <a:pPr lvl="1"/>
            <a:r>
              <a:rPr lang="en-US" dirty="0" smtClean="0"/>
              <a:t>.NET Framework Common Intermediate Language</a:t>
            </a:r>
          </a:p>
          <a:p>
            <a:r>
              <a:rPr lang="en-US" dirty="0" smtClean="0"/>
              <a:t>Type-Safety and Serialization: </a:t>
            </a:r>
          </a:p>
          <a:p>
            <a:pPr lvl="1"/>
            <a:r>
              <a:rPr lang="en-US" dirty="0" smtClean="0"/>
              <a:t>Automate state extraction</a:t>
            </a:r>
          </a:p>
          <a:p>
            <a:r>
              <a:rPr lang="en-US" dirty="0" smtClean="0"/>
              <a:t>Reflection: </a:t>
            </a:r>
          </a:p>
          <a:p>
            <a:pPr lvl="1"/>
            <a:r>
              <a:rPr lang="en-US" dirty="0" smtClean="0"/>
              <a:t>Identifies methods with [</a:t>
            </a:r>
            <a:r>
              <a:rPr lang="en-US" dirty="0" err="1" smtClean="0"/>
              <a:t>Remoteable</a:t>
            </a:r>
            <a:r>
              <a:rPr lang="en-US" dirty="0" smtClean="0"/>
              <a:t>] tag</a:t>
            </a:r>
          </a:p>
          <a:p>
            <a:pPr lvl="1"/>
            <a:r>
              <a:rPr lang="en-US" dirty="0" smtClean="0"/>
              <a:t>Automates generation of RPC stubs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89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MAUI Profiler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3237610" y="2841625"/>
            <a:ext cx="2286000" cy="1120775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/>
              <a:t>Profiler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3440668"/>
            <a:ext cx="1063176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Callgraph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2373868"/>
            <a:ext cx="1616468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Execution Time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09800" y="1764268"/>
            <a:ext cx="1060098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State size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62706" y="2438400"/>
            <a:ext cx="1766894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Network Latency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50539" y="3440668"/>
            <a:ext cx="2064861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Network Bandwidth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752210" y="1764268"/>
            <a:ext cx="1473417" cy="36933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Device Profile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9" idx="2"/>
          </p:cNvCxnSpPr>
          <p:nvPr/>
        </p:nvCxnSpPr>
        <p:spPr>
          <a:xfrm rot="16200000" flipH="1">
            <a:off x="2932024" y="1941424"/>
            <a:ext cx="685802" cy="107015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2" idx="2"/>
          </p:cNvCxnSpPr>
          <p:nvPr/>
        </p:nvCxnSpPr>
        <p:spPr>
          <a:xfrm rot="5400000">
            <a:off x="5301868" y="1632351"/>
            <a:ext cx="685803" cy="168830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" idx="2"/>
            <a:endCxn id="4" idx="1"/>
          </p:cNvCxnSpPr>
          <p:nvPr/>
        </p:nvCxnSpPr>
        <p:spPr>
          <a:xfrm rot="16200000" flipH="1">
            <a:off x="1998316" y="2162718"/>
            <a:ext cx="658813" cy="181977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0" idx="2"/>
            <a:endCxn id="4" idx="3"/>
          </p:cNvCxnSpPr>
          <p:nvPr/>
        </p:nvCxnSpPr>
        <p:spPr>
          <a:xfrm rot="5400000">
            <a:off x="6137742" y="2193601"/>
            <a:ext cx="594281" cy="182254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0800000" flipV="1">
            <a:off x="5562601" y="3657600"/>
            <a:ext cx="1261031" cy="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291776" y="3657600"/>
            <a:ext cx="1984824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5" name="TextBox 474"/>
          <p:cNvSpPr txBox="1"/>
          <p:nvPr/>
        </p:nvSpPr>
        <p:spPr>
          <a:xfrm>
            <a:off x="3768554" y="1524000"/>
            <a:ext cx="1207638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CPU Cycles</a:t>
            </a:r>
            <a:endParaRPr lang="en-US" dirty="0"/>
          </a:p>
        </p:txBody>
      </p:sp>
      <p:cxnSp>
        <p:nvCxnSpPr>
          <p:cNvPr id="476" name="Straight Arrow Connector 475"/>
          <p:cNvCxnSpPr>
            <a:stCxn id="475" idx="2"/>
            <a:endCxn id="4" idx="0"/>
          </p:cNvCxnSpPr>
          <p:nvPr/>
        </p:nvCxnSpPr>
        <p:spPr>
          <a:xfrm rot="16200000" flipH="1">
            <a:off x="3902345" y="2363359"/>
            <a:ext cx="948293" cy="82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9" name="Group 468"/>
          <p:cNvGrpSpPr/>
          <p:nvPr/>
        </p:nvGrpSpPr>
        <p:grpSpPr>
          <a:xfrm>
            <a:off x="4876800" y="4114800"/>
            <a:ext cx="4206240" cy="2667000"/>
            <a:chOff x="4876800" y="4114800"/>
            <a:chExt cx="4206240" cy="2667000"/>
          </a:xfrm>
        </p:grpSpPr>
        <p:grpSp>
          <p:nvGrpSpPr>
            <p:cNvPr id="36" name="Group 35"/>
            <p:cNvGrpSpPr/>
            <p:nvPr/>
          </p:nvGrpSpPr>
          <p:grpSpPr>
            <a:xfrm>
              <a:off x="7978140" y="4876800"/>
              <a:ext cx="1104900" cy="1905000"/>
              <a:chOff x="6335713" y="2220913"/>
              <a:chExt cx="2019300" cy="3149600"/>
            </a:xfrm>
          </p:grpSpPr>
          <p:grpSp>
            <p:nvGrpSpPr>
              <p:cNvPr id="37" name="Group 205"/>
              <p:cNvGrpSpPr>
                <a:grpSpLocks/>
              </p:cNvGrpSpPr>
              <p:nvPr/>
            </p:nvGrpSpPr>
            <p:grpSpPr bwMode="auto">
              <a:xfrm>
                <a:off x="6335713" y="2220913"/>
                <a:ext cx="2019300" cy="3149600"/>
                <a:chOff x="3991" y="1399"/>
                <a:chExt cx="1272" cy="1984"/>
              </a:xfrm>
            </p:grpSpPr>
            <p:sp>
              <p:nvSpPr>
                <p:cNvPr id="266" name="Freeform 5"/>
                <p:cNvSpPr>
                  <a:spLocks/>
                </p:cNvSpPr>
                <p:nvPr/>
              </p:nvSpPr>
              <p:spPr bwMode="auto">
                <a:xfrm>
                  <a:off x="3991" y="1399"/>
                  <a:ext cx="1272" cy="1984"/>
                </a:xfrm>
                <a:custGeom>
                  <a:avLst/>
                  <a:gdLst/>
                  <a:ahLst/>
                  <a:cxnLst>
                    <a:cxn ang="0">
                      <a:pos x="658" y="0"/>
                    </a:cxn>
                    <a:cxn ang="0">
                      <a:pos x="0" y="386"/>
                    </a:cxn>
                    <a:cxn ang="0">
                      <a:pos x="0" y="1632"/>
                    </a:cxn>
                    <a:cxn ang="0">
                      <a:pos x="604" y="1984"/>
                    </a:cxn>
                    <a:cxn ang="0">
                      <a:pos x="614" y="1984"/>
                    </a:cxn>
                    <a:cxn ang="0">
                      <a:pos x="614" y="1984"/>
                    </a:cxn>
                    <a:cxn ang="0">
                      <a:pos x="621" y="1984"/>
                    </a:cxn>
                    <a:cxn ang="0">
                      <a:pos x="634" y="1978"/>
                    </a:cxn>
                    <a:cxn ang="0">
                      <a:pos x="725" y="1923"/>
                    </a:cxn>
                    <a:cxn ang="0">
                      <a:pos x="1272" y="1605"/>
                    </a:cxn>
                    <a:cxn ang="0">
                      <a:pos x="1272" y="359"/>
                    </a:cxn>
                    <a:cxn ang="0">
                      <a:pos x="658" y="0"/>
                    </a:cxn>
                  </a:cxnLst>
                  <a:rect l="0" t="0" r="r" b="b"/>
                  <a:pathLst>
                    <a:path w="1272" h="1984">
                      <a:moveTo>
                        <a:pt x="658" y="0"/>
                      </a:moveTo>
                      <a:lnTo>
                        <a:pt x="0" y="386"/>
                      </a:lnTo>
                      <a:lnTo>
                        <a:pt x="0" y="1632"/>
                      </a:lnTo>
                      <a:lnTo>
                        <a:pt x="604" y="1984"/>
                      </a:lnTo>
                      <a:lnTo>
                        <a:pt x="614" y="1984"/>
                      </a:lnTo>
                      <a:lnTo>
                        <a:pt x="614" y="1984"/>
                      </a:lnTo>
                      <a:lnTo>
                        <a:pt x="621" y="1984"/>
                      </a:lnTo>
                      <a:lnTo>
                        <a:pt x="634" y="1978"/>
                      </a:lnTo>
                      <a:lnTo>
                        <a:pt x="725" y="1923"/>
                      </a:lnTo>
                      <a:lnTo>
                        <a:pt x="1272" y="1605"/>
                      </a:lnTo>
                      <a:lnTo>
                        <a:pt x="1272" y="359"/>
                      </a:lnTo>
                      <a:lnTo>
                        <a:pt x="65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7" name="Freeform 6"/>
                <p:cNvSpPr>
                  <a:spLocks/>
                </p:cNvSpPr>
                <p:nvPr/>
              </p:nvSpPr>
              <p:spPr bwMode="auto">
                <a:xfrm>
                  <a:off x="4021" y="2649"/>
                  <a:ext cx="1208" cy="704"/>
                </a:xfrm>
                <a:custGeom>
                  <a:avLst/>
                  <a:gdLst/>
                  <a:ahLst/>
                  <a:cxnLst>
                    <a:cxn ang="0">
                      <a:pos x="0" y="365"/>
                    </a:cxn>
                    <a:cxn ang="0">
                      <a:pos x="628" y="0"/>
                    </a:cxn>
                    <a:cxn ang="0">
                      <a:pos x="1208" y="338"/>
                    </a:cxn>
                    <a:cxn ang="0">
                      <a:pos x="584" y="704"/>
                    </a:cxn>
                    <a:cxn ang="0">
                      <a:pos x="0" y="365"/>
                    </a:cxn>
                  </a:cxnLst>
                  <a:rect l="0" t="0" r="r" b="b"/>
                  <a:pathLst>
                    <a:path w="1208" h="704">
                      <a:moveTo>
                        <a:pt x="0" y="365"/>
                      </a:moveTo>
                      <a:lnTo>
                        <a:pt x="628" y="0"/>
                      </a:lnTo>
                      <a:lnTo>
                        <a:pt x="1208" y="338"/>
                      </a:lnTo>
                      <a:lnTo>
                        <a:pt x="584" y="704"/>
                      </a:lnTo>
                      <a:lnTo>
                        <a:pt x="0" y="36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8" name="Freeform 7"/>
                <p:cNvSpPr>
                  <a:spLocks/>
                </p:cNvSpPr>
                <p:nvPr/>
              </p:nvSpPr>
              <p:spPr bwMode="auto">
                <a:xfrm>
                  <a:off x="4021" y="1436"/>
                  <a:ext cx="628" cy="1578"/>
                </a:xfrm>
                <a:custGeom>
                  <a:avLst/>
                  <a:gdLst/>
                  <a:ahLst/>
                  <a:cxnLst>
                    <a:cxn ang="0">
                      <a:pos x="0" y="366"/>
                    </a:cxn>
                    <a:cxn ang="0">
                      <a:pos x="628" y="0"/>
                    </a:cxn>
                    <a:cxn ang="0">
                      <a:pos x="628" y="1213"/>
                    </a:cxn>
                    <a:cxn ang="0">
                      <a:pos x="0" y="1578"/>
                    </a:cxn>
                    <a:cxn ang="0">
                      <a:pos x="0" y="366"/>
                    </a:cxn>
                  </a:cxnLst>
                  <a:rect l="0" t="0" r="r" b="b"/>
                  <a:pathLst>
                    <a:path w="628" h="1578">
                      <a:moveTo>
                        <a:pt x="0" y="366"/>
                      </a:moveTo>
                      <a:lnTo>
                        <a:pt x="628" y="0"/>
                      </a:lnTo>
                      <a:lnTo>
                        <a:pt x="628" y="1213"/>
                      </a:lnTo>
                      <a:lnTo>
                        <a:pt x="0" y="1578"/>
                      </a:lnTo>
                      <a:lnTo>
                        <a:pt x="0" y="3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9" name="Freeform 8"/>
                <p:cNvSpPr>
                  <a:spLocks/>
                </p:cNvSpPr>
                <p:nvPr/>
              </p:nvSpPr>
              <p:spPr bwMode="auto">
                <a:xfrm>
                  <a:off x="4632" y="2798"/>
                  <a:ext cx="574" cy="409"/>
                </a:xfrm>
                <a:custGeom>
                  <a:avLst/>
                  <a:gdLst/>
                  <a:ahLst/>
                  <a:cxnLst>
                    <a:cxn ang="0">
                      <a:pos x="0" y="335"/>
                    </a:cxn>
                    <a:cxn ang="0">
                      <a:pos x="574" y="0"/>
                    </a:cxn>
                    <a:cxn ang="0">
                      <a:pos x="574" y="77"/>
                    </a:cxn>
                    <a:cxn ang="0">
                      <a:pos x="0" y="409"/>
                    </a:cxn>
                    <a:cxn ang="0">
                      <a:pos x="0" y="335"/>
                    </a:cxn>
                  </a:cxnLst>
                  <a:rect l="0" t="0" r="r" b="b"/>
                  <a:pathLst>
                    <a:path w="574" h="409">
                      <a:moveTo>
                        <a:pt x="0" y="335"/>
                      </a:moveTo>
                      <a:lnTo>
                        <a:pt x="574" y="0"/>
                      </a:lnTo>
                      <a:lnTo>
                        <a:pt x="574" y="77"/>
                      </a:lnTo>
                      <a:lnTo>
                        <a:pt x="0" y="409"/>
                      </a:lnTo>
                      <a:lnTo>
                        <a:pt x="0" y="3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0" name="Freeform 9"/>
                <p:cNvSpPr>
                  <a:spLocks/>
                </p:cNvSpPr>
                <p:nvPr/>
              </p:nvSpPr>
              <p:spPr bwMode="auto">
                <a:xfrm>
                  <a:off x="4132" y="2506"/>
                  <a:ext cx="1074" cy="627"/>
                </a:xfrm>
                <a:custGeom>
                  <a:avLst/>
                  <a:gdLst/>
                  <a:ahLst/>
                  <a:cxnLst>
                    <a:cxn ang="0">
                      <a:pos x="0" y="336"/>
                    </a:cxn>
                    <a:cxn ang="0">
                      <a:pos x="571" y="0"/>
                    </a:cxn>
                    <a:cxn ang="0">
                      <a:pos x="1074" y="292"/>
                    </a:cxn>
                    <a:cxn ang="0">
                      <a:pos x="500" y="627"/>
                    </a:cxn>
                    <a:cxn ang="0">
                      <a:pos x="0" y="336"/>
                    </a:cxn>
                  </a:cxnLst>
                  <a:rect l="0" t="0" r="r" b="b"/>
                  <a:pathLst>
                    <a:path w="1074" h="627">
                      <a:moveTo>
                        <a:pt x="0" y="336"/>
                      </a:moveTo>
                      <a:lnTo>
                        <a:pt x="571" y="0"/>
                      </a:lnTo>
                      <a:lnTo>
                        <a:pt x="1074" y="292"/>
                      </a:lnTo>
                      <a:lnTo>
                        <a:pt x="500" y="627"/>
                      </a:lnTo>
                      <a:lnTo>
                        <a:pt x="0" y="336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1" name="Freeform 10"/>
                <p:cNvSpPr>
                  <a:spLocks/>
                </p:cNvSpPr>
                <p:nvPr/>
              </p:nvSpPr>
              <p:spPr bwMode="auto">
                <a:xfrm>
                  <a:off x="4132" y="2842"/>
                  <a:ext cx="500" cy="365"/>
                </a:xfrm>
                <a:custGeom>
                  <a:avLst/>
                  <a:gdLst/>
                  <a:ahLst/>
                  <a:cxnLst>
                    <a:cxn ang="0">
                      <a:pos x="500" y="291"/>
                    </a:cxn>
                    <a:cxn ang="0">
                      <a:pos x="500" y="365"/>
                    </a:cxn>
                    <a:cxn ang="0">
                      <a:pos x="0" y="74"/>
                    </a:cxn>
                    <a:cxn ang="0">
                      <a:pos x="0" y="0"/>
                    </a:cxn>
                    <a:cxn ang="0">
                      <a:pos x="500" y="291"/>
                    </a:cxn>
                  </a:cxnLst>
                  <a:rect l="0" t="0" r="r" b="b"/>
                  <a:pathLst>
                    <a:path w="500" h="365">
                      <a:moveTo>
                        <a:pt x="500" y="291"/>
                      </a:moveTo>
                      <a:lnTo>
                        <a:pt x="500" y="365"/>
                      </a:lnTo>
                      <a:lnTo>
                        <a:pt x="0" y="74"/>
                      </a:lnTo>
                      <a:lnTo>
                        <a:pt x="0" y="0"/>
                      </a:lnTo>
                      <a:lnTo>
                        <a:pt x="500" y="291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" name="Freeform 11"/>
                <p:cNvSpPr>
                  <a:spLocks/>
                </p:cNvSpPr>
                <p:nvPr/>
              </p:nvSpPr>
              <p:spPr bwMode="auto">
                <a:xfrm>
                  <a:off x="4166" y="2875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0" y="0"/>
                    </a:cxn>
                    <a:cxn ang="0">
                      <a:pos x="169" y="99"/>
                    </a:cxn>
                    <a:cxn ang="0">
                      <a:pos x="169" y="122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169" h="122">
                      <a:moveTo>
                        <a:pt x="0" y="28"/>
                      </a:moveTo>
                      <a:lnTo>
                        <a:pt x="0" y="0"/>
                      </a:lnTo>
                      <a:lnTo>
                        <a:pt x="169" y="99"/>
                      </a:lnTo>
                      <a:lnTo>
                        <a:pt x="169" y="122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3" name="Freeform 12"/>
                <p:cNvSpPr>
                  <a:spLocks/>
                </p:cNvSpPr>
                <p:nvPr/>
              </p:nvSpPr>
              <p:spPr bwMode="auto">
                <a:xfrm>
                  <a:off x="4166" y="2875"/>
                  <a:ext cx="4" cy="28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4" y="24"/>
                    </a:cxn>
                    <a:cxn ang="0">
                      <a:pos x="4" y="4"/>
                    </a:cxn>
                    <a:cxn ang="0">
                      <a:pos x="0" y="0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4" h="28">
                      <a:moveTo>
                        <a:pt x="0" y="28"/>
                      </a:moveTo>
                      <a:lnTo>
                        <a:pt x="4" y="24"/>
                      </a:lnTo>
                      <a:lnTo>
                        <a:pt x="4" y="4"/>
                      </a:lnTo>
                      <a:lnTo>
                        <a:pt x="0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4" name="Freeform 13"/>
                <p:cNvSpPr>
                  <a:spLocks/>
                </p:cNvSpPr>
                <p:nvPr/>
              </p:nvSpPr>
              <p:spPr bwMode="auto">
                <a:xfrm>
                  <a:off x="4166" y="2899"/>
                  <a:ext cx="169" cy="98"/>
                </a:xfrm>
                <a:custGeom>
                  <a:avLst/>
                  <a:gdLst/>
                  <a:ahLst/>
                  <a:cxnLst>
                    <a:cxn ang="0">
                      <a:pos x="169" y="98"/>
                    </a:cxn>
                    <a:cxn ang="0">
                      <a:pos x="169" y="95"/>
                    </a:cxn>
                    <a:cxn ang="0">
                      <a:pos x="4" y="0"/>
                    </a:cxn>
                    <a:cxn ang="0">
                      <a:pos x="0" y="4"/>
                    </a:cxn>
                    <a:cxn ang="0">
                      <a:pos x="169" y="98"/>
                    </a:cxn>
                  </a:cxnLst>
                  <a:rect l="0" t="0" r="r" b="b"/>
                  <a:pathLst>
                    <a:path w="169" h="98">
                      <a:moveTo>
                        <a:pt x="169" y="98"/>
                      </a:moveTo>
                      <a:lnTo>
                        <a:pt x="169" y="95"/>
                      </a:lnTo>
                      <a:lnTo>
                        <a:pt x="4" y="0"/>
                      </a:lnTo>
                      <a:lnTo>
                        <a:pt x="0" y="4"/>
                      </a:lnTo>
                      <a:lnTo>
                        <a:pt x="169" y="98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5" name="Freeform 14"/>
                <p:cNvSpPr>
                  <a:spLocks/>
                </p:cNvSpPr>
                <p:nvPr/>
              </p:nvSpPr>
              <p:spPr bwMode="auto">
                <a:xfrm>
                  <a:off x="4608" y="3133"/>
                  <a:ext cx="14" cy="57"/>
                </a:xfrm>
                <a:custGeom>
                  <a:avLst/>
                  <a:gdLst/>
                  <a:ahLst/>
                  <a:cxnLst>
                    <a:cxn ang="0">
                      <a:pos x="0" y="51"/>
                    </a:cxn>
                    <a:cxn ang="0">
                      <a:pos x="0" y="0"/>
                    </a:cxn>
                    <a:cxn ang="0">
                      <a:pos x="14" y="7"/>
                    </a:cxn>
                    <a:cxn ang="0">
                      <a:pos x="14" y="57"/>
                    </a:cxn>
                    <a:cxn ang="0">
                      <a:pos x="0" y="51"/>
                    </a:cxn>
                  </a:cxnLst>
                  <a:rect l="0" t="0" r="r" b="b"/>
                  <a:pathLst>
                    <a:path w="14" h="57">
                      <a:moveTo>
                        <a:pt x="0" y="51"/>
                      </a:moveTo>
                      <a:lnTo>
                        <a:pt x="0" y="0"/>
                      </a:lnTo>
                      <a:lnTo>
                        <a:pt x="14" y="7"/>
                      </a:lnTo>
                      <a:lnTo>
                        <a:pt x="14" y="57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" name="Rectangle 15"/>
                <p:cNvSpPr>
                  <a:spLocks noChangeArrowheads="1"/>
                </p:cNvSpPr>
                <p:nvPr/>
              </p:nvSpPr>
              <p:spPr bwMode="auto">
                <a:xfrm>
                  <a:off x="4608" y="3133"/>
                  <a:ext cx="4" cy="51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7" name="Freeform 16"/>
                <p:cNvSpPr>
                  <a:spLocks/>
                </p:cNvSpPr>
                <p:nvPr/>
              </p:nvSpPr>
              <p:spPr bwMode="auto">
                <a:xfrm>
                  <a:off x="4608" y="3184"/>
                  <a:ext cx="14" cy="6"/>
                </a:xfrm>
                <a:custGeom>
                  <a:avLst/>
                  <a:gdLst/>
                  <a:ahLst/>
                  <a:cxnLst>
                    <a:cxn ang="0">
                      <a:pos x="14" y="6"/>
                    </a:cxn>
                    <a:cxn ang="0">
                      <a:pos x="14" y="3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14" y="6"/>
                    </a:cxn>
                  </a:cxnLst>
                  <a:rect l="0" t="0" r="r" b="b"/>
                  <a:pathLst>
                    <a:path w="14" h="6">
                      <a:moveTo>
                        <a:pt x="14" y="6"/>
                      </a:moveTo>
                      <a:lnTo>
                        <a:pt x="14" y="3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14" y="6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8" name="Freeform 17"/>
                <p:cNvSpPr>
                  <a:spLocks/>
                </p:cNvSpPr>
                <p:nvPr/>
              </p:nvSpPr>
              <p:spPr bwMode="auto">
                <a:xfrm>
                  <a:off x="4591" y="3119"/>
                  <a:ext cx="11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1" y="10"/>
                    </a:cxn>
                    <a:cxn ang="0">
                      <a:pos x="11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1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1" y="10"/>
                      </a:lnTo>
                      <a:lnTo>
                        <a:pt x="11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9" name="Freeform 18"/>
                <p:cNvSpPr>
                  <a:spLocks/>
                </p:cNvSpPr>
                <p:nvPr/>
              </p:nvSpPr>
              <p:spPr bwMode="auto">
                <a:xfrm>
                  <a:off x="4591" y="3119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4"/>
                    </a:cxn>
                    <a:cxn ang="0">
                      <a:pos x="4" y="4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4"/>
                      </a:lnTo>
                      <a:lnTo>
                        <a:pt x="4" y="4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0" name="Freeform 19"/>
                <p:cNvSpPr>
                  <a:spLocks/>
                </p:cNvSpPr>
                <p:nvPr/>
              </p:nvSpPr>
              <p:spPr bwMode="auto">
                <a:xfrm>
                  <a:off x="4591" y="3173"/>
                  <a:ext cx="11" cy="7"/>
                </a:xfrm>
                <a:custGeom>
                  <a:avLst/>
                  <a:gdLst/>
                  <a:ahLst/>
                  <a:cxnLst>
                    <a:cxn ang="0">
                      <a:pos x="11" y="7"/>
                    </a:cxn>
                    <a:cxn ang="0">
                      <a:pos x="11" y="4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11" y="7"/>
                    </a:cxn>
                  </a:cxnLst>
                  <a:rect l="0" t="0" r="r" b="b"/>
                  <a:pathLst>
                    <a:path w="11" h="7">
                      <a:moveTo>
                        <a:pt x="11" y="7"/>
                      </a:moveTo>
                      <a:lnTo>
                        <a:pt x="11" y="4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11" y="7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1" name="Freeform 20"/>
                <p:cNvSpPr>
                  <a:spLocks/>
                </p:cNvSpPr>
                <p:nvPr/>
              </p:nvSpPr>
              <p:spPr bwMode="auto">
                <a:xfrm>
                  <a:off x="4571" y="3109"/>
                  <a:ext cx="14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4" y="7"/>
                    </a:cxn>
                    <a:cxn ang="0">
                      <a:pos x="14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4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4" y="7"/>
                      </a:lnTo>
                      <a:lnTo>
                        <a:pt x="14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2" name="Freeform 21"/>
                <p:cNvSpPr>
                  <a:spLocks/>
                </p:cNvSpPr>
                <p:nvPr/>
              </p:nvSpPr>
              <p:spPr bwMode="auto">
                <a:xfrm>
                  <a:off x="4571" y="3109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4"/>
                    </a:cxn>
                    <a:cxn ang="0">
                      <a:pos x="4" y="4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4"/>
                      </a:lnTo>
                      <a:lnTo>
                        <a:pt x="4" y="4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3" name="Freeform 22"/>
                <p:cNvSpPr>
                  <a:spLocks/>
                </p:cNvSpPr>
                <p:nvPr/>
              </p:nvSpPr>
              <p:spPr bwMode="auto">
                <a:xfrm>
                  <a:off x="4571" y="3163"/>
                  <a:ext cx="14" cy="7"/>
                </a:xfrm>
                <a:custGeom>
                  <a:avLst/>
                  <a:gdLst/>
                  <a:ahLst/>
                  <a:cxnLst>
                    <a:cxn ang="0">
                      <a:pos x="14" y="7"/>
                    </a:cxn>
                    <a:cxn ang="0">
                      <a:pos x="14" y="4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14" y="7"/>
                    </a:cxn>
                  </a:cxnLst>
                  <a:rect l="0" t="0" r="r" b="b"/>
                  <a:pathLst>
                    <a:path w="14" h="7">
                      <a:moveTo>
                        <a:pt x="14" y="7"/>
                      </a:moveTo>
                      <a:lnTo>
                        <a:pt x="14" y="4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14" y="7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4" name="Freeform 23"/>
                <p:cNvSpPr>
                  <a:spLocks/>
                </p:cNvSpPr>
                <p:nvPr/>
              </p:nvSpPr>
              <p:spPr bwMode="auto">
                <a:xfrm>
                  <a:off x="4554" y="3099"/>
                  <a:ext cx="10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0" y="7"/>
                    </a:cxn>
                    <a:cxn ang="0">
                      <a:pos x="10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0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0" y="7"/>
                      </a:lnTo>
                      <a:lnTo>
                        <a:pt x="10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5" name="Freeform 24"/>
                <p:cNvSpPr>
                  <a:spLocks/>
                </p:cNvSpPr>
                <p:nvPr/>
              </p:nvSpPr>
              <p:spPr bwMode="auto">
                <a:xfrm>
                  <a:off x="4554" y="3099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1"/>
                    </a:cxn>
                    <a:cxn ang="0">
                      <a:pos x="4" y="3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1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6" name="Freeform 25"/>
                <p:cNvSpPr>
                  <a:spLocks/>
                </p:cNvSpPr>
                <p:nvPr/>
              </p:nvSpPr>
              <p:spPr bwMode="auto">
                <a:xfrm>
                  <a:off x="4554" y="3150"/>
                  <a:ext cx="10" cy="10"/>
                </a:xfrm>
                <a:custGeom>
                  <a:avLst/>
                  <a:gdLst/>
                  <a:ahLst/>
                  <a:cxnLst>
                    <a:cxn ang="0">
                      <a:pos x="10" y="10"/>
                    </a:cxn>
                    <a:cxn ang="0">
                      <a:pos x="10" y="7"/>
                    </a:cxn>
                    <a:cxn ang="0">
                      <a:pos x="4" y="0"/>
                    </a:cxn>
                    <a:cxn ang="0">
                      <a:pos x="0" y="3"/>
                    </a:cxn>
                    <a:cxn ang="0">
                      <a:pos x="10" y="10"/>
                    </a:cxn>
                  </a:cxnLst>
                  <a:rect l="0" t="0" r="r" b="b"/>
                  <a:pathLst>
                    <a:path w="10" h="10">
                      <a:moveTo>
                        <a:pt x="10" y="10"/>
                      </a:moveTo>
                      <a:lnTo>
                        <a:pt x="10" y="7"/>
                      </a:lnTo>
                      <a:lnTo>
                        <a:pt x="4" y="0"/>
                      </a:lnTo>
                      <a:lnTo>
                        <a:pt x="0" y="3"/>
                      </a:lnTo>
                      <a:lnTo>
                        <a:pt x="10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7" name="Freeform 26"/>
                <p:cNvSpPr>
                  <a:spLocks/>
                </p:cNvSpPr>
                <p:nvPr/>
              </p:nvSpPr>
              <p:spPr bwMode="auto">
                <a:xfrm>
                  <a:off x="4537" y="3089"/>
                  <a:ext cx="11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1" y="7"/>
                    </a:cxn>
                    <a:cxn ang="0">
                      <a:pos x="11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1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1" y="7"/>
                      </a:lnTo>
                      <a:lnTo>
                        <a:pt x="11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8" name="Freeform 27"/>
                <p:cNvSpPr>
                  <a:spLocks/>
                </p:cNvSpPr>
                <p:nvPr/>
              </p:nvSpPr>
              <p:spPr bwMode="auto">
                <a:xfrm>
                  <a:off x="4537" y="3089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51"/>
                    </a:cxn>
                    <a:cxn ang="0">
                      <a:pos x="4" y="3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0" y="51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9" name="Freeform 28"/>
                <p:cNvSpPr>
                  <a:spLocks/>
                </p:cNvSpPr>
                <p:nvPr/>
              </p:nvSpPr>
              <p:spPr bwMode="auto">
                <a:xfrm>
                  <a:off x="4537" y="3140"/>
                  <a:ext cx="11" cy="10"/>
                </a:xfrm>
                <a:custGeom>
                  <a:avLst/>
                  <a:gdLst/>
                  <a:ahLst/>
                  <a:cxnLst>
                    <a:cxn ang="0">
                      <a:pos x="11" y="10"/>
                    </a:cxn>
                    <a:cxn ang="0">
                      <a:pos x="11" y="6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11" y="10"/>
                    </a:cxn>
                  </a:cxnLst>
                  <a:rect l="0" t="0" r="r" b="b"/>
                  <a:pathLst>
                    <a:path w="11" h="10">
                      <a:moveTo>
                        <a:pt x="11" y="10"/>
                      </a:moveTo>
                      <a:lnTo>
                        <a:pt x="11" y="6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1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0" name="Freeform 29"/>
                <p:cNvSpPr>
                  <a:spLocks/>
                </p:cNvSpPr>
                <p:nvPr/>
              </p:nvSpPr>
              <p:spPr bwMode="auto">
                <a:xfrm>
                  <a:off x="4517" y="3079"/>
                  <a:ext cx="14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4" y="6"/>
                    </a:cxn>
                    <a:cxn ang="0">
                      <a:pos x="14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4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4" y="6"/>
                      </a:lnTo>
                      <a:lnTo>
                        <a:pt x="14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1" name="Freeform 30"/>
                <p:cNvSpPr>
                  <a:spLocks/>
                </p:cNvSpPr>
                <p:nvPr/>
              </p:nvSpPr>
              <p:spPr bwMode="auto">
                <a:xfrm>
                  <a:off x="4517" y="3079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0"/>
                    </a:cxn>
                    <a:cxn ang="0">
                      <a:pos x="4" y="3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0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2" name="Freeform 31"/>
                <p:cNvSpPr>
                  <a:spLocks/>
                </p:cNvSpPr>
                <p:nvPr/>
              </p:nvSpPr>
              <p:spPr bwMode="auto">
                <a:xfrm>
                  <a:off x="4517" y="3129"/>
                  <a:ext cx="14" cy="11"/>
                </a:xfrm>
                <a:custGeom>
                  <a:avLst/>
                  <a:gdLst/>
                  <a:ahLst/>
                  <a:cxnLst>
                    <a:cxn ang="0">
                      <a:pos x="14" y="11"/>
                    </a:cxn>
                    <a:cxn ang="0">
                      <a:pos x="14" y="7"/>
                    </a:cxn>
                    <a:cxn ang="0">
                      <a:pos x="4" y="0"/>
                    </a:cxn>
                    <a:cxn ang="0">
                      <a:pos x="0" y="4"/>
                    </a:cxn>
                    <a:cxn ang="0">
                      <a:pos x="14" y="11"/>
                    </a:cxn>
                  </a:cxnLst>
                  <a:rect l="0" t="0" r="r" b="b"/>
                  <a:pathLst>
                    <a:path w="14" h="11">
                      <a:moveTo>
                        <a:pt x="14" y="11"/>
                      </a:moveTo>
                      <a:lnTo>
                        <a:pt x="14" y="7"/>
                      </a:lnTo>
                      <a:lnTo>
                        <a:pt x="4" y="0"/>
                      </a:lnTo>
                      <a:lnTo>
                        <a:pt x="0" y="4"/>
                      </a:lnTo>
                      <a:lnTo>
                        <a:pt x="14" y="11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3" name="Freeform 32"/>
                <p:cNvSpPr>
                  <a:spLocks/>
                </p:cNvSpPr>
                <p:nvPr/>
              </p:nvSpPr>
              <p:spPr bwMode="auto">
                <a:xfrm>
                  <a:off x="4500" y="3068"/>
                  <a:ext cx="10" cy="61"/>
                </a:xfrm>
                <a:custGeom>
                  <a:avLst/>
                  <a:gdLst/>
                  <a:ahLst/>
                  <a:cxnLst>
                    <a:cxn ang="0">
                      <a:pos x="0" y="55"/>
                    </a:cxn>
                    <a:cxn ang="0">
                      <a:pos x="0" y="0"/>
                    </a:cxn>
                    <a:cxn ang="0">
                      <a:pos x="10" y="7"/>
                    </a:cxn>
                    <a:cxn ang="0">
                      <a:pos x="10" y="61"/>
                    </a:cxn>
                    <a:cxn ang="0">
                      <a:pos x="0" y="55"/>
                    </a:cxn>
                  </a:cxnLst>
                  <a:rect l="0" t="0" r="r" b="b"/>
                  <a:pathLst>
                    <a:path w="10" h="61">
                      <a:moveTo>
                        <a:pt x="0" y="55"/>
                      </a:moveTo>
                      <a:lnTo>
                        <a:pt x="0" y="0"/>
                      </a:lnTo>
                      <a:lnTo>
                        <a:pt x="10" y="7"/>
                      </a:lnTo>
                      <a:lnTo>
                        <a:pt x="10" y="61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4" name="Freeform 33"/>
                <p:cNvSpPr>
                  <a:spLocks/>
                </p:cNvSpPr>
                <p:nvPr/>
              </p:nvSpPr>
              <p:spPr bwMode="auto">
                <a:xfrm>
                  <a:off x="4500" y="3068"/>
                  <a:ext cx="4" cy="55"/>
                </a:xfrm>
                <a:custGeom>
                  <a:avLst/>
                  <a:gdLst/>
                  <a:ahLst/>
                  <a:cxnLst>
                    <a:cxn ang="0">
                      <a:pos x="0" y="55"/>
                    </a:cxn>
                    <a:cxn ang="0">
                      <a:pos x="4" y="51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0" y="55"/>
                    </a:cxn>
                  </a:cxnLst>
                  <a:rect l="0" t="0" r="r" b="b"/>
                  <a:pathLst>
                    <a:path w="4" h="55">
                      <a:moveTo>
                        <a:pt x="0" y="55"/>
                      </a:moveTo>
                      <a:lnTo>
                        <a:pt x="4" y="51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5" name="Freeform 34"/>
                <p:cNvSpPr>
                  <a:spLocks/>
                </p:cNvSpPr>
                <p:nvPr/>
              </p:nvSpPr>
              <p:spPr bwMode="auto">
                <a:xfrm>
                  <a:off x="4500" y="3119"/>
                  <a:ext cx="10" cy="10"/>
                </a:xfrm>
                <a:custGeom>
                  <a:avLst/>
                  <a:gdLst/>
                  <a:ahLst/>
                  <a:cxnLst>
                    <a:cxn ang="0">
                      <a:pos x="10" y="10"/>
                    </a:cxn>
                    <a:cxn ang="0">
                      <a:pos x="10" y="7"/>
                    </a:cxn>
                    <a:cxn ang="0">
                      <a:pos x="4" y="0"/>
                    </a:cxn>
                    <a:cxn ang="0">
                      <a:pos x="0" y="4"/>
                    </a:cxn>
                    <a:cxn ang="0">
                      <a:pos x="10" y="10"/>
                    </a:cxn>
                  </a:cxnLst>
                  <a:rect l="0" t="0" r="r" b="b"/>
                  <a:pathLst>
                    <a:path w="10" h="10">
                      <a:moveTo>
                        <a:pt x="10" y="10"/>
                      </a:moveTo>
                      <a:lnTo>
                        <a:pt x="10" y="7"/>
                      </a:lnTo>
                      <a:lnTo>
                        <a:pt x="4" y="0"/>
                      </a:lnTo>
                      <a:lnTo>
                        <a:pt x="0" y="4"/>
                      </a:lnTo>
                      <a:lnTo>
                        <a:pt x="10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6" name="Freeform 35"/>
                <p:cNvSpPr>
                  <a:spLocks/>
                </p:cNvSpPr>
                <p:nvPr/>
              </p:nvSpPr>
              <p:spPr bwMode="auto">
                <a:xfrm>
                  <a:off x="4480" y="3058"/>
                  <a:ext cx="14" cy="61"/>
                </a:xfrm>
                <a:custGeom>
                  <a:avLst/>
                  <a:gdLst/>
                  <a:ahLst/>
                  <a:cxnLst>
                    <a:cxn ang="0">
                      <a:pos x="0" y="55"/>
                    </a:cxn>
                    <a:cxn ang="0">
                      <a:pos x="0" y="0"/>
                    </a:cxn>
                    <a:cxn ang="0">
                      <a:pos x="14" y="7"/>
                    </a:cxn>
                    <a:cxn ang="0">
                      <a:pos x="14" y="61"/>
                    </a:cxn>
                    <a:cxn ang="0">
                      <a:pos x="0" y="55"/>
                    </a:cxn>
                  </a:cxnLst>
                  <a:rect l="0" t="0" r="r" b="b"/>
                  <a:pathLst>
                    <a:path w="14" h="61">
                      <a:moveTo>
                        <a:pt x="0" y="55"/>
                      </a:moveTo>
                      <a:lnTo>
                        <a:pt x="0" y="0"/>
                      </a:lnTo>
                      <a:lnTo>
                        <a:pt x="14" y="7"/>
                      </a:lnTo>
                      <a:lnTo>
                        <a:pt x="14" y="61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7" name="Freeform 36"/>
                <p:cNvSpPr>
                  <a:spLocks/>
                </p:cNvSpPr>
                <p:nvPr/>
              </p:nvSpPr>
              <p:spPr bwMode="auto">
                <a:xfrm>
                  <a:off x="4480" y="3058"/>
                  <a:ext cx="3" cy="55"/>
                </a:xfrm>
                <a:custGeom>
                  <a:avLst/>
                  <a:gdLst/>
                  <a:ahLst/>
                  <a:cxnLst>
                    <a:cxn ang="0">
                      <a:pos x="0" y="55"/>
                    </a:cxn>
                    <a:cxn ang="0">
                      <a:pos x="3" y="51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55"/>
                    </a:cxn>
                  </a:cxnLst>
                  <a:rect l="0" t="0" r="r" b="b"/>
                  <a:pathLst>
                    <a:path w="3" h="55">
                      <a:moveTo>
                        <a:pt x="0" y="55"/>
                      </a:moveTo>
                      <a:lnTo>
                        <a:pt x="3" y="5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8" name="Freeform 37"/>
                <p:cNvSpPr>
                  <a:spLocks/>
                </p:cNvSpPr>
                <p:nvPr/>
              </p:nvSpPr>
              <p:spPr bwMode="auto">
                <a:xfrm>
                  <a:off x="4480" y="3109"/>
                  <a:ext cx="14" cy="10"/>
                </a:xfrm>
                <a:custGeom>
                  <a:avLst/>
                  <a:gdLst/>
                  <a:ahLst/>
                  <a:cxnLst>
                    <a:cxn ang="0">
                      <a:pos x="14" y="10"/>
                    </a:cxn>
                    <a:cxn ang="0">
                      <a:pos x="14" y="4"/>
                    </a:cxn>
                    <a:cxn ang="0">
                      <a:pos x="3" y="0"/>
                    </a:cxn>
                    <a:cxn ang="0">
                      <a:pos x="0" y="4"/>
                    </a:cxn>
                    <a:cxn ang="0">
                      <a:pos x="14" y="10"/>
                    </a:cxn>
                  </a:cxnLst>
                  <a:rect l="0" t="0" r="r" b="b"/>
                  <a:pathLst>
                    <a:path w="14" h="10">
                      <a:moveTo>
                        <a:pt x="14" y="10"/>
                      </a:moveTo>
                      <a:lnTo>
                        <a:pt x="14" y="4"/>
                      </a:lnTo>
                      <a:lnTo>
                        <a:pt x="3" y="0"/>
                      </a:lnTo>
                      <a:lnTo>
                        <a:pt x="0" y="4"/>
                      </a:lnTo>
                      <a:lnTo>
                        <a:pt x="14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9" name="Freeform 38"/>
                <p:cNvSpPr>
                  <a:spLocks/>
                </p:cNvSpPr>
                <p:nvPr/>
              </p:nvSpPr>
              <p:spPr bwMode="auto">
                <a:xfrm>
                  <a:off x="4463" y="3048"/>
                  <a:ext cx="10" cy="58"/>
                </a:xfrm>
                <a:custGeom>
                  <a:avLst/>
                  <a:gdLst/>
                  <a:ahLst/>
                  <a:cxnLst>
                    <a:cxn ang="0">
                      <a:pos x="0" y="51"/>
                    </a:cxn>
                    <a:cxn ang="0">
                      <a:pos x="0" y="0"/>
                    </a:cxn>
                    <a:cxn ang="0">
                      <a:pos x="10" y="7"/>
                    </a:cxn>
                    <a:cxn ang="0">
                      <a:pos x="10" y="58"/>
                    </a:cxn>
                    <a:cxn ang="0">
                      <a:pos x="0" y="51"/>
                    </a:cxn>
                  </a:cxnLst>
                  <a:rect l="0" t="0" r="r" b="b"/>
                  <a:pathLst>
                    <a:path w="10" h="58">
                      <a:moveTo>
                        <a:pt x="0" y="51"/>
                      </a:moveTo>
                      <a:lnTo>
                        <a:pt x="0" y="0"/>
                      </a:lnTo>
                      <a:lnTo>
                        <a:pt x="10" y="7"/>
                      </a:lnTo>
                      <a:lnTo>
                        <a:pt x="10" y="58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0" name="Rectangle 39"/>
                <p:cNvSpPr>
                  <a:spLocks noChangeArrowheads="1"/>
                </p:cNvSpPr>
                <p:nvPr/>
              </p:nvSpPr>
              <p:spPr bwMode="auto">
                <a:xfrm>
                  <a:off x="4463" y="3048"/>
                  <a:ext cx="4" cy="51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1" name="Freeform 40"/>
                <p:cNvSpPr>
                  <a:spLocks/>
                </p:cNvSpPr>
                <p:nvPr/>
              </p:nvSpPr>
              <p:spPr bwMode="auto">
                <a:xfrm>
                  <a:off x="4463" y="3099"/>
                  <a:ext cx="10" cy="7"/>
                </a:xfrm>
                <a:custGeom>
                  <a:avLst/>
                  <a:gdLst/>
                  <a:ahLst/>
                  <a:cxnLst>
                    <a:cxn ang="0">
                      <a:pos x="10" y="7"/>
                    </a:cxn>
                    <a:cxn ang="0">
                      <a:pos x="10" y="3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10" y="7"/>
                    </a:cxn>
                  </a:cxnLst>
                  <a:rect l="0" t="0" r="r" b="b"/>
                  <a:pathLst>
                    <a:path w="10" h="7">
                      <a:moveTo>
                        <a:pt x="10" y="7"/>
                      </a:moveTo>
                      <a:lnTo>
                        <a:pt x="10" y="3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10" y="7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2" name="Freeform 41"/>
                <p:cNvSpPr>
                  <a:spLocks/>
                </p:cNvSpPr>
                <p:nvPr/>
              </p:nvSpPr>
              <p:spPr bwMode="auto">
                <a:xfrm>
                  <a:off x="4446" y="3038"/>
                  <a:ext cx="10" cy="58"/>
                </a:xfrm>
                <a:custGeom>
                  <a:avLst/>
                  <a:gdLst/>
                  <a:ahLst/>
                  <a:cxnLst>
                    <a:cxn ang="0">
                      <a:pos x="0" y="51"/>
                    </a:cxn>
                    <a:cxn ang="0">
                      <a:pos x="0" y="0"/>
                    </a:cxn>
                    <a:cxn ang="0">
                      <a:pos x="10" y="7"/>
                    </a:cxn>
                    <a:cxn ang="0">
                      <a:pos x="10" y="58"/>
                    </a:cxn>
                    <a:cxn ang="0">
                      <a:pos x="0" y="51"/>
                    </a:cxn>
                  </a:cxnLst>
                  <a:rect l="0" t="0" r="r" b="b"/>
                  <a:pathLst>
                    <a:path w="10" h="58">
                      <a:moveTo>
                        <a:pt x="0" y="51"/>
                      </a:moveTo>
                      <a:lnTo>
                        <a:pt x="0" y="0"/>
                      </a:lnTo>
                      <a:lnTo>
                        <a:pt x="10" y="7"/>
                      </a:lnTo>
                      <a:lnTo>
                        <a:pt x="10" y="58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3" name="Rectangle 42"/>
                <p:cNvSpPr>
                  <a:spLocks noChangeArrowheads="1"/>
                </p:cNvSpPr>
                <p:nvPr/>
              </p:nvSpPr>
              <p:spPr bwMode="auto">
                <a:xfrm>
                  <a:off x="4446" y="3038"/>
                  <a:ext cx="4" cy="51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4" name="Freeform 43"/>
                <p:cNvSpPr>
                  <a:spLocks/>
                </p:cNvSpPr>
                <p:nvPr/>
              </p:nvSpPr>
              <p:spPr bwMode="auto">
                <a:xfrm>
                  <a:off x="4446" y="3089"/>
                  <a:ext cx="10" cy="7"/>
                </a:xfrm>
                <a:custGeom>
                  <a:avLst/>
                  <a:gdLst/>
                  <a:ahLst/>
                  <a:cxnLst>
                    <a:cxn ang="0">
                      <a:pos x="10" y="7"/>
                    </a:cxn>
                    <a:cxn ang="0">
                      <a:pos x="10" y="3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10" y="7"/>
                    </a:cxn>
                  </a:cxnLst>
                  <a:rect l="0" t="0" r="r" b="b"/>
                  <a:pathLst>
                    <a:path w="10" h="7">
                      <a:moveTo>
                        <a:pt x="10" y="7"/>
                      </a:moveTo>
                      <a:lnTo>
                        <a:pt x="10" y="3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10" y="7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5" name="Freeform 44"/>
                <p:cNvSpPr>
                  <a:spLocks/>
                </p:cNvSpPr>
                <p:nvPr/>
              </p:nvSpPr>
              <p:spPr bwMode="auto">
                <a:xfrm>
                  <a:off x="4426" y="3024"/>
                  <a:ext cx="14" cy="61"/>
                </a:xfrm>
                <a:custGeom>
                  <a:avLst/>
                  <a:gdLst/>
                  <a:ahLst/>
                  <a:cxnLst>
                    <a:cxn ang="0">
                      <a:pos x="0" y="55"/>
                    </a:cxn>
                    <a:cxn ang="0">
                      <a:pos x="0" y="0"/>
                    </a:cxn>
                    <a:cxn ang="0">
                      <a:pos x="14" y="7"/>
                    </a:cxn>
                    <a:cxn ang="0">
                      <a:pos x="14" y="61"/>
                    </a:cxn>
                    <a:cxn ang="0">
                      <a:pos x="0" y="55"/>
                    </a:cxn>
                  </a:cxnLst>
                  <a:rect l="0" t="0" r="r" b="b"/>
                  <a:pathLst>
                    <a:path w="14" h="61">
                      <a:moveTo>
                        <a:pt x="0" y="55"/>
                      </a:moveTo>
                      <a:lnTo>
                        <a:pt x="0" y="0"/>
                      </a:lnTo>
                      <a:lnTo>
                        <a:pt x="14" y="7"/>
                      </a:lnTo>
                      <a:lnTo>
                        <a:pt x="14" y="61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6" name="Freeform 45"/>
                <p:cNvSpPr>
                  <a:spLocks/>
                </p:cNvSpPr>
                <p:nvPr/>
              </p:nvSpPr>
              <p:spPr bwMode="auto">
                <a:xfrm>
                  <a:off x="4426" y="3024"/>
                  <a:ext cx="3" cy="55"/>
                </a:xfrm>
                <a:custGeom>
                  <a:avLst/>
                  <a:gdLst/>
                  <a:ahLst/>
                  <a:cxnLst>
                    <a:cxn ang="0">
                      <a:pos x="0" y="55"/>
                    </a:cxn>
                    <a:cxn ang="0">
                      <a:pos x="3" y="55"/>
                    </a:cxn>
                    <a:cxn ang="0">
                      <a:pos x="3" y="4"/>
                    </a:cxn>
                    <a:cxn ang="0">
                      <a:pos x="0" y="0"/>
                    </a:cxn>
                    <a:cxn ang="0">
                      <a:pos x="0" y="55"/>
                    </a:cxn>
                  </a:cxnLst>
                  <a:rect l="0" t="0" r="r" b="b"/>
                  <a:pathLst>
                    <a:path w="3" h="55">
                      <a:moveTo>
                        <a:pt x="0" y="55"/>
                      </a:moveTo>
                      <a:lnTo>
                        <a:pt x="3" y="55"/>
                      </a:lnTo>
                      <a:lnTo>
                        <a:pt x="3" y="4"/>
                      </a:lnTo>
                      <a:lnTo>
                        <a:pt x="0" y="0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7" name="Freeform 46"/>
                <p:cNvSpPr>
                  <a:spLocks/>
                </p:cNvSpPr>
                <p:nvPr/>
              </p:nvSpPr>
              <p:spPr bwMode="auto">
                <a:xfrm>
                  <a:off x="4426" y="3079"/>
                  <a:ext cx="14" cy="6"/>
                </a:xfrm>
                <a:custGeom>
                  <a:avLst/>
                  <a:gdLst/>
                  <a:ahLst/>
                  <a:cxnLst>
                    <a:cxn ang="0">
                      <a:pos x="14" y="6"/>
                    </a:cxn>
                    <a:cxn ang="0">
                      <a:pos x="14" y="3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14" y="6"/>
                    </a:cxn>
                  </a:cxnLst>
                  <a:rect l="0" t="0" r="r" b="b"/>
                  <a:pathLst>
                    <a:path w="14" h="6">
                      <a:moveTo>
                        <a:pt x="14" y="6"/>
                      </a:moveTo>
                      <a:lnTo>
                        <a:pt x="14" y="3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4" y="6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8" name="Freeform 47"/>
                <p:cNvSpPr>
                  <a:spLocks/>
                </p:cNvSpPr>
                <p:nvPr/>
              </p:nvSpPr>
              <p:spPr bwMode="auto">
                <a:xfrm>
                  <a:off x="4409" y="3014"/>
                  <a:ext cx="10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0" y="7"/>
                    </a:cxn>
                    <a:cxn ang="0">
                      <a:pos x="10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0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0" y="7"/>
                      </a:lnTo>
                      <a:lnTo>
                        <a:pt x="10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9" name="Freeform 48"/>
                <p:cNvSpPr>
                  <a:spLocks/>
                </p:cNvSpPr>
                <p:nvPr/>
              </p:nvSpPr>
              <p:spPr bwMode="auto">
                <a:xfrm>
                  <a:off x="4409" y="3014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4"/>
                    </a:cxn>
                    <a:cxn ang="0">
                      <a:pos x="4" y="4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4"/>
                      </a:lnTo>
                      <a:lnTo>
                        <a:pt x="4" y="4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0" name="Freeform 49"/>
                <p:cNvSpPr>
                  <a:spLocks/>
                </p:cNvSpPr>
                <p:nvPr/>
              </p:nvSpPr>
              <p:spPr bwMode="auto">
                <a:xfrm>
                  <a:off x="4409" y="3068"/>
                  <a:ext cx="10" cy="7"/>
                </a:xfrm>
                <a:custGeom>
                  <a:avLst/>
                  <a:gdLst/>
                  <a:ahLst/>
                  <a:cxnLst>
                    <a:cxn ang="0">
                      <a:pos x="10" y="7"/>
                    </a:cxn>
                    <a:cxn ang="0">
                      <a:pos x="10" y="4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10" y="7"/>
                    </a:cxn>
                  </a:cxnLst>
                  <a:rect l="0" t="0" r="r" b="b"/>
                  <a:pathLst>
                    <a:path w="10" h="7">
                      <a:moveTo>
                        <a:pt x="10" y="7"/>
                      </a:moveTo>
                      <a:lnTo>
                        <a:pt x="10" y="4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10" y="7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1" name="Freeform 50"/>
                <p:cNvSpPr>
                  <a:spLocks/>
                </p:cNvSpPr>
                <p:nvPr/>
              </p:nvSpPr>
              <p:spPr bwMode="auto">
                <a:xfrm>
                  <a:off x="4136" y="2848"/>
                  <a:ext cx="27" cy="38"/>
                </a:xfrm>
                <a:custGeom>
                  <a:avLst/>
                  <a:gdLst/>
                  <a:ahLst/>
                  <a:cxnLst>
                    <a:cxn ang="0">
                      <a:pos x="27" y="17"/>
                    </a:cxn>
                    <a:cxn ang="0">
                      <a:pos x="27" y="38"/>
                    </a:cxn>
                    <a:cxn ang="0">
                      <a:pos x="0" y="21"/>
                    </a:cxn>
                    <a:cxn ang="0">
                      <a:pos x="0" y="0"/>
                    </a:cxn>
                    <a:cxn ang="0">
                      <a:pos x="27" y="17"/>
                    </a:cxn>
                  </a:cxnLst>
                  <a:rect l="0" t="0" r="r" b="b"/>
                  <a:pathLst>
                    <a:path w="27" h="38">
                      <a:moveTo>
                        <a:pt x="27" y="17"/>
                      </a:moveTo>
                      <a:lnTo>
                        <a:pt x="27" y="38"/>
                      </a:lnTo>
                      <a:lnTo>
                        <a:pt x="0" y="21"/>
                      </a:lnTo>
                      <a:lnTo>
                        <a:pt x="0" y="0"/>
                      </a:lnTo>
                      <a:lnTo>
                        <a:pt x="27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2" name="Freeform 51"/>
                <p:cNvSpPr>
                  <a:spLocks/>
                </p:cNvSpPr>
                <p:nvPr/>
              </p:nvSpPr>
              <p:spPr bwMode="auto">
                <a:xfrm>
                  <a:off x="4159" y="2869"/>
                  <a:ext cx="4" cy="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" y="0"/>
                    </a:cxn>
                    <a:cxn ang="0">
                      <a:pos x="4" y="13"/>
                    </a:cxn>
                    <a:cxn ang="0">
                      <a:pos x="0" y="1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" h="17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4" y="13"/>
                      </a:lnTo>
                      <a:lnTo>
                        <a:pt x="0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25A1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3" name="Freeform 52"/>
                <p:cNvSpPr>
                  <a:spLocks/>
                </p:cNvSpPr>
                <p:nvPr/>
              </p:nvSpPr>
              <p:spPr bwMode="auto">
                <a:xfrm>
                  <a:off x="4132" y="2852"/>
                  <a:ext cx="31" cy="17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4" y="0"/>
                    </a:cxn>
                    <a:cxn ang="0">
                      <a:pos x="31" y="17"/>
                    </a:cxn>
                    <a:cxn ang="0">
                      <a:pos x="27" y="17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31" h="17">
                      <a:moveTo>
                        <a:pt x="0" y="3"/>
                      </a:moveTo>
                      <a:lnTo>
                        <a:pt x="4" y="0"/>
                      </a:lnTo>
                      <a:lnTo>
                        <a:pt x="31" y="17"/>
                      </a:lnTo>
                      <a:lnTo>
                        <a:pt x="27" y="17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E1B1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4" name="Freeform 53"/>
                <p:cNvSpPr>
                  <a:spLocks/>
                </p:cNvSpPr>
                <p:nvPr/>
              </p:nvSpPr>
              <p:spPr bwMode="auto">
                <a:xfrm>
                  <a:off x="4132" y="2855"/>
                  <a:ext cx="27" cy="31"/>
                </a:xfrm>
                <a:custGeom>
                  <a:avLst/>
                  <a:gdLst/>
                  <a:ahLst/>
                  <a:cxnLst>
                    <a:cxn ang="0">
                      <a:pos x="27" y="14"/>
                    </a:cxn>
                    <a:cxn ang="0">
                      <a:pos x="27" y="31"/>
                    </a:cxn>
                    <a:cxn ang="0">
                      <a:pos x="0" y="17"/>
                    </a:cxn>
                    <a:cxn ang="0">
                      <a:pos x="0" y="0"/>
                    </a:cxn>
                    <a:cxn ang="0">
                      <a:pos x="27" y="14"/>
                    </a:cxn>
                  </a:cxnLst>
                  <a:rect l="0" t="0" r="r" b="b"/>
                  <a:pathLst>
                    <a:path w="27" h="31">
                      <a:moveTo>
                        <a:pt x="27" y="14"/>
                      </a:moveTo>
                      <a:lnTo>
                        <a:pt x="27" y="31"/>
                      </a:lnTo>
                      <a:lnTo>
                        <a:pt x="0" y="17"/>
                      </a:lnTo>
                      <a:lnTo>
                        <a:pt x="0" y="0"/>
                      </a:lnTo>
                      <a:lnTo>
                        <a:pt x="27" y="14"/>
                      </a:lnTo>
                      <a:close/>
                    </a:path>
                  </a:pathLst>
                </a:custGeom>
                <a:solidFill>
                  <a:srgbClr val="E1B1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5" name="Freeform 54"/>
                <p:cNvSpPr>
                  <a:spLocks/>
                </p:cNvSpPr>
                <p:nvPr/>
              </p:nvSpPr>
              <p:spPr bwMode="auto">
                <a:xfrm>
                  <a:off x="4632" y="2693"/>
                  <a:ext cx="574" cy="409"/>
                </a:xfrm>
                <a:custGeom>
                  <a:avLst/>
                  <a:gdLst/>
                  <a:ahLst/>
                  <a:cxnLst>
                    <a:cxn ang="0">
                      <a:pos x="0" y="331"/>
                    </a:cxn>
                    <a:cxn ang="0">
                      <a:pos x="574" y="0"/>
                    </a:cxn>
                    <a:cxn ang="0">
                      <a:pos x="574" y="74"/>
                    </a:cxn>
                    <a:cxn ang="0">
                      <a:pos x="0" y="409"/>
                    </a:cxn>
                    <a:cxn ang="0">
                      <a:pos x="0" y="331"/>
                    </a:cxn>
                  </a:cxnLst>
                  <a:rect l="0" t="0" r="r" b="b"/>
                  <a:pathLst>
                    <a:path w="574" h="409">
                      <a:moveTo>
                        <a:pt x="0" y="331"/>
                      </a:moveTo>
                      <a:lnTo>
                        <a:pt x="574" y="0"/>
                      </a:lnTo>
                      <a:lnTo>
                        <a:pt x="574" y="74"/>
                      </a:lnTo>
                      <a:lnTo>
                        <a:pt x="0" y="409"/>
                      </a:lnTo>
                      <a:lnTo>
                        <a:pt x="0" y="3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6" name="Freeform 55"/>
                <p:cNvSpPr>
                  <a:spLocks/>
                </p:cNvSpPr>
                <p:nvPr/>
              </p:nvSpPr>
              <p:spPr bwMode="auto">
                <a:xfrm>
                  <a:off x="4132" y="2401"/>
                  <a:ext cx="1074" cy="623"/>
                </a:xfrm>
                <a:custGeom>
                  <a:avLst/>
                  <a:gdLst/>
                  <a:ahLst/>
                  <a:cxnLst>
                    <a:cxn ang="0">
                      <a:pos x="0" y="336"/>
                    </a:cxn>
                    <a:cxn ang="0">
                      <a:pos x="571" y="0"/>
                    </a:cxn>
                    <a:cxn ang="0">
                      <a:pos x="1074" y="292"/>
                    </a:cxn>
                    <a:cxn ang="0">
                      <a:pos x="500" y="623"/>
                    </a:cxn>
                    <a:cxn ang="0">
                      <a:pos x="0" y="336"/>
                    </a:cxn>
                  </a:cxnLst>
                  <a:rect l="0" t="0" r="r" b="b"/>
                  <a:pathLst>
                    <a:path w="1074" h="623">
                      <a:moveTo>
                        <a:pt x="0" y="336"/>
                      </a:moveTo>
                      <a:lnTo>
                        <a:pt x="571" y="0"/>
                      </a:lnTo>
                      <a:lnTo>
                        <a:pt x="1074" y="292"/>
                      </a:lnTo>
                      <a:lnTo>
                        <a:pt x="500" y="623"/>
                      </a:lnTo>
                      <a:lnTo>
                        <a:pt x="0" y="336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7" name="Freeform 56"/>
                <p:cNvSpPr>
                  <a:spLocks/>
                </p:cNvSpPr>
                <p:nvPr/>
              </p:nvSpPr>
              <p:spPr bwMode="auto">
                <a:xfrm>
                  <a:off x="4132" y="2737"/>
                  <a:ext cx="500" cy="365"/>
                </a:xfrm>
                <a:custGeom>
                  <a:avLst/>
                  <a:gdLst/>
                  <a:ahLst/>
                  <a:cxnLst>
                    <a:cxn ang="0">
                      <a:pos x="500" y="287"/>
                    </a:cxn>
                    <a:cxn ang="0">
                      <a:pos x="500" y="365"/>
                    </a:cxn>
                    <a:cxn ang="0">
                      <a:pos x="0" y="74"/>
                    </a:cxn>
                    <a:cxn ang="0">
                      <a:pos x="0" y="0"/>
                    </a:cxn>
                    <a:cxn ang="0">
                      <a:pos x="500" y="287"/>
                    </a:cxn>
                  </a:cxnLst>
                  <a:rect l="0" t="0" r="r" b="b"/>
                  <a:pathLst>
                    <a:path w="500" h="365">
                      <a:moveTo>
                        <a:pt x="500" y="287"/>
                      </a:moveTo>
                      <a:lnTo>
                        <a:pt x="500" y="365"/>
                      </a:lnTo>
                      <a:lnTo>
                        <a:pt x="0" y="74"/>
                      </a:lnTo>
                      <a:lnTo>
                        <a:pt x="0" y="0"/>
                      </a:lnTo>
                      <a:lnTo>
                        <a:pt x="500" y="287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" name="Freeform 57"/>
                <p:cNvSpPr>
                  <a:spLocks/>
                </p:cNvSpPr>
                <p:nvPr/>
              </p:nvSpPr>
              <p:spPr bwMode="auto">
                <a:xfrm>
                  <a:off x="4166" y="2770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0"/>
                    </a:cxn>
                    <a:cxn ang="0">
                      <a:pos x="169" y="95"/>
                    </a:cxn>
                    <a:cxn ang="0">
                      <a:pos x="169" y="122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69" h="122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169" y="95"/>
                      </a:lnTo>
                      <a:lnTo>
                        <a:pt x="169" y="122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9" name="Rectangle 58"/>
                <p:cNvSpPr>
                  <a:spLocks noChangeArrowheads="1"/>
                </p:cNvSpPr>
                <p:nvPr/>
              </p:nvSpPr>
              <p:spPr bwMode="auto">
                <a:xfrm>
                  <a:off x="4166" y="2770"/>
                  <a:ext cx="4" cy="24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0" name="Freeform 59"/>
                <p:cNvSpPr>
                  <a:spLocks/>
                </p:cNvSpPr>
                <p:nvPr/>
              </p:nvSpPr>
              <p:spPr bwMode="auto">
                <a:xfrm>
                  <a:off x="4166" y="2794"/>
                  <a:ext cx="169" cy="98"/>
                </a:xfrm>
                <a:custGeom>
                  <a:avLst/>
                  <a:gdLst/>
                  <a:ahLst/>
                  <a:cxnLst>
                    <a:cxn ang="0">
                      <a:pos x="169" y="98"/>
                    </a:cxn>
                    <a:cxn ang="0">
                      <a:pos x="169" y="95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169" y="98"/>
                    </a:cxn>
                  </a:cxnLst>
                  <a:rect l="0" t="0" r="r" b="b"/>
                  <a:pathLst>
                    <a:path w="169" h="98">
                      <a:moveTo>
                        <a:pt x="169" y="98"/>
                      </a:moveTo>
                      <a:lnTo>
                        <a:pt x="169" y="95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169" y="98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1" name="Freeform 60"/>
                <p:cNvSpPr>
                  <a:spLocks/>
                </p:cNvSpPr>
                <p:nvPr/>
              </p:nvSpPr>
              <p:spPr bwMode="auto">
                <a:xfrm>
                  <a:off x="4608" y="3024"/>
                  <a:ext cx="14" cy="61"/>
                </a:xfrm>
                <a:custGeom>
                  <a:avLst/>
                  <a:gdLst/>
                  <a:ahLst/>
                  <a:cxnLst>
                    <a:cxn ang="0">
                      <a:pos x="0" y="55"/>
                    </a:cxn>
                    <a:cxn ang="0">
                      <a:pos x="0" y="0"/>
                    </a:cxn>
                    <a:cxn ang="0">
                      <a:pos x="14" y="7"/>
                    </a:cxn>
                    <a:cxn ang="0">
                      <a:pos x="14" y="61"/>
                    </a:cxn>
                    <a:cxn ang="0">
                      <a:pos x="0" y="55"/>
                    </a:cxn>
                  </a:cxnLst>
                  <a:rect l="0" t="0" r="r" b="b"/>
                  <a:pathLst>
                    <a:path w="14" h="61">
                      <a:moveTo>
                        <a:pt x="0" y="55"/>
                      </a:moveTo>
                      <a:lnTo>
                        <a:pt x="0" y="0"/>
                      </a:lnTo>
                      <a:lnTo>
                        <a:pt x="14" y="7"/>
                      </a:lnTo>
                      <a:lnTo>
                        <a:pt x="14" y="61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2" name="Freeform 61"/>
                <p:cNvSpPr>
                  <a:spLocks/>
                </p:cNvSpPr>
                <p:nvPr/>
              </p:nvSpPr>
              <p:spPr bwMode="auto">
                <a:xfrm>
                  <a:off x="4608" y="3024"/>
                  <a:ext cx="4" cy="55"/>
                </a:xfrm>
                <a:custGeom>
                  <a:avLst/>
                  <a:gdLst/>
                  <a:ahLst/>
                  <a:cxnLst>
                    <a:cxn ang="0">
                      <a:pos x="0" y="55"/>
                    </a:cxn>
                    <a:cxn ang="0">
                      <a:pos x="4" y="51"/>
                    </a:cxn>
                    <a:cxn ang="0">
                      <a:pos x="4" y="4"/>
                    </a:cxn>
                    <a:cxn ang="0">
                      <a:pos x="0" y="0"/>
                    </a:cxn>
                    <a:cxn ang="0">
                      <a:pos x="0" y="55"/>
                    </a:cxn>
                  </a:cxnLst>
                  <a:rect l="0" t="0" r="r" b="b"/>
                  <a:pathLst>
                    <a:path w="4" h="55">
                      <a:moveTo>
                        <a:pt x="0" y="55"/>
                      </a:moveTo>
                      <a:lnTo>
                        <a:pt x="4" y="51"/>
                      </a:lnTo>
                      <a:lnTo>
                        <a:pt x="4" y="4"/>
                      </a:lnTo>
                      <a:lnTo>
                        <a:pt x="0" y="0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3" name="Freeform 62"/>
                <p:cNvSpPr>
                  <a:spLocks/>
                </p:cNvSpPr>
                <p:nvPr/>
              </p:nvSpPr>
              <p:spPr bwMode="auto">
                <a:xfrm>
                  <a:off x="4608" y="3075"/>
                  <a:ext cx="14" cy="10"/>
                </a:xfrm>
                <a:custGeom>
                  <a:avLst/>
                  <a:gdLst/>
                  <a:ahLst/>
                  <a:cxnLst>
                    <a:cxn ang="0">
                      <a:pos x="14" y="10"/>
                    </a:cxn>
                    <a:cxn ang="0">
                      <a:pos x="14" y="7"/>
                    </a:cxn>
                    <a:cxn ang="0">
                      <a:pos x="4" y="0"/>
                    </a:cxn>
                    <a:cxn ang="0">
                      <a:pos x="0" y="4"/>
                    </a:cxn>
                    <a:cxn ang="0">
                      <a:pos x="14" y="10"/>
                    </a:cxn>
                  </a:cxnLst>
                  <a:rect l="0" t="0" r="r" b="b"/>
                  <a:pathLst>
                    <a:path w="14" h="10">
                      <a:moveTo>
                        <a:pt x="14" y="10"/>
                      </a:moveTo>
                      <a:lnTo>
                        <a:pt x="14" y="7"/>
                      </a:lnTo>
                      <a:lnTo>
                        <a:pt x="4" y="0"/>
                      </a:lnTo>
                      <a:lnTo>
                        <a:pt x="0" y="4"/>
                      </a:lnTo>
                      <a:lnTo>
                        <a:pt x="14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4" name="Freeform 63"/>
                <p:cNvSpPr>
                  <a:spLocks/>
                </p:cNvSpPr>
                <p:nvPr/>
              </p:nvSpPr>
              <p:spPr bwMode="auto">
                <a:xfrm>
                  <a:off x="4591" y="3014"/>
                  <a:ext cx="11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1" y="7"/>
                    </a:cxn>
                    <a:cxn ang="0">
                      <a:pos x="11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1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1" y="7"/>
                      </a:lnTo>
                      <a:lnTo>
                        <a:pt x="11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5" name="Freeform 64"/>
                <p:cNvSpPr>
                  <a:spLocks/>
                </p:cNvSpPr>
                <p:nvPr/>
              </p:nvSpPr>
              <p:spPr bwMode="auto">
                <a:xfrm>
                  <a:off x="4591" y="3014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1"/>
                    </a:cxn>
                    <a:cxn ang="0">
                      <a:pos x="4" y="4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1"/>
                      </a:lnTo>
                      <a:lnTo>
                        <a:pt x="4" y="4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6" name="Freeform 65"/>
                <p:cNvSpPr>
                  <a:spLocks/>
                </p:cNvSpPr>
                <p:nvPr/>
              </p:nvSpPr>
              <p:spPr bwMode="auto">
                <a:xfrm>
                  <a:off x="4591" y="3065"/>
                  <a:ext cx="11" cy="10"/>
                </a:xfrm>
                <a:custGeom>
                  <a:avLst/>
                  <a:gdLst/>
                  <a:ahLst/>
                  <a:cxnLst>
                    <a:cxn ang="0">
                      <a:pos x="11" y="10"/>
                    </a:cxn>
                    <a:cxn ang="0">
                      <a:pos x="11" y="7"/>
                    </a:cxn>
                    <a:cxn ang="0">
                      <a:pos x="4" y="0"/>
                    </a:cxn>
                    <a:cxn ang="0">
                      <a:pos x="0" y="3"/>
                    </a:cxn>
                    <a:cxn ang="0">
                      <a:pos x="11" y="10"/>
                    </a:cxn>
                  </a:cxnLst>
                  <a:rect l="0" t="0" r="r" b="b"/>
                  <a:pathLst>
                    <a:path w="11" h="10">
                      <a:moveTo>
                        <a:pt x="11" y="10"/>
                      </a:moveTo>
                      <a:lnTo>
                        <a:pt x="11" y="7"/>
                      </a:lnTo>
                      <a:lnTo>
                        <a:pt x="4" y="0"/>
                      </a:lnTo>
                      <a:lnTo>
                        <a:pt x="0" y="3"/>
                      </a:lnTo>
                      <a:lnTo>
                        <a:pt x="11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7" name="Freeform 66"/>
                <p:cNvSpPr>
                  <a:spLocks/>
                </p:cNvSpPr>
                <p:nvPr/>
              </p:nvSpPr>
              <p:spPr bwMode="auto">
                <a:xfrm>
                  <a:off x="4571" y="3004"/>
                  <a:ext cx="14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4" y="7"/>
                    </a:cxn>
                    <a:cxn ang="0">
                      <a:pos x="14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4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4" y="7"/>
                      </a:lnTo>
                      <a:lnTo>
                        <a:pt x="14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8" name="Freeform 67"/>
                <p:cNvSpPr>
                  <a:spLocks/>
                </p:cNvSpPr>
                <p:nvPr/>
              </p:nvSpPr>
              <p:spPr bwMode="auto">
                <a:xfrm>
                  <a:off x="4571" y="3004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1"/>
                    </a:cxn>
                    <a:cxn ang="0">
                      <a:pos x="4" y="4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1"/>
                      </a:lnTo>
                      <a:lnTo>
                        <a:pt x="4" y="4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9" name="Freeform 68"/>
                <p:cNvSpPr>
                  <a:spLocks/>
                </p:cNvSpPr>
                <p:nvPr/>
              </p:nvSpPr>
              <p:spPr bwMode="auto">
                <a:xfrm>
                  <a:off x="4571" y="3055"/>
                  <a:ext cx="14" cy="10"/>
                </a:xfrm>
                <a:custGeom>
                  <a:avLst/>
                  <a:gdLst/>
                  <a:ahLst/>
                  <a:cxnLst>
                    <a:cxn ang="0">
                      <a:pos x="14" y="10"/>
                    </a:cxn>
                    <a:cxn ang="0">
                      <a:pos x="14" y="7"/>
                    </a:cxn>
                    <a:cxn ang="0">
                      <a:pos x="4" y="0"/>
                    </a:cxn>
                    <a:cxn ang="0">
                      <a:pos x="0" y="3"/>
                    </a:cxn>
                    <a:cxn ang="0">
                      <a:pos x="14" y="10"/>
                    </a:cxn>
                  </a:cxnLst>
                  <a:rect l="0" t="0" r="r" b="b"/>
                  <a:pathLst>
                    <a:path w="14" h="10">
                      <a:moveTo>
                        <a:pt x="14" y="10"/>
                      </a:moveTo>
                      <a:lnTo>
                        <a:pt x="14" y="7"/>
                      </a:lnTo>
                      <a:lnTo>
                        <a:pt x="4" y="0"/>
                      </a:lnTo>
                      <a:lnTo>
                        <a:pt x="0" y="3"/>
                      </a:lnTo>
                      <a:lnTo>
                        <a:pt x="14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0" name="Freeform 69"/>
                <p:cNvSpPr>
                  <a:spLocks/>
                </p:cNvSpPr>
                <p:nvPr/>
              </p:nvSpPr>
              <p:spPr bwMode="auto">
                <a:xfrm>
                  <a:off x="4554" y="2994"/>
                  <a:ext cx="10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0" y="7"/>
                    </a:cxn>
                    <a:cxn ang="0">
                      <a:pos x="10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0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0" y="7"/>
                      </a:lnTo>
                      <a:lnTo>
                        <a:pt x="10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1" name="Freeform 70"/>
                <p:cNvSpPr>
                  <a:spLocks/>
                </p:cNvSpPr>
                <p:nvPr/>
              </p:nvSpPr>
              <p:spPr bwMode="auto">
                <a:xfrm>
                  <a:off x="4554" y="2994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1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1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2" name="Freeform 71"/>
                <p:cNvSpPr>
                  <a:spLocks/>
                </p:cNvSpPr>
                <p:nvPr/>
              </p:nvSpPr>
              <p:spPr bwMode="auto">
                <a:xfrm>
                  <a:off x="4554" y="3045"/>
                  <a:ext cx="10" cy="10"/>
                </a:xfrm>
                <a:custGeom>
                  <a:avLst/>
                  <a:gdLst/>
                  <a:ahLst/>
                  <a:cxnLst>
                    <a:cxn ang="0">
                      <a:pos x="10" y="10"/>
                    </a:cxn>
                    <a:cxn ang="0">
                      <a:pos x="10" y="7"/>
                    </a:cxn>
                    <a:cxn ang="0">
                      <a:pos x="4" y="0"/>
                    </a:cxn>
                    <a:cxn ang="0">
                      <a:pos x="0" y="3"/>
                    </a:cxn>
                    <a:cxn ang="0">
                      <a:pos x="10" y="10"/>
                    </a:cxn>
                  </a:cxnLst>
                  <a:rect l="0" t="0" r="r" b="b"/>
                  <a:pathLst>
                    <a:path w="10" h="10">
                      <a:moveTo>
                        <a:pt x="10" y="10"/>
                      </a:moveTo>
                      <a:lnTo>
                        <a:pt x="10" y="7"/>
                      </a:lnTo>
                      <a:lnTo>
                        <a:pt x="4" y="0"/>
                      </a:lnTo>
                      <a:lnTo>
                        <a:pt x="0" y="3"/>
                      </a:lnTo>
                      <a:lnTo>
                        <a:pt x="10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3" name="Freeform 72"/>
                <p:cNvSpPr>
                  <a:spLocks/>
                </p:cNvSpPr>
                <p:nvPr/>
              </p:nvSpPr>
              <p:spPr bwMode="auto">
                <a:xfrm>
                  <a:off x="4537" y="2984"/>
                  <a:ext cx="11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1" y="7"/>
                    </a:cxn>
                    <a:cxn ang="0">
                      <a:pos x="11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1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1" y="7"/>
                      </a:lnTo>
                      <a:lnTo>
                        <a:pt x="11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4" name="Freeform 73"/>
                <p:cNvSpPr>
                  <a:spLocks/>
                </p:cNvSpPr>
                <p:nvPr/>
              </p:nvSpPr>
              <p:spPr bwMode="auto">
                <a:xfrm>
                  <a:off x="4537" y="2984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51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0" y="51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5" name="Freeform 74"/>
                <p:cNvSpPr>
                  <a:spLocks/>
                </p:cNvSpPr>
                <p:nvPr/>
              </p:nvSpPr>
              <p:spPr bwMode="auto">
                <a:xfrm>
                  <a:off x="4537" y="3035"/>
                  <a:ext cx="11" cy="10"/>
                </a:xfrm>
                <a:custGeom>
                  <a:avLst/>
                  <a:gdLst/>
                  <a:ahLst/>
                  <a:cxnLst>
                    <a:cxn ang="0">
                      <a:pos x="11" y="10"/>
                    </a:cxn>
                    <a:cxn ang="0">
                      <a:pos x="11" y="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11" y="10"/>
                    </a:cxn>
                  </a:cxnLst>
                  <a:rect l="0" t="0" r="r" b="b"/>
                  <a:pathLst>
                    <a:path w="11" h="10">
                      <a:moveTo>
                        <a:pt x="11" y="10"/>
                      </a:moveTo>
                      <a:lnTo>
                        <a:pt x="11" y="3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1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6" name="Freeform 75"/>
                <p:cNvSpPr>
                  <a:spLocks/>
                </p:cNvSpPr>
                <p:nvPr/>
              </p:nvSpPr>
              <p:spPr bwMode="auto">
                <a:xfrm>
                  <a:off x="4517" y="2974"/>
                  <a:ext cx="14" cy="57"/>
                </a:xfrm>
                <a:custGeom>
                  <a:avLst/>
                  <a:gdLst/>
                  <a:ahLst/>
                  <a:cxnLst>
                    <a:cxn ang="0">
                      <a:pos x="0" y="50"/>
                    </a:cxn>
                    <a:cxn ang="0">
                      <a:pos x="0" y="0"/>
                    </a:cxn>
                    <a:cxn ang="0">
                      <a:pos x="14" y="6"/>
                    </a:cxn>
                    <a:cxn ang="0">
                      <a:pos x="14" y="57"/>
                    </a:cxn>
                    <a:cxn ang="0">
                      <a:pos x="0" y="50"/>
                    </a:cxn>
                  </a:cxnLst>
                  <a:rect l="0" t="0" r="r" b="b"/>
                  <a:pathLst>
                    <a:path w="14" h="57">
                      <a:moveTo>
                        <a:pt x="0" y="50"/>
                      </a:moveTo>
                      <a:lnTo>
                        <a:pt x="0" y="0"/>
                      </a:lnTo>
                      <a:lnTo>
                        <a:pt x="14" y="6"/>
                      </a:lnTo>
                      <a:lnTo>
                        <a:pt x="14" y="57"/>
                      </a:ln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7" name="Rectangle 76"/>
                <p:cNvSpPr>
                  <a:spLocks noChangeArrowheads="1"/>
                </p:cNvSpPr>
                <p:nvPr/>
              </p:nvSpPr>
              <p:spPr bwMode="auto">
                <a:xfrm>
                  <a:off x="4517" y="2974"/>
                  <a:ext cx="4" cy="50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8" name="Freeform 77"/>
                <p:cNvSpPr>
                  <a:spLocks/>
                </p:cNvSpPr>
                <p:nvPr/>
              </p:nvSpPr>
              <p:spPr bwMode="auto">
                <a:xfrm>
                  <a:off x="4517" y="3024"/>
                  <a:ext cx="14" cy="7"/>
                </a:xfrm>
                <a:custGeom>
                  <a:avLst/>
                  <a:gdLst/>
                  <a:ahLst/>
                  <a:cxnLst>
                    <a:cxn ang="0">
                      <a:pos x="14" y="7"/>
                    </a:cxn>
                    <a:cxn ang="0">
                      <a:pos x="14" y="4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14" y="7"/>
                    </a:cxn>
                  </a:cxnLst>
                  <a:rect l="0" t="0" r="r" b="b"/>
                  <a:pathLst>
                    <a:path w="14" h="7">
                      <a:moveTo>
                        <a:pt x="14" y="7"/>
                      </a:moveTo>
                      <a:lnTo>
                        <a:pt x="14" y="4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14" y="7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9" name="Freeform 78"/>
                <p:cNvSpPr>
                  <a:spLocks/>
                </p:cNvSpPr>
                <p:nvPr/>
              </p:nvSpPr>
              <p:spPr bwMode="auto">
                <a:xfrm>
                  <a:off x="4500" y="2963"/>
                  <a:ext cx="10" cy="58"/>
                </a:xfrm>
                <a:custGeom>
                  <a:avLst/>
                  <a:gdLst/>
                  <a:ahLst/>
                  <a:cxnLst>
                    <a:cxn ang="0">
                      <a:pos x="0" y="51"/>
                    </a:cxn>
                    <a:cxn ang="0">
                      <a:pos x="0" y="0"/>
                    </a:cxn>
                    <a:cxn ang="0">
                      <a:pos x="10" y="7"/>
                    </a:cxn>
                    <a:cxn ang="0">
                      <a:pos x="10" y="58"/>
                    </a:cxn>
                    <a:cxn ang="0">
                      <a:pos x="0" y="51"/>
                    </a:cxn>
                  </a:cxnLst>
                  <a:rect l="0" t="0" r="r" b="b"/>
                  <a:pathLst>
                    <a:path w="10" h="58">
                      <a:moveTo>
                        <a:pt x="0" y="51"/>
                      </a:moveTo>
                      <a:lnTo>
                        <a:pt x="0" y="0"/>
                      </a:lnTo>
                      <a:lnTo>
                        <a:pt x="10" y="7"/>
                      </a:lnTo>
                      <a:lnTo>
                        <a:pt x="10" y="58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0" name="Rectangle 79"/>
                <p:cNvSpPr>
                  <a:spLocks noChangeArrowheads="1"/>
                </p:cNvSpPr>
                <p:nvPr/>
              </p:nvSpPr>
              <p:spPr bwMode="auto">
                <a:xfrm>
                  <a:off x="4500" y="2963"/>
                  <a:ext cx="4" cy="51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1" name="Freeform 80"/>
                <p:cNvSpPr>
                  <a:spLocks/>
                </p:cNvSpPr>
                <p:nvPr/>
              </p:nvSpPr>
              <p:spPr bwMode="auto">
                <a:xfrm>
                  <a:off x="4500" y="3014"/>
                  <a:ext cx="10" cy="7"/>
                </a:xfrm>
                <a:custGeom>
                  <a:avLst/>
                  <a:gdLst/>
                  <a:ahLst/>
                  <a:cxnLst>
                    <a:cxn ang="0">
                      <a:pos x="10" y="7"/>
                    </a:cxn>
                    <a:cxn ang="0">
                      <a:pos x="10" y="4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10" y="7"/>
                    </a:cxn>
                  </a:cxnLst>
                  <a:rect l="0" t="0" r="r" b="b"/>
                  <a:pathLst>
                    <a:path w="10" h="7">
                      <a:moveTo>
                        <a:pt x="10" y="7"/>
                      </a:moveTo>
                      <a:lnTo>
                        <a:pt x="10" y="4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10" y="7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2" name="Freeform 81"/>
                <p:cNvSpPr>
                  <a:spLocks/>
                </p:cNvSpPr>
                <p:nvPr/>
              </p:nvSpPr>
              <p:spPr bwMode="auto">
                <a:xfrm>
                  <a:off x="4480" y="2950"/>
                  <a:ext cx="14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4" y="7"/>
                    </a:cxn>
                    <a:cxn ang="0">
                      <a:pos x="14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4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4" y="7"/>
                      </a:lnTo>
                      <a:lnTo>
                        <a:pt x="14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3" name="Freeform 82"/>
                <p:cNvSpPr>
                  <a:spLocks/>
                </p:cNvSpPr>
                <p:nvPr/>
              </p:nvSpPr>
              <p:spPr bwMode="auto">
                <a:xfrm>
                  <a:off x="4480" y="2950"/>
                  <a:ext cx="3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3" y="54"/>
                    </a:cxn>
                    <a:cxn ang="0">
                      <a:pos x="3" y="3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3" h="54">
                      <a:moveTo>
                        <a:pt x="0" y="54"/>
                      </a:moveTo>
                      <a:lnTo>
                        <a:pt x="3" y="54"/>
                      </a:lnTo>
                      <a:lnTo>
                        <a:pt x="3" y="3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4" name="Freeform 83"/>
                <p:cNvSpPr>
                  <a:spLocks/>
                </p:cNvSpPr>
                <p:nvPr/>
              </p:nvSpPr>
              <p:spPr bwMode="auto">
                <a:xfrm>
                  <a:off x="4480" y="3004"/>
                  <a:ext cx="14" cy="7"/>
                </a:xfrm>
                <a:custGeom>
                  <a:avLst/>
                  <a:gdLst/>
                  <a:ahLst/>
                  <a:cxnLst>
                    <a:cxn ang="0">
                      <a:pos x="14" y="7"/>
                    </a:cxn>
                    <a:cxn ang="0">
                      <a:pos x="14" y="4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14" y="7"/>
                    </a:cxn>
                  </a:cxnLst>
                  <a:rect l="0" t="0" r="r" b="b"/>
                  <a:pathLst>
                    <a:path w="14" h="7">
                      <a:moveTo>
                        <a:pt x="14" y="7"/>
                      </a:moveTo>
                      <a:lnTo>
                        <a:pt x="14" y="4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4" y="7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5" name="Freeform 84"/>
                <p:cNvSpPr>
                  <a:spLocks/>
                </p:cNvSpPr>
                <p:nvPr/>
              </p:nvSpPr>
              <p:spPr bwMode="auto">
                <a:xfrm>
                  <a:off x="4463" y="2940"/>
                  <a:ext cx="10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0" y="7"/>
                    </a:cxn>
                    <a:cxn ang="0">
                      <a:pos x="10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0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0" y="7"/>
                      </a:lnTo>
                      <a:lnTo>
                        <a:pt x="10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6" name="Freeform 85"/>
                <p:cNvSpPr>
                  <a:spLocks/>
                </p:cNvSpPr>
                <p:nvPr/>
              </p:nvSpPr>
              <p:spPr bwMode="auto">
                <a:xfrm>
                  <a:off x="4463" y="2940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4"/>
                    </a:cxn>
                    <a:cxn ang="0">
                      <a:pos x="4" y="3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4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7" name="Freeform 86"/>
                <p:cNvSpPr>
                  <a:spLocks/>
                </p:cNvSpPr>
                <p:nvPr/>
              </p:nvSpPr>
              <p:spPr bwMode="auto">
                <a:xfrm>
                  <a:off x="4463" y="2994"/>
                  <a:ext cx="10" cy="7"/>
                </a:xfrm>
                <a:custGeom>
                  <a:avLst/>
                  <a:gdLst/>
                  <a:ahLst/>
                  <a:cxnLst>
                    <a:cxn ang="0">
                      <a:pos x="10" y="7"/>
                    </a:cxn>
                    <a:cxn ang="0">
                      <a:pos x="10" y="3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10" y="7"/>
                    </a:cxn>
                  </a:cxnLst>
                  <a:rect l="0" t="0" r="r" b="b"/>
                  <a:pathLst>
                    <a:path w="10" h="7">
                      <a:moveTo>
                        <a:pt x="10" y="7"/>
                      </a:moveTo>
                      <a:lnTo>
                        <a:pt x="10" y="3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10" y="7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8" name="Freeform 87"/>
                <p:cNvSpPr>
                  <a:spLocks/>
                </p:cNvSpPr>
                <p:nvPr/>
              </p:nvSpPr>
              <p:spPr bwMode="auto">
                <a:xfrm>
                  <a:off x="4446" y="2930"/>
                  <a:ext cx="10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0" y="6"/>
                    </a:cxn>
                    <a:cxn ang="0">
                      <a:pos x="10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0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0" y="6"/>
                      </a:lnTo>
                      <a:lnTo>
                        <a:pt x="10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9" name="Freeform 88"/>
                <p:cNvSpPr>
                  <a:spLocks/>
                </p:cNvSpPr>
                <p:nvPr/>
              </p:nvSpPr>
              <p:spPr bwMode="auto">
                <a:xfrm>
                  <a:off x="4446" y="2930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0"/>
                    </a:cxn>
                    <a:cxn ang="0">
                      <a:pos x="4" y="3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0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0" name="Freeform 89"/>
                <p:cNvSpPr>
                  <a:spLocks/>
                </p:cNvSpPr>
                <p:nvPr/>
              </p:nvSpPr>
              <p:spPr bwMode="auto">
                <a:xfrm>
                  <a:off x="4446" y="2980"/>
                  <a:ext cx="10" cy="11"/>
                </a:xfrm>
                <a:custGeom>
                  <a:avLst/>
                  <a:gdLst/>
                  <a:ahLst/>
                  <a:cxnLst>
                    <a:cxn ang="0">
                      <a:pos x="10" y="11"/>
                    </a:cxn>
                    <a:cxn ang="0">
                      <a:pos x="10" y="7"/>
                    </a:cxn>
                    <a:cxn ang="0">
                      <a:pos x="4" y="0"/>
                    </a:cxn>
                    <a:cxn ang="0">
                      <a:pos x="0" y="4"/>
                    </a:cxn>
                    <a:cxn ang="0">
                      <a:pos x="10" y="11"/>
                    </a:cxn>
                  </a:cxnLst>
                  <a:rect l="0" t="0" r="r" b="b"/>
                  <a:pathLst>
                    <a:path w="10" h="11">
                      <a:moveTo>
                        <a:pt x="10" y="11"/>
                      </a:moveTo>
                      <a:lnTo>
                        <a:pt x="10" y="7"/>
                      </a:lnTo>
                      <a:lnTo>
                        <a:pt x="4" y="0"/>
                      </a:lnTo>
                      <a:lnTo>
                        <a:pt x="0" y="4"/>
                      </a:lnTo>
                      <a:lnTo>
                        <a:pt x="10" y="11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1" name="Freeform 90"/>
                <p:cNvSpPr>
                  <a:spLocks/>
                </p:cNvSpPr>
                <p:nvPr/>
              </p:nvSpPr>
              <p:spPr bwMode="auto">
                <a:xfrm>
                  <a:off x="4426" y="2919"/>
                  <a:ext cx="14" cy="61"/>
                </a:xfrm>
                <a:custGeom>
                  <a:avLst/>
                  <a:gdLst/>
                  <a:ahLst/>
                  <a:cxnLst>
                    <a:cxn ang="0">
                      <a:pos x="0" y="55"/>
                    </a:cxn>
                    <a:cxn ang="0">
                      <a:pos x="0" y="0"/>
                    </a:cxn>
                    <a:cxn ang="0">
                      <a:pos x="14" y="7"/>
                    </a:cxn>
                    <a:cxn ang="0">
                      <a:pos x="14" y="61"/>
                    </a:cxn>
                    <a:cxn ang="0">
                      <a:pos x="0" y="55"/>
                    </a:cxn>
                  </a:cxnLst>
                  <a:rect l="0" t="0" r="r" b="b"/>
                  <a:pathLst>
                    <a:path w="14" h="61">
                      <a:moveTo>
                        <a:pt x="0" y="55"/>
                      </a:moveTo>
                      <a:lnTo>
                        <a:pt x="0" y="0"/>
                      </a:lnTo>
                      <a:lnTo>
                        <a:pt x="14" y="7"/>
                      </a:lnTo>
                      <a:lnTo>
                        <a:pt x="14" y="61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2" name="Freeform 91"/>
                <p:cNvSpPr>
                  <a:spLocks/>
                </p:cNvSpPr>
                <p:nvPr/>
              </p:nvSpPr>
              <p:spPr bwMode="auto">
                <a:xfrm>
                  <a:off x="4426" y="2919"/>
                  <a:ext cx="3" cy="55"/>
                </a:xfrm>
                <a:custGeom>
                  <a:avLst/>
                  <a:gdLst/>
                  <a:ahLst/>
                  <a:cxnLst>
                    <a:cxn ang="0">
                      <a:pos x="0" y="55"/>
                    </a:cxn>
                    <a:cxn ang="0">
                      <a:pos x="3" y="51"/>
                    </a:cxn>
                    <a:cxn ang="0">
                      <a:pos x="3" y="4"/>
                    </a:cxn>
                    <a:cxn ang="0">
                      <a:pos x="0" y="0"/>
                    </a:cxn>
                    <a:cxn ang="0">
                      <a:pos x="0" y="55"/>
                    </a:cxn>
                  </a:cxnLst>
                  <a:rect l="0" t="0" r="r" b="b"/>
                  <a:pathLst>
                    <a:path w="3" h="55">
                      <a:moveTo>
                        <a:pt x="0" y="55"/>
                      </a:moveTo>
                      <a:lnTo>
                        <a:pt x="3" y="51"/>
                      </a:lnTo>
                      <a:lnTo>
                        <a:pt x="3" y="4"/>
                      </a:lnTo>
                      <a:lnTo>
                        <a:pt x="0" y="0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3" name="Freeform 92"/>
                <p:cNvSpPr>
                  <a:spLocks/>
                </p:cNvSpPr>
                <p:nvPr/>
              </p:nvSpPr>
              <p:spPr bwMode="auto">
                <a:xfrm>
                  <a:off x="4426" y="2970"/>
                  <a:ext cx="14" cy="10"/>
                </a:xfrm>
                <a:custGeom>
                  <a:avLst/>
                  <a:gdLst/>
                  <a:ahLst/>
                  <a:cxnLst>
                    <a:cxn ang="0">
                      <a:pos x="14" y="10"/>
                    </a:cxn>
                    <a:cxn ang="0">
                      <a:pos x="14" y="7"/>
                    </a:cxn>
                    <a:cxn ang="0">
                      <a:pos x="3" y="0"/>
                    </a:cxn>
                    <a:cxn ang="0">
                      <a:pos x="0" y="4"/>
                    </a:cxn>
                    <a:cxn ang="0">
                      <a:pos x="14" y="10"/>
                    </a:cxn>
                  </a:cxnLst>
                  <a:rect l="0" t="0" r="r" b="b"/>
                  <a:pathLst>
                    <a:path w="14" h="10">
                      <a:moveTo>
                        <a:pt x="14" y="10"/>
                      </a:moveTo>
                      <a:lnTo>
                        <a:pt x="14" y="7"/>
                      </a:lnTo>
                      <a:lnTo>
                        <a:pt x="3" y="0"/>
                      </a:lnTo>
                      <a:lnTo>
                        <a:pt x="0" y="4"/>
                      </a:lnTo>
                      <a:lnTo>
                        <a:pt x="14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4" name="Freeform 93"/>
                <p:cNvSpPr>
                  <a:spLocks/>
                </p:cNvSpPr>
                <p:nvPr/>
              </p:nvSpPr>
              <p:spPr bwMode="auto">
                <a:xfrm>
                  <a:off x="4409" y="2909"/>
                  <a:ext cx="10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0" y="7"/>
                    </a:cxn>
                    <a:cxn ang="0">
                      <a:pos x="10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0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0" y="7"/>
                      </a:lnTo>
                      <a:lnTo>
                        <a:pt x="10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5" name="Freeform 94"/>
                <p:cNvSpPr>
                  <a:spLocks/>
                </p:cNvSpPr>
                <p:nvPr/>
              </p:nvSpPr>
              <p:spPr bwMode="auto">
                <a:xfrm>
                  <a:off x="4409" y="2909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1"/>
                    </a:cxn>
                    <a:cxn ang="0">
                      <a:pos x="4" y="4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1"/>
                      </a:lnTo>
                      <a:lnTo>
                        <a:pt x="4" y="4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6" name="Freeform 95"/>
                <p:cNvSpPr>
                  <a:spLocks/>
                </p:cNvSpPr>
                <p:nvPr/>
              </p:nvSpPr>
              <p:spPr bwMode="auto">
                <a:xfrm>
                  <a:off x="4409" y="2960"/>
                  <a:ext cx="10" cy="10"/>
                </a:xfrm>
                <a:custGeom>
                  <a:avLst/>
                  <a:gdLst/>
                  <a:ahLst/>
                  <a:cxnLst>
                    <a:cxn ang="0">
                      <a:pos x="10" y="10"/>
                    </a:cxn>
                    <a:cxn ang="0">
                      <a:pos x="10" y="7"/>
                    </a:cxn>
                    <a:cxn ang="0">
                      <a:pos x="4" y="0"/>
                    </a:cxn>
                    <a:cxn ang="0">
                      <a:pos x="0" y="3"/>
                    </a:cxn>
                    <a:cxn ang="0">
                      <a:pos x="10" y="10"/>
                    </a:cxn>
                  </a:cxnLst>
                  <a:rect l="0" t="0" r="r" b="b"/>
                  <a:pathLst>
                    <a:path w="10" h="10">
                      <a:moveTo>
                        <a:pt x="10" y="10"/>
                      </a:moveTo>
                      <a:lnTo>
                        <a:pt x="10" y="7"/>
                      </a:lnTo>
                      <a:lnTo>
                        <a:pt x="4" y="0"/>
                      </a:lnTo>
                      <a:lnTo>
                        <a:pt x="0" y="3"/>
                      </a:lnTo>
                      <a:lnTo>
                        <a:pt x="10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7" name="Freeform 96"/>
                <p:cNvSpPr>
                  <a:spLocks/>
                </p:cNvSpPr>
                <p:nvPr/>
              </p:nvSpPr>
              <p:spPr bwMode="auto">
                <a:xfrm>
                  <a:off x="4136" y="2743"/>
                  <a:ext cx="27" cy="38"/>
                </a:xfrm>
                <a:custGeom>
                  <a:avLst/>
                  <a:gdLst/>
                  <a:ahLst/>
                  <a:cxnLst>
                    <a:cxn ang="0">
                      <a:pos x="27" y="17"/>
                    </a:cxn>
                    <a:cxn ang="0">
                      <a:pos x="27" y="38"/>
                    </a:cxn>
                    <a:cxn ang="0">
                      <a:pos x="0" y="21"/>
                    </a:cxn>
                    <a:cxn ang="0">
                      <a:pos x="0" y="0"/>
                    </a:cxn>
                    <a:cxn ang="0">
                      <a:pos x="27" y="17"/>
                    </a:cxn>
                  </a:cxnLst>
                  <a:rect l="0" t="0" r="r" b="b"/>
                  <a:pathLst>
                    <a:path w="27" h="38">
                      <a:moveTo>
                        <a:pt x="27" y="17"/>
                      </a:moveTo>
                      <a:lnTo>
                        <a:pt x="27" y="38"/>
                      </a:lnTo>
                      <a:lnTo>
                        <a:pt x="0" y="21"/>
                      </a:lnTo>
                      <a:lnTo>
                        <a:pt x="0" y="0"/>
                      </a:lnTo>
                      <a:lnTo>
                        <a:pt x="27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8" name="Freeform 97"/>
                <p:cNvSpPr>
                  <a:spLocks/>
                </p:cNvSpPr>
                <p:nvPr/>
              </p:nvSpPr>
              <p:spPr bwMode="auto">
                <a:xfrm>
                  <a:off x="4159" y="2760"/>
                  <a:ext cx="4" cy="21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4" y="0"/>
                    </a:cxn>
                    <a:cxn ang="0">
                      <a:pos x="4" y="17"/>
                    </a:cxn>
                    <a:cxn ang="0">
                      <a:pos x="0" y="21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4" h="21">
                      <a:moveTo>
                        <a:pt x="0" y="4"/>
                      </a:moveTo>
                      <a:lnTo>
                        <a:pt x="4" y="0"/>
                      </a:lnTo>
                      <a:lnTo>
                        <a:pt x="4" y="17"/>
                      </a:lnTo>
                      <a:lnTo>
                        <a:pt x="0" y="21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725A1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9" name="Freeform 98"/>
                <p:cNvSpPr>
                  <a:spLocks/>
                </p:cNvSpPr>
                <p:nvPr/>
              </p:nvSpPr>
              <p:spPr bwMode="auto">
                <a:xfrm>
                  <a:off x="4132" y="2747"/>
                  <a:ext cx="31" cy="17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4" y="0"/>
                    </a:cxn>
                    <a:cxn ang="0">
                      <a:pos x="31" y="13"/>
                    </a:cxn>
                    <a:cxn ang="0">
                      <a:pos x="27" y="17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31" h="17">
                      <a:moveTo>
                        <a:pt x="0" y="3"/>
                      </a:moveTo>
                      <a:lnTo>
                        <a:pt x="4" y="0"/>
                      </a:lnTo>
                      <a:lnTo>
                        <a:pt x="31" y="13"/>
                      </a:lnTo>
                      <a:lnTo>
                        <a:pt x="27" y="17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E1B1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0" name="Freeform 99"/>
                <p:cNvSpPr>
                  <a:spLocks/>
                </p:cNvSpPr>
                <p:nvPr/>
              </p:nvSpPr>
              <p:spPr bwMode="auto">
                <a:xfrm>
                  <a:off x="4132" y="2750"/>
                  <a:ext cx="27" cy="31"/>
                </a:xfrm>
                <a:custGeom>
                  <a:avLst/>
                  <a:gdLst/>
                  <a:ahLst/>
                  <a:cxnLst>
                    <a:cxn ang="0">
                      <a:pos x="27" y="14"/>
                    </a:cxn>
                    <a:cxn ang="0">
                      <a:pos x="27" y="31"/>
                    </a:cxn>
                    <a:cxn ang="0">
                      <a:pos x="0" y="14"/>
                    </a:cxn>
                    <a:cxn ang="0">
                      <a:pos x="0" y="0"/>
                    </a:cxn>
                    <a:cxn ang="0">
                      <a:pos x="27" y="14"/>
                    </a:cxn>
                  </a:cxnLst>
                  <a:rect l="0" t="0" r="r" b="b"/>
                  <a:pathLst>
                    <a:path w="27" h="31">
                      <a:moveTo>
                        <a:pt x="27" y="14"/>
                      </a:moveTo>
                      <a:lnTo>
                        <a:pt x="27" y="31"/>
                      </a:lnTo>
                      <a:lnTo>
                        <a:pt x="0" y="14"/>
                      </a:lnTo>
                      <a:lnTo>
                        <a:pt x="0" y="0"/>
                      </a:lnTo>
                      <a:lnTo>
                        <a:pt x="27" y="14"/>
                      </a:lnTo>
                      <a:close/>
                    </a:path>
                  </a:pathLst>
                </a:custGeom>
                <a:solidFill>
                  <a:srgbClr val="E1B1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1" name="Freeform 100"/>
                <p:cNvSpPr>
                  <a:spLocks/>
                </p:cNvSpPr>
                <p:nvPr/>
              </p:nvSpPr>
              <p:spPr bwMode="auto">
                <a:xfrm>
                  <a:off x="4632" y="2584"/>
                  <a:ext cx="574" cy="413"/>
                </a:xfrm>
                <a:custGeom>
                  <a:avLst/>
                  <a:gdLst/>
                  <a:ahLst/>
                  <a:cxnLst>
                    <a:cxn ang="0">
                      <a:pos x="0" y="335"/>
                    </a:cxn>
                    <a:cxn ang="0">
                      <a:pos x="574" y="0"/>
                    </a:cxn>
                    <a:cxn ang="0">
                      <a:pos x="574" y="78"/>
                    </a:cxn>
                    <a:cxn ang="0">
                      <a:pos x="0" y="413"/>
                    </a:cxn>
                    <a:cxn ang="0">
                      <a:pos x="0" y="335"/>
                    </a:cxn>
                  </a:cxnLst>
                  <a:rect l="0" t="0" r="r" b="b"/>
                  <a:pathLst>
                    <a:path w="574" h="413">
                      <a:moveTo>
                        <a:pt x="0" y="335"/>
                      </a:moveTo>
                      <a:lnTo>
                        <a:pt x="574" y="0"/>
                      </a:lnTo>
                      <a:lnTo>
                        <a:pt x="574" y="78"/>
                      </a:lnTo>
                      <a:lnTo>
                        <a:pt x="0" y="413"/>
                      </a:lnTo>
                      <a:lnTo>
                        <a:pt x="0" y="3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2" name="Freeform 101"/>
                <p:cNvSpPr>
                  <a:spLocks/>
                </p:cNvSpPr>
                <p:nvPr/>
              </p:nvSpPr>
              <p:spPr bwMode="auto">
                <a:xfrm>
                  <a:off x="4132" y="2296"/>
                  <a:ext cx="1074" cy="623"/>
                </a:xfrm>
                <a:custGeom>
                  <a:avLst/>
                  <a:gdLst/>
                  <a:ahLst/>
                  <a:cxnLst>
                    <a:cxn ang="0">
                      <a:pos x="0" y="332"/>
                    </a:cxn>
                    <a:cxn ang="0">
                      <a:pos x="571" y="0"/>
                    </a:cxn>
                    <a:cxn ang="0">
                      <a:pos x="1074" y="288"/>
                    </a:cxn>
                    <a:cxn ang="0">
                      <a:pos x="500" y="623"/>
                    </a:cxn>
                    <a:cxn ang="0">
                      <a:pos x="0" y="332"/>
                    </a:cxn>
                  </a:cxnLst>
                  <a:rect l="0" t="0" r="r" b="b"/>
                  <a:pathLst>
                    <a:path w="1074" h="623">
                      <a:moveTo>
                        <a:pt x="0" y="332"/>
                      </a:moveTo>
                      <a:lnTo>
                        <a:pt x="571" y="0"/>
                      </a:lnTo>
                      <a:lnTo>
                        <a:pt x="1074" y="288"/>
                      </a:lnTo>
                      <a:lnTo>
                        <a:pt x="500" y="623"/>
                      </a:lnTo>
                      <a:lnTo>
                        <a:pt x="0" y="332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3" name="Freeform 102"/>
                <p:cNvSpPr>
                  <a:spLocks/>
                </p:cNvSpPr>
                <p:nvPr/>
              </p:nvSpPr>
              <p:spPr bwMode="auto">
                <a:xfrm>
                  <a:off x="4132" y="2628"/>
                  <a:ext cx="500" cy="369"/>
                </a:xfrm>
                <a:custGeom>
                  <a:avLst/>
                  <a:gdLst/>
                  <a:ahLst/>
                  <a:cxnLst>
                    <a:cxn ang="0">
                      <a:pos x="500" y="291"/>
                    </a:cxn>
                    <a:cxn ang="0">
                      <a:pos x="500" y="369"/>
                    </a:cxn>
                    <a:cxn ang="0">
                      <a:pos x="0" y="78"/>
                    </a:cxn>
                    <a:cxn ang="0">
                      <a:pos x="0" y="0"/>
                    </a:cxn>
                    <a:cxn ang="0">
                      <a:pos x="500" y="291"/>
                    </a:cxn>
                  </a:cxnLst>
                  <a:rect l="0" t="0" r="r" b="b"/>
                  <a:pathLst>
                    <a:path w="500" h="369">
                      <a:moveTo>
                        <a:pt x="500" y="291"/>
                      </a:moveTo>
                      <a:lnTo>
                        <a:pt x="500" y="369"/>
                      </a:lnTo>
                      <a:lnTo>
                        <a:pt x="0" y="78"/>
                      </a:lnTo>
                      <a:lnTo>
                        <a:pt x="0" y="0"/>
                      </a:lnTo>
                      <a:lnTo>
                        <a:pt x="500" y="291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4" name="Freeform 103"/>
                <p:cNvSpPr>
                  <a:spLocks/>
                </p:cNvSpPr>
                <p:nvPr/>
              </p:nvSpPr>
              <p:spPr bwMode="auto">
                <a:xfrm>
                  <a:off x="4166" y="2662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0" y="0"/>
                    </a:cxn>
                    <a:cxn ang="0">
                      <a:pos x="169" y="98"/>
                    </a:cxn>
                    <a:cxn ang="0">
                      <a:pos x="169" y="122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69" h="122">
                      <a:moveTo>
                        <a:pt x="0" y="27"/>
                      </a:moveTo>
                      <a:lnTo>
                        <a:pt x="0" y="0"/>
                      </a:lnTo>
                      <a:lnTo>
                        <a:pt x="169" y="98"/>
                      </a:lnTo>
                      <a:lnTo>
                        <a:pt x="169" y="122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5" name="Freeform 104"/>
                <p:cNvSpPr>
                  <a:spLocks/>
                </p:cNvSpPr>
                <p:nvPr/>
              </p:nvSpPr>
              <p:spPr bwMode="auto">
                <a:xfrm>
                  <a:off x="4166" y="2662"/>
                  <a:ext cx="4" cy="27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4" y="24"/>
                    </a:cxn>
                    <a:cxn ang="0">
                      <a:pos x="4" y="3"/>
                    </a:cxn>
                    <a:cxn ang="0">
                      <a:pos x="0" y="0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4" h="27">
                      <a:moveTo>
                        <a:pt x="0" y="27"/>
                      </a:moveTo>
                      <a:lnTo>
                        <a:pt x="4" y="24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6" name="Freeform 105"/>
                <p:cNvSpPr>
                  <a:spLocks/>
                </p:cNvSpPr>
                <p:nvPr/>
              </p:nvSpPr>
              <p:spPr bwMode="auto">
                <a:xfrm>
                  <a:off x="4166" y="2686"/>
                  <a:ext cx="169" cy="98"/>
                </a:xfrm>
                <a:custGeom>
                  <a:avLst/>
                  <a:gdLst/>
                  <a:ahLst/>
                  <a:cxnLst>
                    <a:cxn ang="0">
                      <a:pos x="169" y="98"/>
                    </a:cxn>
                    <a:cxn ang="0">
                      <a:pos x="169" y="95"/>
                    </a:cxn>
                    <a:cxn ang="0">
                      <a:pos x="4" y="0"/>
                    </a:cxn>
                    <a:cxn ang="0">
                      <a:pos x="0" y="3"/>
                    </a:cxn>
                    <a:cxn ang="0">
                      <a:pos x="169" y="98"/>
                    </a:cxn>
                  </a:cxnLst>
                  <a:rect l="0" t="0" r="r" b="b"/>
                  <a:pathLst>
                    <a:path w="169" h="98">
                      <a:moveTo>
                        <a:pt x="169" y="98"/>
                      </a:moveTo>
                      <a:lnTo>
                        <a:pt x="169" y="95"/>
                      </a:lnTo>
                      <a:lnTo>
                        <a:pt x="4" y="0"/>
                      </a:lnTo>
                      <a:lnTo>
                        <a:pt x="0" y="3"/>
                      </a:lnTo>
                      <a:lnTo>
                        <a:pt x="169" y="98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7" name="Freeform 106"/>
                <p:cNvSpPr>
                  <a:spLocks/>
                </p:cNvSpPr>
                <p:nvPr/>
              </p:nvSpPr>
              <p:spPr bwMode="auto">
                <a:xfrm>
                  <a:off x="4608" y="2919"/>
                  <a:ext cx="14" cy="61"/>
                </a:xfrm>
                <a:custGeom>
                  <a:avLst/>
                  <a:gdLst/>
                  <a:ahLst/>
                  <a:cxnLst>
                    <a:cxn ang="0">
                      <a:pos x="0" y="55"/>
                    </a:cxn>
                    <a:cxn ang="0">
                      <a:pos x="0" y="0"/>
                    </a:cxn>
                    <a:cxn ang="0">
                      <a:pos x="14" y="7"/>
                    </a:cxn>
                    <a:cxn ang="0">
                      <a:pos x="14" y="61"/>
                    </a:cxn>
                    <a:cxn ang="0">
                      <a:pos x="0" y="55"/>
                    </a:cxn>
                  </a:cxnLst>
                  <a:rect l="0" t="0" r="r" b="b"/>
                  <a:pathLst>
                    <a:path w="14" h="61">
                      <a:moveTo>
                        <a:pt x="0" y="55"/>
                      </a:moveTo>
                      <a:lnTo>
                        <a:pt x="0" y="0"/>
                      </a:lnTo>
                      <a:lnTo>
                        <a:pt x="14" y="7"/>
                      </a:lnTo>
                      <a:lnTo>
                        <a:pt x="14" y="61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8" name="Freeform 107"/>
                <p:cNvSpPr>
                  <a:spLocks/>
                </p:cNvSpPr>
                <p:nvPr/>
              </p:nvSpPr>
              <p:spPr bwMode="auto">
                <a:xfrm>
                  <a:off x="4608" y="2919"/>
                  <a:ext cx="4" cy="55"/>
                </a:xfrm>
                <a:custGeom>
                  <a:avLst/>
                  <a:gdLst/>
                  <a:ahLst/>
                  <a:cxnLst>
                    <a:cxn ang="0">
                      <a:pos x="0" y="55"/>
                    </a:cxn>
                    <a:cxn ang="0">
                      <a:pos x="4" y="51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0" y="55"/>
                    </a:cxn>
                  </a:cxnLst>
                  <a:rect l="0" t="0" r="r" b="b"/>
                  <a:pathLst>
                    <a:path w="4" h="55">
                      <a:moveTo>
                        <a:pt x="0" y="55"/>
                      </a:moveTo>
                      <a:lnTo>
                        <a:pt x="4" y="51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9" name="Freeform 108"/>
                <p:cNvSpPr>
                  <a:spLocks/>
                </p:cNvSpPr>
                <p:nvPr/>
              </p:nvSpPr>
              <p:spPr bwMode="auto">
                <a:xfrm>
                  <a:off x="4608" y="2970"/>
                  <a:ext cx="14" cy="10"/>
                </a:xfrm>
                <a:custGeom>
                  <a:avLst/>
                  <a:gdLst/>
                  <a:ahLst/>
                  <a:cxnLst>
                    <a:cxn ang="0">
                      <a:pos x="14" y="10"/>
                    </a:cxn>
                    <a:cxn ang="0">
                      <a:pos x="14" y="7"/>
                    </a:cxn>
                    <a:cxn ang="0">
                      <a:pos x="4" y="0"/>
                    </a:cxn>
                    <a:cxn ang="0">
                      <a:pos x="0" y="4"/>
                    </a:cxn>
                    <a:cxn ang="0">
                      <a:pos x="14" y="10"/>
                    </a:cxn>
                  </a:cxnLst>
                  <a:rect l="0" t="0" r="r" b="b"/>
                  <a:pathLst>
                    <a:path w="14" h="10">
                      <a:moveTo>
                        <a:pt x="14" y="10"/>
                      </a:moveTo>
                      <a:lnTo>
                        <a:pt x="14" y="7"/>
                      </a:lnTo>
                      <a:lnTo>
                        <a:pt x="4" y="0"/>
                      </a:lnTo>
                      <a:lnTo>
                        <a:pt x="0" y="4"/>
                      </a:lnTo>
                      <a:lnTo>
                        <a:pt x="14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0" name="Freeform 109"/>
                <p:cNvSpPr>
                  <a:spLocks/>
                </p:cNvSpPr>
                <p:nvPr/>
              </p:nvSpPr>
              <p:spPr bwMode="auto">
                <a:xfrm>
                  <a:off x="4591" y="2909"/>
                  <a:ext cx="11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1" y="7"/>
                    </a:cxn>
                    <a:cxn ang="0">
                      <a:pos x="11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1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1" y="7"/>
                      </a:lnTo>
                      <a:lnTo>
                        <a:pt x="11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1" name="Freeform 110"/>
                <p:cNvSpPr>
                  <a:spLocks/>
                </p:cNvSpPr>
                <p:nvPr/>
              </p:nvSpPr>
              <p:spPr bwMode="auto">
                <a:xfrm>
                  <a:off x="4591" y="2909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1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1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2" name="Freeform 111"/>
                <p:cNvSpPr>
                  <a:spLocks/>
                </p:cNvSpPr>
                <p:nvPr/>
              </p:nvSpPr>
              <p:spPr bwMode="auto">
                <a:xfrm>
                  <a:off x="4591" y="2960"/>
                  <a:ext cx="11" cy="10"/>
                </a:xfrm>
                <a:custGeom>
                  <a:avLst/>
                  <a:gdLst/>
                  <a:ahLst/>
                  <a:cxnLst>
                    <a:cxn ang="0">
                      <a:pos x="11" y="10"/>
                    </a:cxn>
                    <a:cxn ang="0">
                      <a:pos x="11" y="3"/>
                    </a:cxn>
                    <a:cxn ang="0">
                      <a:pos x="4" y="0"/>
                    </a:cxn>
                    <a:cxn ang="0">
                      <a:pos x="0" y="3"/>
                    </a:cxn>
                    <a:cxn ang="0">
                      <a:pos x="11" y="10"/>
                    </a:cxn>
                  </a:cxnLst>
                  <a:rect l="0" t="0" r="r" b="b"/>
                  <a:pathLst>
                    <a:path w="11" h="10">
                      <a:moveTo>
                        <a:pt x="11" y="10"/>
                      </a:moveTo>
                      <a:lnTo>
                        <a:pt x="11" y="3"/>
                      </a:lnTo>
                      <a:lnTo>
                        <a:pt x="4" y="0"/>
                      </a:lnTo>
                      <a:lnTo>
                        <a:pt x="0" y="3"/>
                      </a:lnTo>
                      <a:lnTo>
                        <a:pt x="11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3" name="Freeform 112"/>
                <p:cNvSpPr>
                  <a:spLocks/>
                </p:cNvSpPr>
                <p:nvPr/>
              </p:nvSpPr>
              <p:spPr bwMode="auto">
                <a:xfrm>
                  <a:off x="4571" y="2899"/>
                  <a:ext cx="14" cy="58"/>
                </a:xfrm>
                <a:custGeom>
                  <a:avLst/>
                  <a:gdLst/>
                  <a:ahLst/>
                  <a:cxnLst>
                    <a:cxn ang="0">
                      <a:pos x="0" y="51"/>
                    </a:cxn>
                    <a:cxn ang="0">
                      <a:pos x="0" y="0"/>
                    </a:cxn>
                    <a:cxn ang="0">
                      <a:pos x="14" y="7"/>
                    </a:cxn>
                    <a:cxn ang="0">
                      <a:pos x="14" y="58"/>
                    </a:cxn>
                    <a:cxn ang="0">
                      <a:pos x="0" y="51"/>
                    </a:cxn>
                  </a:cxnLst>
                  <a:rect l="0" t="0" r="r" b="b"/>
                  <a:pathLst>
                    <a:path w="14" h="58">
                      <a:moveTo>
                        <a:pt x="0" y="51"/>
                      </a:moveTo>
                      <a:lnTo>
                        <a:pt x="0" y="0"/>
                      </a:lnTo>
                      <a:lnTo>
                        <a:pt x="14" y="7"/>
                      </a:lnTo>
                      <a:lnTo>
                        <a:pt x="14" y="58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4" name="Rectangle 113"/>
                <p:cNvSpPr>
                  <a:spLocks noChangeArrowheads="1"/>
                </p:cNvSpPr>
                <p:nvPr/>
              </p:nvSpPr>
              <p:spPr bwMode="auto">
                <a:xfrm>
                  <a:off x="4571" y="2899"/>
                  <a:ext cx="4" cy="51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5" name="Freeform 114"/>
                <p:cNvSpPr>
                  <a:spLocks/>
                </p:cNvSpPr>
                <p:nvPr/>
              </p:nvSpPr>
              <p:spPr bwMode="auto">
                <a:xfrm>
                  <a:off x="4571" y="2950"/>
                  <a:ext cx="14" cy="7"/>
                </a:xfrm>
                <a:custGeom>
                  <a:avLst/>
                  <a:gdLst/>
                  <a:ahLst/>
                  <a:cxnLst>
                    <a:cxn ang="0">
                      <a:pos x="14" y="7"/>
                    </a:cxn>
                    <a:cxn ang="0">
                      <a:pos x="14" y="3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14" y="7"/>
                    </a:cxn>
                  </a:cxnLst>
                  <a:rect l="0" t="0" r="r" b="b"/>
                  <a:pathLst>
                    <a:path w="14" h="7">
                      <a:moveTo>
                        <a:pt x="14" y="7"/>
                      </a:moveTo>
                      <a:lnTo>
                        <a:pt x="14" y="3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14" y="7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6" name="Freeform 115"/>
                <p:cNvSpPr>
                  <a:spLocks/>
                </p:cNvSpPr>
                <p:nvPr/>
              </p:nvSpPr>
              <p:spPr bwMode="auto">
                <a:xfrm>
                  <a:off x="4554" y="2889"/>
                  <a:ext cx="10" cy="58"/>
                </a:xfrm>
                <a:custGeom>
                  <a:avLst/>
                  <a:gdLst/>
                  <a:ahLst/>
                  <a:cxnLst>
                    <a:cxn ang="0">
                      <a:pos x="0" y="51"/>
                    </a:cxn>
                    <a:cxn ang="0">
                      <a:pos x="0" y="0"/>
                    </a:cxn>
                    <a:cxn ang="0">
                      <a:pos x="10" y="7"/>
                    </a:cxn>
                    <a:cxn ang="0">
                      <a:pos x="10" y="58"/>
                    </a:cxn>
                    <a:cxn ang="0">
                      <a:pos x="0" y="51"/>
                    </a:cxn>
                  </a:cxnLst>
                  <a:rect l="0" t="0" r="r" b="b"/>
                  <a:pathLst>
                    <a:path w="10" h="58">
                      <a:moveTo>
                        <a:pt x="0" y="51"/>
                      </a:moveTo>
                      <a:lnTo>
                        <a:pt x="0" y="0"/>
                      </a:lnTo>
                      <a:lnTo>
                        <a:pt x="10" y="7"/>
                      </a:lnTo>
                      <a:lnTo>
                        <a:pt x="10" y="58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7" name="Rectangle 116"/>
                <p:cNvSpPr>
                  <a:spLocks noChangeArrowheads="1"/>
                </p:cNvSpPr>
                <p:nvPr/>
              </p:nvSpPr>
              <p:spPr bwMode="auto">
                <a:xfrm>
                  <a:off x="4554" y="2889"/>
                  <a:ext cx="4" cy="51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8" name="Freeform 117"/>
                <p:cNvSpPr>
                  <a:spLocks/>
                </p:cNvSpPr>
                <p:nvPr/>
              </p:nvSpPr>
              <p:spPr bwMode="auto">
                <a:xfrm>
                  <a:off x="4554" y="2940"/>
                  <a:ext cx="10" cy="7"/>
                </a:xfrm>
                <a:custGeom>
                  <a:avLst/>
                  <a:gdLst/>
                  <a:ahLst/>
                  <a:cxnLst>
                    <a:cxn ang="0">
                      <a:pos x="10" y="7"/>
                    </a:cxn>
                    <a:cxn ang="0">
                      <a:pos x="10" y="3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10" y="7"/>
                    </a:cxn>
                  </a:cxnLst>
                  <a:rect l="0" t="0" r="r" b="b"/>
                  <a:pathLst>
                    <a:path w="10" h="7">
                      <a:moveTo>
                        <a:pt x="10" y="7"/>
                      </a:moveTo>
                      <a:lnTo>
                        <a:pt x="10" y="3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10" y="7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9" name="Freeform 118"/>
                <p:cNvSpPr>
                  <a:spLocks/>
                </p:cNvSpPr>
                <p:nvPr/>
              </p:nvSpPr>
              <p:spPr bwMode="auto">
                <a:xfrm>
                  <a:off x="4537" y="2875"/>
                  <a:ext cx="11" cy="61"/>
                </a:xfrm>
                <a:custGeom>
                  <a:avLst/>
                  <a:gdLst/>
                  <a:ahLst/>
                  <a:cxnLst>
                    <a:cxn ang="0">
                      <a:pos x="0" y="55"/>
                    </a:cxn>
                    <a:cxn ang="0">
                      <a:pos x="0" y="0"/>
                    </a:cxn>
                    <a:cxn ang="0">
                      <a:pos x="11" y="7"/>
                    </a:cxn>
                    <a:cxn ang="0">
                      <a:pos x="11" y="61"/>
                    </a:cxn>
                    <a:cxn ang="0">
                      <a:pos x="0" y="55"/>
                    </a:cxn>
                  </a:cxnLst>
                  <a:rect l="0" t="0" r="r" b="b"/>
                  <a:pathLst>
                    <a:path w="11" h="61">
                      <a:moveTo>
                        <a:pt x="0" y="55"/>
                      </a:moveTo>
                      <a:lnTo>
                        <a:pt x="0" y="0"/>
                      </a:lnTo>
                      <a:lnTo>
                        <a:pt x="11" y="7"/>
                      </a:lnTo>
                      <a:lnTo>
                        <a:pt x="11" y="61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0" name="Freeform 119"/>
                <p:cNvSpPr>
                  <a:spLocks/>
                </p:cNvSpPr>
                <p:nvPr/>
              </p:nvSpPr>
              <p:spPr bwMode="auto">
                <a:xfrm>
                  <a:off x="4537" y="2875"/>
                  <a:ext cx="4" cy="55"/>
                </a:xfrm>
                <a:custGeom>
                  <a:avLst/>
                  <a:gdLst/>
                  <a:ahLst/>
                  <a:cxnLst>
                    <a:cxn ang="0">
                      <a:pos x="0" y="55"/>
                    </a:cxn>
                    <a:cxn ang="0">
                      <a:pos x="0" y="55"/>
                    </a:cxn>
                    <a:cxn ang="0">
                      <a:pos x="4" y="4"/>
                    </a:cxn>
                    <a:cxn ang="0">
                      <a:pos x="0" y="0"/>
                    </a:cxn>
                    <a:cxn ang="0">
                      <a:pos x="0" y="55"/>
                    </a:cxn>
                  </a:cxnLst>
                  <a:rect l="0" t="0" r="r" b="b"/>
                  <a:pathLst>
                    <a:path w="4" h="55">
                      <a:moveTo>
                        <a:pt x="0" y="55"/>
                      </a:moveTo>
                      <a:lnTo>
                        <a:pt x="0" y="55"/>
                      </a:lnTo>
                      <a:lnTo>
                        <a:pt x="4" y="4"/>
                      </a:lnTo>
                      <a:lnTo>
                        <a:pt x="0" y="0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1" name="Freeform 120"/>
                <p:cNvSpPr>
                  <a:spLocks/>
                </p:cNvSpPr>
                <p:nvPr/>
              </p:nvSpPr>
              <p:spPr bwMode="auto">
                <a:xfrm>
                  <a:off x="4537" y="2930"/>
                  <a:ext cx="11" cy="6"/>
                </a:xfrm>
                <a:custGeom>
                  <a:avLst/>
                  <a:gdLst/>
                  <a:ahLst/>
                  <a:cxnLst>
                    <a:cxn ang="0">
                      <a:pos x="11" y="6"/>
                    </a:cxn>
                    <a:cxn ang="0">
                      <a:pos x="11" y="3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1" y="6"/>
                    </a:cxn>
                  </a:cxnLst>
                  <a:rect l="0" t="0" r="r" b="b"/>
                  <a:pathLst>
                    <a:path w="11" h="6">
                      <a:moveTo>
                        <a:pt x="11" y="6"/>
                      </a:moveTo>
                      <a:lnTo>
                        <a:pt x="11" y="3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1" y="6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2" name="Freeform 121"/>
                <p:cNvSpPr>
                  <a:spLocks/>
                </p:cNvSpPr>
                <p:nvPr/>
              </p:nvSpPr>
              <p:spPr bwMode="auto">
                <a:xfrm>
                  <a:off x="4517" y="2865"/>
                  <a:ext cx="14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4" y="7"/>
                    </a:cxn>
                    <a:cxn ang="0">
                      <a:pos x="14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4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4" y="7"/>
                      </a:lnTo>
                      <a:lnTo>
                        <a:pt x="14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3" name="Freeform 122"/>
                <p:cNvSpPr>
                  <a:spLocks/>
                </p:cNvSpPr>
                <p:nvPr/>
              </p:nvSpPr>
              <p:spPr bwMode="auto">
                <a:xfrm>
                  <a:off x="4517" y="2865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4"/>
                    </a:cxn>
                    <a:cxn ang="0">
                      <a:pos x="4" y="4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4"/>
                      </a:lnTo>
                      <a:lnTo>
                        <a:pt x="4" y="4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4" name="Freeform 123"/>
                <p:cNvSpPr>
                  <a:spLocks/>
                </p:cNvSpPr>
                <p:nvPr/>
              </p:nvSpPr>
              <p:spPr bwMode="auto">
                <a:xfrm>
                  <a:off x="4517" y="2919"/>
                  <a:ext cx="14" cy="7"/>
                </a:xfrm>
                <a:custGeom>
                  <a:avLst/>
                  <a:gdLst/>
                  <a:ahLst/>
                  <a:cxnLst>
                    <a:cxn ang="0">
                      <a:pos x="14" y="7"/>
                    </a:cxn>
                    <a:cxn ang="0">
                      <a:pos x="14" y="4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14" y="7"/>
                    </a:cxn>
                  </a:cxnLst>
                  <a:rect l="0" t="0" r="r" b="b"/>
                  <a:pathLst>
                    <a:path w="14" h="7">
                      <a:moveTo>
                        <a:pt x="14" y="7"/>
                      </a:moveTo>
                      <a:lnTo>
                        <a:pt x="14" y="4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14" y="7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5" name="Freeform 124"/>
                <p:cNvSpPr>
                  <a:spLocks/>
                </p:cNvSpPr>
                <p:nvPr/>
              </p:nvSpPr>
              <p:spPr bwMode="auto">
                <a:xfrm>
                  <a:off x="4500" y="2855"/>
                  <a:ext cx="10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0" y="7"/>
                    </a:cxn>
                    <a:cxn ang="0">
                      <a:pos x="10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0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0" y="7"/>
                      </a:lnTo>
                      <a:lnTo>
                        <a:pt x="10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6" name="Freeform 125"/>
                <p:cNvSpPr>
                  <a:spLocks/>
                </p:cNvSpPr>
                <p:nvPr/>
              </p:nvSpPr>
              <p:spPr bwMode="auto">
                <a:xfrm>
                  <a:off x="4500" y="2855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1"/>
                    </a:cxn>
                    <a:cxn ang="0">
                      <a:pos x="4" y="3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1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7" name="Freeform 126"/>
                <p:cNvSpPr>
                  <a:spLocks/>
                </p:cNvSpPr>
                <p:nvPr/>
              </p:nvSpPr>
              <p:spPr bwMode="auto">
                <a:xfrm>
                  <a:off x="4500" y="2906"/>
                  <a:ext cx="10" cy="10"/>
                </a:xfrm>
                <a:custGeom>
                  <a:avLst/>
                  <a:gdLst/>
                  <a:ahLst/>
                  <a:cxnLst>
                    <a:cxn ang="0">
                      <a:pos x="10" y="10"/>
                    </a:cxn>
                    <a:cxn ang="0">
                      <a:pos x="10" y="7"/>
                    </a:cxn>
                    <a:cxn ang="0">
                      <a:pos x="4" y="0"/>
                    </a:cxn>
                    <a:cxn ang="0">
                      <a:pos x="0" y="3"/>
                    </a:cxn>
                    <a:cxn ang="0">
                      <a:pos x="10" y="10"/>
                    </a:cxn>
                  </a:cxnLst>
                  <a:rect l="0" t="0" r="r" b="b"/>
                  <a:pathLst>
                    <a:path w="10" h="10">
                      <a:moveTo>
                        <a:pt x="10" y="10"/>
                      </a:moveTo>
                      <a:lnTo>
                        <a:pt x="10" y="7"/>
                      </a:lnTo>
                      <a:lnTo>
                        <a:pt x="4" y="0"/>
                      </a:lnTo>
                      <a:lnTo>
                        <a:pt x="0" y="3"/>
                      </a:lnTo>
                      <a:lnTo>
                        <a:pt x="10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8" name="Freeform 127"/>
                <p:cNvSpPr>
                  <a:spLocks/>
                </p:cNvSpPr>
                <p:nvPr/>
              </p:nvSpPr>
              <p:spPr bwMode="auto">
                <a:xfrm>
                  <a:off x="4480" y="2845"/>
                  <a:ext cx="14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4" y="7"/>
                    </a:cxn>
                    <a:cxn ang="0">
                      <a:pos x="14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4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4" y="7"/>
                      </a:lnTo>
                      <a:lnTo>
                        <a:pt x="14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9" name="Freeform 128"/>
                <p:cNvSpPr>
                  <a:spLocks/>
                </p:cNvSpPr>
                <p:nvPr/>
              </p:nvSpPr>
              <p:spPr bwMode="auto">
                <a:xfrm>
                  <a:off x="4480" y="2845"/>
                  <a:ext cx="3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3" y="51"/>
                    </a:cxn>
                    <a:cxn ang="0">
                      <a:pos x="3" y="3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3" h="54">
                      <a:moveTo>
                        <a:pt x="0" y="54"/>
                      </a:moveTo>
                      <a:lnTo>
                        <a:pt x="3" y="51"/>
                      </a:lnTo>
                      <a:lnTo>
                        <a:pt x="3" y="3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0" name="Freeform 129"/>
                <p:cNvSpPr>
                  <a:spLocks/>
                </p:cNvSpPr>
                <p:nvPr/>
              </p:nvSpPr>
              <p:spPr bwMode="auto">
                <a:xfrm>
                  <a:off x="4480" y="2896"/>
                  <a:ext cx="14" cy="10"/>
                </a:xfrm>
                <a:custGeom>
                  <a:avLst/>
                  <a:gdLst/>
                  <a:ahLst/>
                  <a:cxnLst>
                    <a:cxn ang="0">
                      <a:pos x="14" y="10"/>
                    </a:cxn>
                    <a:cxn ang="0">
                      <a:pos x="14" y="7"/>
                    </a:cxn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14" y="10"/>
                    </a:cxn>
                  </a:cxnLst>
                  <a:rect l="0" t="0" r="r" b="b"/>
                  <a:pathLst>
                    <a:path w="14" h="10">
                      <a:moveTo>
                        <a:pt x="14" y="10"/>
                      </a:moveTo>
                      <a:lnTo>
                        <a:pt x="14" y="7"/>
                      </a:ln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14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1" name="Freeform 130"/>
                <p:cNvSpPr>
                  <a:spLocks/>
                </p:cNvSpPr>
                <p:nvPr/>
              </p:nvSpPr>
              <p:spPr bwMode="auto">
                <a:xfrm>
                  <a:off x="4463" y="2835"/>
                  <a:ext cx="10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0" y="7"/>
                    </a:cxn>
                    <a:cxn ang="0">
                      <a:pos x="10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0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0" y="7"/>
                      </a:lnTo>
                      <a:lnTo>
                        <a:pt x="10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2" name="Freeform 131"/>
                <p:cNvSpPr>
                  <a:spLocks/>
                </p:cNvSpPr>
                <p:nvPr/>
              </p:nvSpPr>
              <p:spPr bwMode="auto">
                <a:xfrm>
                  <a:off x="4463" y="2835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1"/>
                    </a:cxn>
                    <a:cxn ang="0">
                      <a:pos x="4" y="3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1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3" name="Freeform 132"/>
                <p:cNvSpPr>
                  <a:spLocks/>
                </p:cNvSpPr>
                <p:nvPr/>
              </p:nvSpPr>
              <p:spPr bwMode="auto">
                <a:xfrm>
                  <a:off x="4463" y="2886"/>
                  <a:ext cx="10" cy="10"/>
                </a:xfrm>
                <a:custGeom>
                  <a:avLst/>
                  <a:gdLst/>
                  <a:ahLst/>
                  <a:cxnLst>
                    <a:cxn ang="0">
                      <a:pos x="10" y="10"/>
                    </a:cxn>
                    <a:cxn ang="0">
                      <a:pos x="10" y="6"/>
                    </a:cxn>
                    <a:cxn ang="0">
                      <a:pos x="4" y="0"/>
                    </a:cxn>
                    <a:cxn ang="0">
                      <a:pos x="0" y="3"/>
                    </a:cxn>
                    <a:cxn ang="0">
                      <a:pos x="10" y="10"/>
                    </a:cxn>
                  </a:cxnLst>
                  <a:rect l="0" t="0" r="r" b="b"/>
                  <a:pathLst>
                    <a:path w="10" h="10">
                      <a:moveTo>
                        <a:pt x="10" y="10"/>
                      </a:moveTo>
                      <a:lnTo>
                        <a:pt x="10" y="6"/>
                      </a:lnTo>
                      <a:lnTo>
                        <a:pt x="4" y="0"/>
                      </a:lnTo>
                      <a:lnTo>
                        <a:pt x="0" y="3"/>
                      </a:lnTo>
                      <a:lnTo>
                        <a:pt x="10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4" name="Freeform 133"/>
                <p:cNvSpPr>
                  <a:spLocks/>
                </p:cNvSpPr>
                <p:nvPr/>
              </p:nvSpPr>
              <p:spPr bwMode="auto">
                <a:xfrm>
                  <a:off x="4446" y="2825"/>
                  <a:ext cx="10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0" y="6"/>
                    </a:cxn>
                    <a:cxn ang="0">
                      <a:pos x="10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0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0" y="6"/>
                      </a:lnTo>
                      <a:lnTo>
                        <a:pt x="10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5" name="Freeform 134"/>
                <p:cNvSpPr>
                  <a:spLocks/>
                </p:cNvSpPr>
                <p:nvPr/>
              </p:nvSpPr>
              <p:spPr bwMode="auto">
                <a:xfrm>
                  <a:off x="4446" y="2825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0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6" name="Freeform 135"/>
                <p:cNvSpPr>
                  <a:spLocks/>
                </p:cNvSpPr>
                <p:nvPr/>
              </p:nvSpPr>
              <p:spPr bwMode="auto">
                <a:xfrm>
                  <a:off x="4446" y="2875"/>
                  <a:ext cx="10" cy="11"/>
                </a:xfrm>
                <a:custGeom>
                  <a:avLst/>
                  <a:gdLst/>
                  <a:ahLst/>
                  <a:cxnLst>
                    <a:cxn ang="0">
                      <a:pos x="10" y="11"/>
                    </a:cxn>
                    <a:cxn ang="0">
                      <a:pos x="10" y="7"/>
                    </a:cxn>
                    <a:cxn ang="0">
                      <a:pos x="4" y="0"/>
                    </a:cxn>
                    <a:cxn ang="0">
                      <a:pos x="0" y="4"/>
                    </a:cxn>
                    <a:cxn ang="0">
                      <a:pos x="10" y="11"/>
                    </a:cxn>
                  </a:cxnLst>
                  <a:rect l="0" t="0" r="r" b="b"/>
                  <a:pathLst>
                    <a:path w="10" h="11">
                      <a:moveTo>
                        <a:pt x="10" y="11"/>
                      </a:moveTo>
                      <a:lnTo>
                        <a:pt x="10" y="7"/>
                      </a:lnTo>
                      <a:lnTo>
                        <a:pt x="4" y="0"/>
                      </a:lnTo>
                      <a:lnTo>
                        <a:pt x="0" y="4"/>
                      </a:lnTo>
                      <a:lnTo>
                        <a:pt x="10" y="11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7" name="Freeform 136"/>
                <p:cNvSpPr>
                  <a:spLocks/>
                </p:cNvSpPr>
                <p:nvPr/>
              </p:nvSpPr>
              <p:spPr bwMode="auto">
                <a:xfrm>
                  <a:off x="4426" y="2814"/>
                  <a:ext cx="14" cy="61"/>
                </a:xfrm>
                <a:custGeom>
                  <a:avLst/>
                  <a:gdLst/>
                  <a:ahLst/>
                  <a:cxnLst>
                    <a:cxn ang="0">
                      <a:pos x="0" y="55"/>
                    </a:cxn>
                    <a:cxn ang="0">
                      <a:pos x="0" y="0"/>
                    </a:cxn>
                    <a:cxn ang="0">
                      <a:pos x="14" y="7"/>
                    </a:cxn>
                    <a:cxn ang="0">
                      <a:pos x="14" y="61"/>
                    </a:cxn>
                    <a:cxn ang="0">
                      <a:pos x="0" y="55"/>
                    </a:cxn>
                  </a:cxnLst>
                  <a:rect l="0" t="0" r="r" b="b"/>
                  <a:pathLst>
                    <a:path w="14" h="61">
                      <a:moveTo>
                        <a:pt x="0" y="55"/>
                      </a:moveTo>
                      <a:lnTo>
                        <a:pt x="0" y="0"/>
                      </a:lnTo>
                      <a:lnTo>
                        <a:pt x="14" y="7"/>
                      </a:lnTo>
                      <a:lnTo>
                        <a:pt x="14" y="61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8" name="Freeform 137"/>
                <p:cNvSpPr>
                  <a:spLocks/>
                </p:cNvSpPr>
                <p:nvPr/>
              </p:nvSpPr>
              <p:spPr bwMode="auto">
                <a:xfrm>
                  <a:off x="4426" y="2814"/>
                  <a:ext cx="3" cy="55"/>
                </a:xfrm>
                <a:custGeom>
                  <a:avLst/>
                  <a:gdLst/>
                  <a:ahLst/>
                  <a:cxnLst>
                    <a:cxn ang="0">
                      <a:pos x="0" y="55"/>
                    </a:cxn>
                    <a:cxn ang="0">
                      <a:pos x="3" y="51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55"/>
                    </a:cxn>
                  </a:cxnLst>
                  <a:rect l="0" t="0" r="r" b="b"/>
                  <a:pathLst>
                    <a:path w="3" h="55">
                      <a:moveTo>
                        <a:pt x="0" y="55"/>
                      </a:moveTo>
                      <a:lnTo>
                        <a:pt x="3" y="5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9" name="Freeform 138"/>
                <p:cNvSpPr>
                  <a:spLocks/>
                </p:cNvSpPr>
                <p:nvPr/>
              </p:nvSpPr>
              <p:spPr bwMode="auto">
                <a:xfrm>
                  <a:off x="4426" y="2865"/>
                  <a:ext cx="14" cy="10"/>
                </a:xfrm>
                <a:custGeom>
                  <a:avLst/>
                  <a:gdLst/>
                  <a:ahLst/>
                  <a:cxnLst>
                    <a:cxn ang="0">
                      <a:pos x="14" y="10"/>
                    </a:cxn>
                    <a:cxn ang="0">
                      <a:pos x="14" y="4"/>
                    </a:cxn>
                    <a:cxn ang="0">
                      <a:pos x="3" y="0"/>
                    </a:cxn>
                    <a:cxn ang="0">
                      <a:pos x="0" y="4"/>
                    </a:cxn>
                    <a:cxn ang="0">
                      <a:pos x="14" y="10"/>
                    </a:cxn>
                  </a:cxnLst>
                  <a:rect l="0" t="0" r="r" b="b"/>
                  <a:pathLst>
                    <a:path w="14" h="10">
                      <a:moveTo>
                        <a:pt x="14" y="10"/>
                      </a:moveTo>
                      <a:lnTo>
                        <a:pt x="14" y="4"/>
                      </a:lnTo>
                      <a:lnTo>
                        <a:pt x="3" y="0"/>
                      </a:lnTo>
                      <a:lnTo>
                        <a:pt x="0" y="4"/>
                      </a:lnTo>
                      <a:lnTo>
                        <a:pt x="14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0" name="Freeform 139"/>
                <p:cNvSpPr>
                  <a:spLocks/>
                </p:cNvSpPr>
                <p:nvPr/>
              </p:nvSpPr>
              <p:spPr bwMode="auto">
                <a:xfrm>
                  <a:off x="4409" y="2804"/>
                  <a:ext cx="10" cy="58"/>
                </a:xfrm>
                <a:custGeom>
                  <a:avLst/>
                  <a:gdLst/>
                  <a:ahLst/>
                  <a:cxnLst>
                    <a:cxn ang="0">
                      <a:pos x="0" y="51"/>
                    </a:cxn>
                    <a:cxn ang="0">
                      <a:pos x="0" y="0"/>
                    </a:cxn>
                    <a:cxn ang="0">
                      <a:pos x="10" y="7"/>
                    </a:cxn>
                    <a:cxn ang="0">
                      <a:pos x="10" y="58"/>
                    </a:cxn>
                    <a:cxn ang="0">
                      <a:pos x="0" y="51"/>
                    </a:cxn>
                  </a:cxnLst>
                  <a:rect l="0" t="0" r="r" b="b"/>
                  <a:pathLst>
                    <a:path w="10" h="58">
                      <a:moveTo>
                        <a:pt x="0" y="51"/>
                      </a:moveTo>
                      <a:lnTo>
                        <a:pt x="0" y="0"/>
                      </a:lnTo>
                      <a:lnTo>
                        <a:pt x="10" y="7"/>
                      </a:lnTo>
                      <a:lnTo>
                        <a:pt x="10" y="58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1" name="Rectangle 140"/>
                <p:cNvSpPr>
                  <a:spLocks noChangeArrowheads="1"/>
                </p:cNvSpPr>
                <p:nvPr/>
              </p:nvSpPr>
              <p:spPr bwMode="auto">
                <a:xfrm>
                  <a:off x="4409" y="2804"/>
                  <a:ext cx="4" cy="51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2" name="Freeform 141"/>
                <p:cNvSpPr>
                  <a:spLocks/>
                </p:cNvSpPr>
                <p:nvPr/>
              </p:nvSpPr>
              <p:spPr bwMode="auto">
                <a:xfrm>
                  <a:off x="4409" y="2855"/>
                  <a:ext cx="10" cy="7"/>
                </a:xfrm>
                <a:custGeom>
                  <a:avLst/>
                  <a:gdLst/>
                  <a:ahLst/>
                  <a:cxnLst>
                    <a:cxn ang="0">
                      <a:pos x="10" y="7"/>
                    </a:cxn>
                    <a:cxn ang="0">
                      <a:pos x="10" y="3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10" y="7"/>
                    </a:cxn>
                  </a:cxnLst>
                  <a:rect l="0" t="0" r="r" b="b"/>
                  <a:pathLst>
                    <a:path w="10" h="7">
                      <a:moveTo>
                        <a:pt x="10" y="7"/>
                      </a:moveTo>
                      <a:lnTo>
                        <a:pt x="10" y="3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10" y="7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3" name="Freeform 142"/>
                <p:cNvSpPr>
                  <a:spLocks/>
                </p:cNvSpPr>
                <p:nvPr/>
              </p:nvSpPr>
              <p:spPr bwMode="auto">
                <a:xfrm>
                  <a:off x="4136" y="2638"/>
                  <a:ext cx="27" cy="38"/>
                </a:xfrm>
                <a:custGeom>
                  <a:avLst/>
                  <a:gdLst/>
                  <a:ahLst/>
                  <a:cxnLst>
                    <a:cxn ang="0">
                      <a:pos x="27" y="17"/>
                    </a:cxn>
                    <a:cxn ang="0">
                      <a:pos x="27" y="38"/>
                    </a:cxn>
                    <a:cxn ang="0">
                      <a:pos x="0" y="21"/>
                    </a:cxn>
                    <a:cxn ang="0">
                      <a:pos x="0" y="0"/>
                    </a:cxn>
                    <a:cxn ang="0">
                      <a:pos x="27" y="17"/>
                    </a:cxn>
                  </a:cxnLst>
                  <a:rect l="0" t="0" r="r" b="b"/>
                  <a:pathLst>
                    <a:path w="27" h="38">
                      <a:moveTo>
                        <a:pt x="27" y="17"/>
                      </a:moveTo>
                      <a:lnTo>
                        <a:pt x="27" y="38"/>
                      </a:lnTo>
                      <a:lnTo>
                        <a:pt x="0" y="21"/>
                      </a:lnTo>
                      <a:lnTo>
                        <a:pt x="0" y="0"/>
                      </a:lnTo>
                      <a:lnTo>
                        <a:pt x="27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4" name="Freeform 143"/>
                <p:cNvSpPr>
                  <a:spLocks/>
                </p:cNvSpPr>
                <p:nvPr/>
              </p:nvSpPr>
              <p:spPr bwMode="auto">
                <a:xfrm>
                  <a:off x="4159" y="2655"/>
                  <a:ext cx="4" cy="17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4" y="0"/>
                    </a:cxn>
                    <a:cxn ang="0">
                      <a:pos x="4" y="17"/>
                    </a:cxn>
                    <a:cxn ang="0">
                      <a:pos x="0" y="17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4" h="17">
                      <a:moveTo>
                        <a:pt x="0" y="4"/>
                      </a:moveTo>
                      <a:lnTo>
                        <a:pt x="4" y="0"/>
                      </a:lnTo>
                      <a:lnTo>
                        <a:pt x="4" y="17"/>
                      </a:lnTo>
                      <a:lnTo>
                        <a:pt x="0" y="17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725A1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5" name="Freeform 144"/>
                <p:cNvSpPr>
                  <a:spLocks/>
                </p:cNvSpPr>
                <p:nvPr/>
              </p:nvSpPr>
              <p:spPr bwMode="auto">
                <a:xfrm>
                  <a:off x="4132" y="2642"/>
                  <a:ext cx="31" cy="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" y="0"/>
                    </a:cxn>
                    <a:cxn ang="0">
                      <a:pos x="31" y="13"/>
                    </a:cxn>
                    <a:cxn ang="0">
                      <a:pos x="27" y="1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1" h="17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31" y="13"/>
                      </a:lnTo>
                      <a:lnTo>
                        <a:pt x="27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1B1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6" name="Freeform 145"/>
                <p:cNvSpPr>
                  <a:spLocks/>
                </p:cNvSpPr>
                <p:nvPr/>
              </p:nvSpPr>
              <p:spPr bwMode="auto">
                <a:xfrm>
                  <a:off x="4132" y="2642"/>
                  <a:ext cx="27" cy="30"/>
                </a:xfrm>
                <a:custGeom>
                  <a:avLst/>
                  <a:gdLst/>
                  <a:ahLst/>
                  <a:cxnLst>
                    <a:cxn ang="0">
                      <a:pos x="27" y="17"/>
                    </a:cxn>
                    <a:cxn ang="0">
                      <a:pos x="27" y="30"/>
                    </a:cxn>
                    <a:cxn ang="0">
                      <a:pos x="0" y="17"/>
                    </a:cxn>
                    <a:cxn ang="0">
                      <a:pos x="0" y="0"/>
                    </a:cxn>
                    <a:cxn ang="0">
                      <a:pos x="27" y="17"/>
                    </a:cxn>
                  </a:cxnLst>
                  <a:rect l="0" t="0" r="r" b="b"/>
                  <a:pathLst>
                    <a:path w="27" h="30">
                      <a:moveTo>
                        <a:pt x="27" y="17"/>
                      </a:moveTo>
                      <a:lnTo>
                        <a:pt x="27" y="30"/>
                      </a:lnTo>
                      <a:lnTo>
                        <a:pt x="0" y="17"/>
                      </a:lnTo>
                      <a:lnTo>
                        <a:pt x="0" y="0"/>
                      </a:lnTo>
                      <a:lnTo>
                        <a:pt x="27" y="17"/>
                      </a:lnTo>
                      <a:close/>
                    </a:path>
                  </a:pathLst>
                </a:custGeom>
                <a:solidFill>
                  <a:srgbClr val="E1B1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7" name="Freeform 146"/>
                <p:cNvSpPr>
                  <a:spLocks/>
                </p:cNvSpPr>
                <p:nvPr/>
              </p:nvSpPr>
              <p:spPr bwMode="auto">
                <a:xfrm>
                  <a:off x="4632" y="2479"/>
                  <a:ext cx="574" cy="410"/>
                </a:xfrm>
                <a:custGeom>
                  <a:avLst/>
                  <a:gdLst/>
                  <a:ahLst/>
                  <a:cxnLst>
                    <a:cxn ang="0">
                      <a:pos x="0" y="335"/>
                    </a:cxn>
                    <a:cxn ang="0">
                      <a:pos x="574" y="0"/>
                    </a:cxn>
                    <a:cxn ang="0">
                      <a:pos x="574" y="78"/>
                    </a:cxn>
                    <a:cxn ang="0">
                      <a:pos x="0" y="410"/>
                    </a:cxn>
                    <a:cxn ang="0">
                      <a:pos x="0" y="335"/>
                    </a:cxn>
                  </a:cxnLst>
                  <a:rect l="0" t="0" r="r" b="b"/>
                  <a:pathLst>
                    <a:path w="574" h="410">
                      <a:moveTo>
                        <a:pt x="0" y="335"/>
                      </a:moveTo>
                      <a:lnTo>
                        <a:pt x="574" y="0"/>
                      </a:lnTo>
                      <a:lnTo>
                        <a:pt x="574" y="78"/>
                      </a:lnTo>
                      <a:lnTo>
                        <a:pt x="0" y="410"/>
                      </a:lnTo>
                      <a:lnTo>
                        <a:pt x="0" y="3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8" name="Freeform 147"/>
                <p:cNvSpPr>
                  <a:spLocks/>
                </p:cNvSpPr>
                <p:nvPr/>
              </p:nvSpPr>
              <p:spPr bwMode="auto">
                <a:xfrm>
                  <a:off x="4132" y="2188"/>
                  <a:ext cx="1074" cy="626"/>
                </a:xfrm>
                <a:custGeom>
                  <a:avLst/>
                  <a:gdLst/>
                  <a:ahLst/>
                  <a:cxnLst>
                    <a:cxn ang="0">
                      <a:pos x="0" y="335"/>
                    </a:cxn>
                    <a:cxn ang="0">
                      <a:pos x="571" y="0"/>
                    </a:cxn>
                    <a:cxn ang="0">
                      <a:pos x="1074" y="291"/>
                    </a:cxn>
                    <a:cxn ang="0">
                      <a:pos x="500" y="626"/>
                    </a:cxn>
                    <a:cxn ang="0">
                      <a:pos x="0" y="335"/>
                    </a:cxn>
                  </a:cxnLst>
                  <a:rect l="0" t="0" r="r" b="b"/>
                  <a:pathLst>
                    <a:path w="1074" h="626">
                      <a:moveTo>
                        <a:pt x="0" y="335"/>
                      </a:moveTo>
                      <a:lnTo>
                        <a:pt x="571" y="0"/>
                      </a:lnTo>
                      <a:lnTo>
                        <a:pt x="1074" y="291"/>
                      </a:lnTo>
                      <a:lnTo>
                        <a:pt x="500" y="626"/>
                      </a:lnTo>
                      <a:lnTo>
                        <a:pt x="0" y="335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9" name="Freeform 148"/>
                <p:cNvSpPr>
                  <a:spLocks/>
                </p:cNvSpPr>
                <p:nvPr/>
              </p:nvSpPr>
              <p:spPr bwMode="auto">
                <a:xfrm>
                  <a:off x="4132" y="2523"/>
                  <a:ext cx="500" cy="366"/>
                </a:xfrm>
                <a:custGeom>
                  <a:avLst/>
                  <a:gdLst/>
                  <a:ahLst/>
                  <a:cxnLst>
                    <a:cxn ang="0">
                      <a:pos x="500" y="291"/>
                    </a:cxn>
                    <a:cxn ang="0">
                      <a:pos x="500" y="366"/>
                    </a:cxn>
                    <a:cxn ang="0">
                      <a:pos x="0" y="75"/>
                    </a:cxn>
                    <a:cxn ang="0">
                      <a:pos x="0" y="0"/>
                    </a:cxn>
                    <a:cxn ang="0">
                      <a:pos x="500" y="291"/>
                    </a:cxn>
                  </a:cxnLst>
                  <a:rect l="0" t="0" r="r" b="b"/>
                  <a:pathLst>
                    <a:path w="500" h="366">
                      <a:moveTo>
                        <a:pt x="500" y="291"/>
                      </a:moveTo>
                      <a:lnTo>
                        <a:pt x="500" y="366"/>
                      </a:lnTo>
                      <a:lnTo>
                        <a:pt x="0" y="75"/>
                      </a:lnTo>
                      <a:lnTo>
                        <a:pt x="0" y="0"/>
                      </a:lnTo>
                      <a:lnTo>
                        <a:pt x="500" y="291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0" name="Freeform 149"/>
                <p:cNvSpPr>
                  <a:spLocks/>
                </p:cNvSpPr>
                <p:nvPr/>
              </p:nvSpPr>
              <p:spPr bwMode="auto">
                <a:xfrm>
                  <a:off x="4166" y="2557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0"/>
                    </a:cxn>
                    <a:cxn ang="0">
                      <a:pos x="169" y="98"/>
                    </a:cxn>
                    <a:cxn ang="0">
                      <a:pos x="169" y="122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69" h="122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169" y="98"/>
                      </a:lnTo>
                      <a:lnTo>
                        <a:pt x="169" y="122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1" name="Freeform 150"/>
                <p:cNvSpPr>
                  <a:spLocks/>
                </p:cNvSpPr>
                <p:nvPr/>
              </p:nvSpPr>
              <p:spPr bwMode="auto">
                <a:xfrm>
                  <a:off x="4166" y="2557"/>
                  <a:ext cx="4" cy="24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4" y="24"/>
                    </a:cxn>
                    <a:cxn ang="0">
                      <a:pos x="4" y="3"/>
                    </a:cxn>
                    <a:cxn ang="0">
                      <a:pos x="0" y="0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4" h="24">
                      <a:moveTo>
                        <a:pt x="0" y="24"/>
                      </a:moveTo>
                      <a:lnTo>
                        <a:pt x="4" y="24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2" name="Freeform 151"/>
                <p:cNvSpPr>
                  <a:spLocks/>
                </p:cNvSpPr>
                <p:nvPr/>
              </p:nvSpPr>
              <p:spPr bwMode="auto">
                <a:xfrm>
                  <a:off x="4166" y="2581"/>
                  <a:ext cx="169" cy="98"/>
                </a:xfrm>
                <a:custGeom>
                  <a:avLst/>
                  <a:gdLst/>
                  <a:ahLst/>
                  <a:cxnLst>
                    <a:cxn ang="0">
                      <a:pos x="169" y="98"/>
                    </a:cxn>
                    <a:cxn ang="0">
                      <a:pos x="169" y="95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169" y="98"/>
                    </a:cxn>
                  </a:cxnLst>
                  <a:rect l="0" t="0" r="r" b="b"/>
                  <a:pathLst>
                    <a:path w="169" h="98">
                      <a:moveTo>
                        <a:pt x="169" y="98"/>
                      </a:moveTo>
                      <a:lnTo>
                        <a:pt x="169" y="95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169" y="98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3" name="Freeform 152"/>
                <p:cNvSpPr>
                  <a:spLocks/>
                </p:cNvSpPr>
                <p:nvPr/>
              </p:nvSpPr>
              <p:spPr bwMode="auto">
                <a:xfrm>
                  <a:off x="4608" y="2814"/>
                  <a:ext cx="14" cy="58"/>
                </a:xfrm>
                <a:custGeom>
                  <a:avLst/>
                  <a:gdLst/>
                  <a:ahLst/>
                  <a:cxnLst>
                    <a:cxn ang="0">
                      <a:pos x="0" y="51"/>
                    </a:cxn>
                    <a:cxn ang="0">
                      <a:pos x="0" y="0"/>
                    </a:cxn>
                    <a:cxn ang="0">
                      <a:pos x="14" y="7"/>
                    </a:cxn>
                    <a:cxn ang="0">
                      <a:pos x="14" y="58"/>
                    </a:cxn>
                    <a:cxn ang="0">
                      <a:pos x="0" y="51"/>
                    </a:cxn>
                  </a:cxnLst>
                  <a:rect l="0" t="0" r="r" b="b"/>
                  <a:pathLst>
                    <a:path w="14" h="58">
                      <a:moveTo>
                        <a:pt x="0" y="51"/>
                      </a:moveTo>
                      <a:lnTo>
                        <a:pt x="0" y="0"/>
                      </a:lnTo>
                      <a:lnTo>
                        <a:pt x="14" y="7"/>
                      </a:lnTo>
                      <a:lnTo>
                        <a:pt x="14" y="58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4" name="Rectangle 153"/>
                <p:cNvSpPr>
                  <a:spLocks noChangeArrowheads="1"/>
                </p:cNvSpPr>
                <p:nvPr/>
              </p:nvSpPr>
              <p:spPr bwMode="auto">
                <a:xfrm>
                  <a:off x="4608" y="2814"/>
                  <a:ext cx="4" cy="51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5" name="Freeform 154"/>
                <p:cNvSpPr>
                  <a:spLocks/>
                </p:cNvSpPr>
                <p:nvPr/>
              </p:nvSpPr>
              <p:spPr bwMode="auto">
                <a:xfrm>
                  <a:off x="4608" y="2865"/>
                  <a:ext cx="14" cy="7"/>
                </a:xfrm>
                <a:custGeom>
                  <a:avLst/>
                  <a:gdLst/>
                  <a:ahLst/>
                  <a:cxnLst>
                    <a:cxn ang="0">
                      <a:pos x="14" y="7"/>
                    </a:cxn>
                    <a:cxn ang="0">
                      <a:pos x="14" y="4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14" y="7"/>
                    </a:cxn>
                  </a:cxnLst>
                  <a:rect l="0" t="0" r="r" b="b"/>
                  <a:pathLst>
                    <a:path w="14" h="7">
                      <a:moveTo>
                        <a:pt x="14" y="7"/>
                      </a:moveTo>
                      <a:lnTo>
                        <a:pt x="14" y="4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14" y="7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6" name="Freeform 155"/>
                <p:cNvSpPr>
                  <a:spLocks/>
                </p:cNvSpPr>
                <p:nvPr/>
              </p:nvSpPr>
              <p:spPr bwMode="auto">
                <a:xfrm>
                  <a:off x="4591" y="2801"/>
                  <a:ext cx="11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1" y="7"/>
                    </a:cxn>
                    <a:cxn ang="0">
                      <a:pos x="11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1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1" y="7"/>
                      </a:lnTo>
                      <a:lnTo>
                        <a:pt x="11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7" name="Freeform 156"/>
                <p:cNvSpPr>
                  <a:spLocks/>
                </p:cNvSpPr>
                <p:nvPr/>
              </p:nvSpPr>
              <p:spPr bwMode="auto">
                <a:xfrm>
                  <a:off x="4591" y="2801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4"/>
                    </a:cxn>
                    <a:cxn ang="0">
                      <a:pos x="4" y="3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4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8" name="Freeform 157"/>
                <p:cNvSpPr>
                  <a:spLocks/>
                </p:cNvSpPr>
                <p:nvPr/>
              </p:nvSpPr>
              <p:spPr bwMode="auto">
                <a:xfrm>
                  <a:off x="4591" y="2855"/>
                  <a:ext cx="11" cy="7"/>
                </a:xfrm>
                <a:custGeom>
                  <a:avLst/>
                  <a:gdLst/>
                  <a:ahLst/>
                  <a:cxnLst>
                    <a:cxn ang="0">
                      <a:pos x="11" y="7"/>
                    </a:cxn>
                    <a:cxn ang="0">
                      <a:pos x="11" y="3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11" y="7"/>
                    </a:cxn>
                  </a:cxnLst>
                  <a:rect l="0" t="0" r="r" b="b"/>
                  <a:pathLst>
                    <a:path w="11" h="7">
                      <a:moveTo>
                        <a:pt x="11" y="7"/>
                      </a:moveTo>
                      <a:lnTo>
                        <a:pt x="11" y="3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11" y="7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9" name="Freeform 158"/>
                <p:cNvSpPr>
                  <a:spLocks/>
                </p:cNvSpPr>
                <p:nvPr/>
              </p:nvSpPr>
              <p:spPr bwMode="auto">
                <a:xfrm>
                  <a:off x="4571" y="2791"/>
                  <a:ext cx="14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4" y="7"/>
                    </a:cxn>
                    <a:cxn ang="0">
                      <a:pos x="14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4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4" y="7"/>
                      </a:lnTo>
                      <a:lnTo>
                        <a:pt x="14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0" name="Freeform 159"/>
                <p:cNvSpPr>
                  <a:spLocks/>
                </p:cNvSpPr>
                <p:nvPr/>
              </p:nvSpPr>
              <p:spPr bwMode="auto">
                <a:xfrm>
                  <a:off x="4571" y="2791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4"/>
                    </a:cxn>
                    <a:cxn ang="0">
                      <a:pos x="4" y="3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4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1" name="Freeform 160"/>
                <p:cNvSpPr>
                  <a:spLocks/>
                </p:cNvSpPr>
                <p:nvPr/>
              </p:nvSpPr>
              <p:spPr bwMode="auto">
                <a:xfrm>
                  <a:off x="4571" y="2845"/>
                  <a:ext cx="14" cy="7"/>
                </a:xfrm>
                <a:custGeom>
                  <a:avLst/>
                  <a:gdLst/>
                  <a:ahLst/>
                  <a:cxnLst>
                    <a:cxn ang="0">
                      <a:pos x="14" y="7"/>
                    </a:cxn>
                    <a:cxn ang="0">
                      <a:pos x="14" y="3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14" y="7"/>
                    </a:cxn>
                  </a:cxnLst>
                  <a:rect l="0" t="0" r="r" b="b"/>
                  <a:pathLst>
                    <a:path w="14" h="7">
                      <a:moveTo>
                        <a:pt x="14" y="7"/>
                      </a:moveTo>
                      <a:lnTo>
                        <a:pt x="14" y="3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14" y="7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2" name="Freeform 161"/>
                <p:cNvSpPr>
                  <a:spLocks/>
                </p:cNvSpPr>
                <p:nvPr/>
              </p:nvSpPr>
              <p:spPr bwMode="auto">
                <a:xfrm>
                  <a:off x="4554" y="2781"/>
                  <a:ext cx="10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0" y="6"/>
                    </a:cxn>
                    <a:cxn ang="0">
                      <a:pos x="10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0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0" y="6"/>
                      </a:lnTo>
                      <a:lnTo>
                        <a:pt x="10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3" name="Freeform 162"/>
                <p:cNvSpPr>
                  <a:spLocks/>
                </p:cNvSpPr>
                <p:nvPr/>
              </p:nvSpPr>
              <p:spPr bwMode="auto">
                <a:xfrm>
                  <a:off x="4554" y="2781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0"/>
                    </a:cxn>
                    <a:cxn ang="0">
                      <a:pos x="4" y="3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0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4" name="Freeform 163"/>
                <p:cNvSpPr>
                  <a:spLocks/>
                </p:cNvSpPr>
                <p:nvPr/>
              </p:nvSpPr>
              <p:spPr bwMode="auto">
                <a:xfrm>
                  <a:off x="4554" y="2831"/>
                  <a:ext cx="10" cy="11"/>
                </a:xfrm>
                <a:custGeom>
                  <a:avLst/>
                  <a:gdLst/>
                  <a:ahLst/>
                  <a:cxnLst>
                    <a:cxn ang="0">
                      <a:pos x="10" y="11"/>
                    </a:cxn>
                    <a:cxn ang="0">
                      <a:pos x="10" y="7"/>
                    </a:cxn>
                    <a:cxn ang="0">
                      <a:pos x="4" y="0"/>
                    </a:cxn>
                    <a:cxn ang="0">
                      <a:pos x="0" y="4"/>
                    </a:cxn>
                    <a:cxn ang="0">
                      <a:pos x="10" y="11"/>
                    </a:cxn>
                  </a:cxnLst>
                  <a:rect l="0" t="0" r="r" b="b"/>
                  <a:pathLst>
                    <a:path w="10" h="11">
                      <a:moveTo>
                        <a:pt x="10" y="11"/>
                      </a:moveTo>
                      <a:lnTo>
                        <a:pt x="10" y="7"/>
                      </a:lnTo>
                      <a:lnTo>
                        <a:pt x="4" y="0"/>
                      </a:lnTo>
                      <a:lnTo>
                        <a:pt x="0" y="4"/>
                      </a:lnTo>
                      <a:lnTo>
                        <a:pt x="10" y="11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5" name="Freeform 164"/>
                <p:cNvSpPr>
                  <a:spLocks/>
                </p:cNvSpPr>
                <p:nvPr/>
              </p:nvSpPr>
              <p:spPr bwMode="auto">
                <a:xfrm>
                  <a:off x="4537" y="2770"/>
                  <a:ext cx="11" cy="61"/>
                </a:xfrm>
                <a:custGeom>
                  <a:avLst/>
                  <a:gdLst/>
                  <a:ahLst/>
                  <a:cxnLst>
                    <a:cxn ang="0">
                      <a:pos x="0" y="55"/>
                    </a:cxn>
                    <a:cxn ang="0">
                      <a:pos x="0" y="0"/>
                    </a:cxn>
                    <a:cxn ang="0">
                      <a:pos x="11" y="7"/>
                    </a:cxn>
                    <a:cxn ang="0">
                      <a:pos x="11" y="61"/>
                    </a:cxn>
                    <a:cxn ang="0">
                      <a:pos x="0" y="55"/>
                    </a:cxn>
                  </a:cxnLst>
                  <a:rect l="0" t="0" r="r" b="b"/>
                  <a:pathLst>
                    <a:path w="11" h="61">
                      <a:moveTo>
                        <a:pt x="0" y="55"/>
                      </a:moveTo>
                      <a:lnTo>
                        <a:pt x="0" y="0"/>
                      </a:lnTo>
                      <a:lnTo>
                        <a:pt x="11" y="7"/>
                      </a:lnTo>
                      <a:lnTo>
                        <a:pt x="11" y="61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6" name="Freeform 165"/>
                <p:cNvSpPr>
                  <a:spLocks/>
                </p:cNvSpPr>
                <p:nvPr/>
              </p:nvSpPr>
              <p:spPr bwMode="auto">
                <a:xfrm>
                  <a:off x="4537" y="2770"/>
                  <a:ext cx="4" cy="55"/>
                </a:xfrm>
                <a:custGeom>
                  <a:avLst/>
                  <a:gdLst/>
                  <a:ahLst/>
                  <a:cxnLst>
                    <a:cxn ang="0">
                      <a:pos x="0" y="55"/>
                    </a:cxn>
                    <a:cxn ang="0">
                      <a:pos x="0" y="51"/>
                    </a:cxn>
                    <a:cxn ang="0">
                      <a:pos x="4" y="4"/>
                    </a:cxn>
                    <a:cxn ang="0">
                      <a:pos x="0" y="0"/>
                    </a:cxn>
                    <a:cxn ang="0">
                      <a:pos x="0" y="55"/>
                    </a:cxn>
                  </a:cxnLst>
                  <a:rect l="0" t="0" r="r" b="b"/>
                  <a:pathLst>
                    <a:path w="4" h="55">
                      <a:moveTo>
                        <a:pt x="0" y="55"/>
                      </a:moveTo>
                      <a:lnTo>
                        <a:pt x="0" y="51"/>
                      </a:lnTo>
                      <a:lnTo>
                        <a:pt x="4" y="4"/>
                      </a:lnTo>
                      <a:lnTo>
                        <a:pt x="0" y="0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7" name="Freeform 166"/>
                <p:cNvSpPr>
                  <a:spLocks/>
                </p:cNvSpPr>
                <p:nvPr/>
              </p:nvSpPr>
              <p:spPr bwMode="auto">
                <a:xfrm>
                  <a:off x="4537" y="2821"/>
                  <a:ext cx="11" cy="10"/>
                </a:xfrm>
                <a:custGeom>
                  <a:avLst/>
                  <a:gdLst/>
                  <a:ahLst/>
                  <a:cxnLst>
                    <a:cxn ang="0">
                      <a:pos x="11" y="10"/>
                    </a:cxn>
                    <a:cxn ang="0">
                      <a:pos x="11" y="7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11" y="10"/>
                    </a:cxn>
                  </a:cxnLst>
                  <a:rect l="0" t="0" r="r" b="b"/>
                  <a:pathLst>
                    <a:path w="11" h="10">
                      <a:moveTo>
                        <a:pt x="11" y="10"/>
                      </a:moveTo>
                      <a:lnTo>
                        <a:pt x="11" y="7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1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8" name="Freeform 167"/>
                <p:cNvSpPr>
                  <a:spLocks/>
                </p:cNvSpPr>
                <p:nvPr/>
              </p:nvSpPr>
              <p:spPr bwMode="auto">
                <a:xfrm>
                  <a:off x="4517" y="2760"/>
                  <a:ext cx="14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4" y="7"/>
                    </a:cxn>
                    <a:cxn ang="0">
                      <a:pos x="14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4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4" y="7"/>
                      </a:lnTo>
                      <a:lnTo>
                        <a:pt x="14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9" name="Freeform 168"/>
                <p:cNvSpPr>
                  <a:spLocks/>
                </p:cNvSpPr>
                <p:nvPr/>
              </p:nvSpPr>
              <p:spPr bwMode="auto">
                <a:xfrm>
                  <a:off x="4517" y="2760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1"/>
                    </a:cxn>
                    <a:cxn ang="0">
                      <a:pos x="4" y="4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1"/>
                      </a:lnTo>
                      <a:lnTo>
                        <a:pt x="4" y="4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0" name="Freeform 169"/>
                <p:cNvSpPr>
                  <a:spLocks/>
                </p:cNvSpPr>
                <p:nvPr/>
              </p:nvSpPr>
              <p:spPr bwMode="auto">
                <a:xfrm>
                  <a:off x="4517" y="2811"/>
                  <a:ext cx="14" cy="10"/>
                </a:xfrm>
                <a:custGeom>
                  <a:avLst/>
                  <a:gdLst/>
                  <a:ahLst/>
                  <a:cxnLst>
                    <a:cxn ang="0">
                      <a:pos x="14" y="10"/>
                    </a:cxn>
                    <a:cxn ang="0">
                      <a:pos x="14" y="7"/>
                    </a:cxn>
                    <a:cxn ang="0">
                      <a:pos x="4" y="0"/>
                    </a:cxn>
                    <a:cxn ang="0">
                      <a:pos x="0" y="3"/>
                    </a:cxn>
                    <a:cxn ang="0">
                      <a:pos x="14" y="10"/>
                    </a:cxn>
                  </a:cxnLst>
                  <a:rect l="0" t="0" r="r" b="b"/>
                  <a:pathLst>
                    <a:path w="14" h="10">
                      <a:moveTo>
                        <a:pt x="14" y="10"/>
                      </a:moveTo>
                      <a:lnTo>
                        <a:pt x="14" y="7"/>
                      </a:lnTo>
                      <a:lnTo>
                        <a:pt x="4" y="0"/>
                      </a:lnTo>
                      <a:lnTo>
                        <a:pt x="0" y="3"/>
                      </a:lnTo>
                      <a:lnTo>
                        <a:pt x="14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1" name="Freeform 170"/>
                <p:cNvSpPr>
                  <a:spLocks/>
                </p:cNvSpPr>
                <p:nvPr/>
              </p:nvSpPr>
              <p:spPr bwMode="auto">
                <a:xfrm>
                  <a:off x="4500" y="2750"/>
                  <a:ext cx="10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0" y="7"/>
                    </a:cxn>
                    <a:cxn ang="0">
                      <a:pos x="10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0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0" y="7"/>
                      </a:lnTo>
                      <a:lnTo>
                        <a:pt x="10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2" name="Freeform 171"/>
                <p:cNvSpPr>
                  <a:spLocks/>
                </p:cNvSpPr>
                <p:nvPr/>
              </p:nvSpPr>
              <p:spPr bwMode="auto">
                <a:xfrm>
                  <a:off x="4500" y="2750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1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1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3" name="Freeform 172"/>
                <p:cNvSpPr>
                  <a:spLocks/>
                </p:cNvSpPr>
                <p:nvPr/>
              </p:nvSpPr>
              <p:spPr bwMode="auto">
                <a:xfrm>
                  <a:off x="4500" y="2801"/>
                  <a:ext cx="10" cy="10"/>
                </a:xfrm>
                <a:custGeom>
                  <a:avLst/>
                  <a:gdLst/>
                  <a:ahLst/>
                  <a:cxnLst>
                    <a:cxn ang="0">
                      <a:pos x="10" y="10"/>
                    </a:cxn>
                    <a:cxn ang="0">
                      <a:pos x="10" y="7"/>
                    </a:cxn>
                    <a:cxn ang="0">
                      <a:pos x="4" y="0"/>
                    </a:cxn>
                    <a:cxn ang="0">
                      <a:pos x="0" y="3"/>
                    </a:cxn>
                    <a:cxn ang="0">
                      <a:pos x="10" y="10"/>
                    </a:cxn>
                  </a:cxnLst>
                  <a:rect l="0" t="0" r="r" b="b"/>
                  <a:pathLst>
                    <a:path w="10" h="10">
                      <a:moveTo>
                        <a:pt x="10" y="10"/>
                      </a:moveTo>
                      <a:lnTo>
                        <a:pt x="10" y="7"/>
                      </a:lnTo>
                      <a:lnTo>
                        <a:pt x="4" y="0"/>
                      </a:lnTo>
                      <a:lnTo>
                        <a:pt x="0" y="3"/>
                      </a:lnTo>
                      <a:lnTo>
                        <a:pt x="10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4" name="Freeform 173"/>
                <p:cNvSpPr>
                  <a:spLocks/>
                </p:cNvSpPr>
                <p:nvPr/>
              </p:nvSpPr>
              <p:spPr bwMode="auto">
                <a:xfrm>
                  <a:off x="4480" y="2740"/>
                  <a:ext cx="14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4" y="7"/>
                    </a:cxn>
                    <a:cxn ang="0">
                      <a:pos x="14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4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4" y="7"/>
                      </a:lnTo>
                      <a:lnTo>
                        <a:pt x="14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5" name="Freeform 174"/>
                <p:cNvSpPr>
                  <a:spLocks/>
                </p:cNvSpPr>
                <p:nvPr/>
              </p:nvSpPr>
              <p:spPr bwMode="auto">
                <a:xfrm>
                  <a:off x="4480" y="2740"/>
                  <a:ext cx="3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3" y="51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3" h="54">
                      <a:moveTo>
                        <a:pt x="0" y="54"/>
                      </a:moveTo>
                      <a:lnTo>
                        <a:pt x="3" y="5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6" name="Freeform 175"/>
                <p:cNvSpPr>
                  <a:spLocks/>
                </p:cNvSpPr>
                <p:nvPr/>
              </p:nvSpPr>
              <p:spPr bwMode="auto">
                <a:xfrm>
                  <a:off x="4480" y="2791"/>
                  <a:ext cx="14" cy="10"/>
                </a:xfrm>
                <a:custGeom>
                  <a:avLst/>
                  <a:gdLst/>
                  <a:ahLst/>
                  <a:cxnLst>
                    <a:cxn ang="0">
                      <a:pos x="14" y="10"/>
                    </a:cxn>
                    <a:cxn ang="0">
                      <a:pos x="14" y="3"/>
                    </a:cxn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14" y="10"/>
                    </a:cxn>
                  </a:cxnLst>
                  <a:rect l="0" t="0" r="r" b="b"/>
                  <a:pathLst>
                    <a:path w="14" h="10">
                      <a:moveTo>
                        <a:pt x="14" y="10"/>
                      </a:moveTo>
                      <a:lnTo>
                        <a:pt x="14" y="3"/>
                      </a:ln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14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7" name="Freeform 176"/>
                <p:cNvSpPr>
                  <a:spLocks/>
                </p:cNvSpPr>
                <p:nvPr/>
              </p:nvSpPr>
              <p:spPr bwMode="auto">
                <a:xfrm>
                  <a:off x="4463" y="2730"/>
                  <a:ext cx="10" cy="57"/>
                </a:xfrm>
                <a:custGeom>
                  <a:avLst/>
                  <a:gdLst/>
                  <a:ahLst/>
                  <a:cxnLst>
                    <a:cxn ang="0">
                      <a:pos x="0" y="51"/>
                    </a:cxn>
                    <a:cxn ang="0">
                      <a:pos x="0" y="0"/>
                    </a:cxn>
                    <a:cxn ang="0">
                      <a:pos x="10" y="7"/>
                    </a:cxn>
                    <a:cxn ang="0">
                      <a:pos x="10" y="57"/>
                    </a:cxn>
                    <a:cxn ang="0">
                      <a:pos x="0" y="51"/>
                    </a:cxn>
                  </a:cxnLst>
                  <a:rect l="0" t="0" r="r" b="b"/>
                  <a:pathLst>
                    <a:path w="10" h="57">
                      <a:moveTo>
                        <a:pt x="0" y="51"/>
                      </a:moveTo>
                      <a:lnTo>
                        <a:pt x="0" y="0"/>
                      </a:lnTo>
                      <a:lnTo>
                        <a:pt x="10" y="7"/>
                      </a:lnTo>
                      <a:lnTo>
                        <a:pt x="10" y="57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8" name="Rectangle 177"/>
                <p:cNvSpPr>
                  <a:spLocks noChangeArrowheads="1"/>
                </p:cNvSpPr>
                <p:nvPr/>
              </p:nvSpPr>
              <p:spPr bwMode="auto">
                <a:xfrm>
                  <a:off x="4463" y="2730"/>
                  <a:ext cx="4" cy="51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9" name="Freeform 178"/>
                <p:cNvSpPr>
                  <a:spLocks/>
                </p:cNvSpPr>
                <p:nvPr/>
              </p:nvSpPr>
              <p:spPr bwMode="auto">
                <a:xfrm>
                  <a:off x="4463" y="2781"/>
                  <a:ext cx="10" cy="6"/>
                </a:xfrm>
                <a:custGeom>
                  <a:avLst/>
                  <a:gdLst/>
                  <a:ahLst/>
                  <a:cxnLst>
                    <a:cxn ang="0">
                      <a:pos x="10" y="6"/>
                    </a:cxn>
                    <a:cxn ang="0">
                      <a:pos x="10" y="3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10" y="6"/>
                    </a:cxn>
                  </a:cxnLst>
                  <a:rect l="0" t="0" r="r" b="b"/>
                  <a:pathLst>
                    <a:path w="10" h="6">
                      <a:moveTo>
                        <a:pt x="10" y="6"/>
                      </a:moveTo>
                      <a:lnTo>
                        <a:pt x="10" y="3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10" y="6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0" name="Freeform 179"/>
                <p:cNvSpPr>
                  <a:spLocks/>
                </p:cNvSpPr>
                <p:nvPr/>
              </p:nvSpPr>
              <p:spPr bwMode="auto">
                <a:xfrm>
                  <a:off x="4446" y="2720"/>
                  <a:ext cx="10" cy="57"/>
                </a:xfrm>
                <a:custGeom>
                  <a:avLst/>
                  <a:gdLst/>
                  <a:ahLst/>
                  <a:cxnLst>
                    <a:cxn ang="0">
                      <a:pos x="0" y="50"/>
                    </a:cxn>
                    <a:cxn ang="0">
                      <a:pos x="0" y="0"/>
                    </a:cxn>
                    <a:cxn ang="0">
                      <a:pos x="10" y="6"/>
                    </a:cxn>
                    <a:cxn ang="0">
                      <a:pos x="10" y="57"/>
                    </a:cxn>
                    <a:cxn ang="0">
                      <a:pos x="0" y="50"/>
                    </a:cxn>
                  </a:cxnLst>
                  <a:rect l="0" t="0" r="r" b="b"/>
                  <a:pathLst>
                    <a:path w="10" h="57">
                      <a:moveTo>
                        <a:pt x="0" y="50"/>
                      </a:moveTo>
                      <a:lnTo>
                        <a:pt x="0" y="0"/>
                      </a:lnTo>
                      <a:lnTo>
                        <a:pt x="10" y="6"/>
                      </a:lnTo>
                      <a:lnTo>
                        <a:pt x="10" y="57"/>
                      </a:ln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1" name="Rectangle 180"/>
                <p:cNvSpPr>
                  <a:spLocks noChangeArrowheads="1"/>
                </p:cNvSpPr>
                <p:nvPr/>
              </p:nvSpPr>
              <p:spPr bwMode="auto">
                <a:xfrm>
                  <a:off x="4446" y="2720"/>
                  <a:ext cx="4" cy="50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2" name="Freeform 181"/>
                <p:cNvSpPr>
                  <a:spLocks/>
                </p:cNvSpPr>
                <p:nvPr/>
              </p:nvSpPr>
              <p:spPr bwMode="auto">
                <a:xfrm>
                  <a:off x="4446" y="2770"/>
                  <a:ext cx="10" cy="7"/>
                </a:xfrm>
                <a:custGeom>
                  <a:avLst/>
                  <a:gdLst/>
                  <a:ahLst/>
                  <a:cxnLst>
                    <a:cxn ang="0">
                      <a:pos x="10" y="7"/>
                    </a:cxn>
                    <a:cxn ang="0">
                      <a:pos x="10" y="4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10" y="7"/>
                    </a:cxn>
                  </a:cxnLst>
                  <a:rect l="0" t="0" r="r" b="b"/>
                  <a:pathLst>
                    <a:path w="10" h="7">
                      <a:moveTo>
                        <a:pt x="10" y="7"/>
                      </a:moveTo>
                      <a:lnTo>
                        <a:pt x="10" y="4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10" y="7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3" name="Freeform 182"/>
                <p:cNvSpPr>
                  <a:spLocks/>
                </p:cNvSpPr>
                <p:nvPr/>
              </p:nvSpPr>
              <p:spPr bwMode="auto">
                <a:xfrm>
                  <a:off x="4426" y="2706"/>
                  <a:ext cx="14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4" y="7"/>
                    </a:cxn>
                    <a:cxn ang="0">
                      <a:pos x="14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4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4" y="7"/>
                      </a:lnTo>
                      <a:lnTo>
                        <a:pt x="14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4" name="Freeform 183"/>
                <p:cNvSpPr>
                  <a:spLocks/>
                </p:cNvSpPr>
                <p:nvPr/>
              </p:nvSpPr>
              <p:spPr bwMode="auto">
                <a:xfrm>
                  <a:off x="4426" y="2706"/>
                  <a:ext cx="3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3" y="54"/>
                    </a:cxn>
                    <a:cxn ang="0">
                      <a:pos x="3" y="3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3" h="54">
                      <a:moveTo>
                        <a:pt x="0" y="54"/>
                      </a:moveTo>
                      <a:lnTo>
                        <a:pt x="3" y="54"/>
                      </a:lnTo>
                      <a:lnTo>
                        <a:pt x="3" y="3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5" name="Freeform 184"/>
                <p:cNvSpPr>
                  <a:spLocks/>
                </p:cNvSpPr>
                <p:nvPr/>
              </p:nvSpPr>
              <p:spPr bwMode="auto">
                <a:xfrm>
                  <a:off x="4426" y="2760"/>
                  <a:ext cx="14" cy="7"/>
                </a:xfrm>
                <a:custGeom>
                  <a:avLst/>
                  <a:gdLst/>
                  <a:ahLst/>
                  <a:cxnLst>
                    <a:cxn ang="0">
                      <a:pos x="14" y="7"/>
                    </a:cxn>
                    <a:cxn ang="0">
                      <a:pos x="14" y="4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14" y="7"/>
                    </a:cxn>
                  </a:cxnLst>
                  <a:rect l="0" t="0" r="r" b="b"/>
                  <a:pathLst>
                    <a:path w="14" h="7">
                      <a:moveTo>
                        <a:pt x="14" y="7"/>
                      </a:moveTo>
                      <a:lnTo>
                        <a:pt x="14" y="4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4" y="7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6" name="Freeform 185"/>
                <p:cNvSpPr>
                  <a:spLocks/>
                </p:cNvSpPr>
                <p:nvPr/>
              </p:nvSpPr>
              <p:spPr bwMode="auto">
                <a:xfrm>
                  <a:off x="4409" y="2696"/>
                  <a:ext cx="10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0" y="7"/>
                    </a:cxn>
                    <a:cxn ang="0">
                      <a:pos x="10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0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0" y="7"/>
                      </a:lnTo>
                      <a:lnTo>
                        <a:pt x="10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7" name="Freeform 186"/>
                <p:cNvSpPr>
                  <a:spLocks/>
                </p:cNvSpPr>
                <p:nvPr/>
              </p:nvSpPr>
              <p:spPr bwMode="auto">
                <a:xfrm>
                  <a:off x="4409" y="2696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4"/>
                    </a:cxn>
                    <a:cxn ang="0">
                      <a:pos x="4" y="3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4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8" name="Freeform 187"/>
                <p:cNvSpPr>
                  <a:spLocks/>
                </p:cNvSpPr>
                <p:nvPr/>
              </p:nvSpPr>
              <p:spPr bwMode="auto">
                <a:xfrm>
                  <a:off x="4409" y="2750"/>
                  <a:ext cx="10" cy="7"/>
                </a:xfrm>
                <a:custGeom>
                  <a:avLst/>
                  <a:gdLst/>
                  <a:ahLst/>
                  <a:cxnLst>
                    <a:cxn ang="0">
                      <a:pos x="10" y="7"/>
                    </a:cxn>
                    <a:cxn ang="0">
                      <a:pos x="10" y="4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10" y="7"/>
                    </a:cxn>
                  </a:cxnLst>
                  <a:rect l="0" t="0" r="r" b="b"/>
                  <a:pathLst>
                    <a:path w="10" h="7">
                      <a:moveTo>
                        <a:pt x="10" y="7"/>
                      </a:moveTo>
                      <a:lnTo>
                        <a:pt x="10" y="4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10" y="7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9" name="Freeform 188"/>
                <p:cNvSpPr>
                  <a:spLocks/>
                </p:cNvSpPr>
                <p:nvPr/>
              </p:nvSpPr>
              <p:spPr bwMode="auto">
                <a:xfrm>
                  <a:off x="4136" y="2530"/>
                  <a:ext cx="27" cy="37"/>
                </a:xfrm>
                <a:custGeom>
                  <a:avLst/>
                  <a:gdLst/>
                  <a:ahLst/>
                  <a:cxnLst>
                    <a:cxn ang="0">
                      <a:pos x="27" y="17"/>
                    </a:cxn>
                    <a:cxn ang="0">
                      <a:pos x="27" y="37"/>
                    </a:cxn>
                    <a:cxn ang="0">
                      <a:pos x="0" y="20"/>
                    </a:cxn>
                    <a:cxn ang="0">
                      <a:pos x="0" y="0"/>
                    </a:cxn>
                    <a:cxn ang="0">
                      <a:pos x="27" y="17"/>
                    </a:cxn>
                  </a:cxnLst>
                  <a:rect l="0" t="0" r="r" b="b"/>
                  <a:pathLst>
                    <a:path w="27" h="37">
                      <a:moveTo>
                        <a:pt x="27" y="17"/>
                      </a:moveTo>
                      <a:lnTo>
                        <a:pt x="27" y="37"/>
                      </a:lnTo>
                      <a:lnTo>
                        <a:pt x="0" y="20"/>
                      </a:lnTo>
                      <a:lnTo>
                        <a:pt x="0" y="0"/>
                      </a:lnTo>
                      <a:lnTo>
                        <a:pt x="27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0" name="Freeform 189"/>
                <p:cNvSpPr>
                  <a:spLocks/>
                </p:cNvSpPr>
                <p:nvPr/>
              </p:nvSpPr>
              <p:spPr bwMode="auto">
                <a:xfrm>
                  <a:off x="4159" y="2550"/>
                  <a:ext cx="4" cy="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" y="0"/>
                    </a:cxn>
                    <a:cxn ang="0">
                      <a:pos x="4" y="14"/>
                    </a:cxn>
                    <a:cxn ang="0">
                      <a:pos x="0" y="1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" h="17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4" y="14"/>
                      </a:lnTo>
                      <a:lnTo>
                        <a:pt x="0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25A1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1" name="Freeform 190"/>
                <p:cNvSpPr>
                  <a:spLocks/>
                </p:cNvSpPr>
                <p:nvPr/>
              </p:nvSpPr>
              <p:spPr bwMode="auto">
                <a:xfrm>
                  <a:off x="4132" y="2533"/>
                  <a:ext cx="31" cy="17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4" y="0"/>
                    </a:cxn>
                    <a:cxn ang="0">
                      <a:pos x="31" y="17"/>
                    </a:cxn>
                    <a:cxn ang="0">
                      <a:pos x="27" y="17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31" h="17">
                      <a:moveTo>
                        <a:pt x="0" y="4"/>
                      </a:moveTo>
                      <a:lnTo>
                        <a:pt x="4" y="0"/>
                      </a:lnTo>
                      <a:lnTo>
                        <a:pt x="31" y="17"/>
                      </a:lnTo>
                      <a:lnTo>
                        <a:pt x="27" y="17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E1B1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2" name="Freeform 191"/>
                <p:cNvSpPr>
                  <a:spLocks/>
                </p:cNvSpPr>
                <p:nvPr/>
              </p:nvSpPr>
              <p:spPr bwMode="auto">
                <a:xfrm>
                  <a:off x="4132" y="2537"/>
                  <a:ext cx="27" cy="30"/>
                </a:xfrm>
                <a:custGeom>
                  <a:avLst/>
                  <a:gdLst/>
                  <a:ahLst/>
                  <a:cxnLst>
                    <a:cxn ang="0">
                      <a:pos x="27" y="13"/>
                    </a:cxn>
                    <a:cxn ang="0">
                      <a:pos x="27" y="30"/>
                    </a:cxn>
                    <a:cxn ang="0">
                      <a:pos x="0" y="17"/>
                    </a:cxn>
                    <a:cxn ang="0">
                      <a:pos x="0" y="0"/>
                    </a:cxn>
                    <a:cxn ang="0">
                      <a:pos x="27" y="13"/>
                    </a:cxn>
                  </a:cxnLst>
                  <a:rect l="0" t="0" r="r" b="b"/>
                  <a:pathLst>
                    <a:path w="27" h="30">
                      <a:moveTo>
                        <a:pt x="27" y="13"/>
                      </a:moveTo>
                      <a:lnTo>
                        <a:pt x="27" y="30"/>
                      </a:lnTo>
                      <a:lnTo>
                        <a:pt x="0" y="17"/>
                      </a:lnTo>
                      <a:lnTo>
                        <a:pt x="0" y="0"/>
                      </a:lnTo>
                      <a:lnTo>
                        <a:pt x="27" y="13"/>
                      </a:lnTo>
                      <a:close/>
                    </a:path>
                  </a:pathLst>
                </a:custGeom>
                <a:solidFill>
                  <a:srgbClr val="E1B1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3" name="Freeform 192"/>
                <p:cNvSpPr>
                  <a:spLocks/>
                </p:cNvSpPr>
                <p:nvPr/>
              </p:nvSpPr>
              <p:spPr bwMode="auto">
                <a:xfrm>
                  <a:off x="4632" y="2374"/>
                  <a:ext cx="574" cy="410"/>
                </a:xfrm>
                <a:custGeom>
                  <a:avLst/>
                  <a:gdLst/>
                  <a:ahLst/>
                  <a:cxnLst>
                    <a:cxn ang="0">
                      <a:pos x="0" y="332"/>
                    </a:cxn>
                    <a:cxn ang="0">
                      <a:pos x="574" y="0"/>
                    </a:cxn>
                    <a:cxn ang="0">
                      <a:pos x="574" y="75"/>
                    </a:cxn>
                    <a:cxn ang="0">
                      <a:pos x="0" y="410"/>
                    </a:cxn>
                    <a:cxn ang="0">
                      <a:pos x="0" y="332"/>
                    </a:cxn>
                  </a:cxnLst>
                  <a:rect l="0" t="0" r="r" b="b"/>
                  <a:pathLst>
                    <a:path w="574" h="410">
                      <a:moveTo>
                        <a:pt x="0" y="332"/>
                      </a:moveTo>
                      <a:lnTo>
                        <a:pt x="574" y="0"/>
                      </a:lnTo>
                      <a:lnTo>
                        <a:pt x="574" y="75"/>
                      </a:lnTo>
                      <a:lnTo>
                        <a:pt x="0" y="410"/>
                      </a:lnTo>
                      <a:lnTo>
                        <a:pt x="0" y="3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4" name="Freeform 193"/>
                <p:cNvSpPr>
                  <a:spLocks/>
                </p:cNvSpPr>
                <p:nvPr/>
              </p:nvSpPr>
              <p:spPr bwMode="auto">
                <a:xfrm>
                  <a:off x="4132" y="2083"/>
                  <a:ext cx="1074" cy="623"/>
                </a:xfrm>
                <a:custGeom>
                  <a:avLst/>
                  <a:gdLst/>
                  <a:ahLst/>
                  <a:cxnLst>
                    <a:cxn ang="0">
                      <a:pos x="0" y="332"/>
                    </a:cxn>
                    <a:cxn ang="0">
                      <a:pos x="571" y="0"/>
                    </a:cxn>
                    <a:cxn ang="0">
                      <a:pos x="1074" y="291"/>
                    </a:cxn>
                    <a:cxn ang="0">
                      <a:pos x="500" y="623"/>
                    </a:cxn>
                    <a:cxn ang="0">
                      <a:pos x="0" y="332"/>
                    </a:cxn>
                  </a:cxnLst>
                  <a:rect l="0" t="0" r="r" b="b"/>
                  <a:pathLst>
                    <a:path w="1074" h="623">
                      <a:moveTo>
                        <a:pt x="0" y="332"/>
                      </a:moveTo>
                      <a:lnTo>
                        <a:pt x="571" y="0"/>
                      </a:lnTo>
                      <a:lnTo>
                        <a:pt x="1074" y="291"/>
                      </a:lnTo>
                      <a:lnTo>
                        <a:pt x="500" y="623"/>
                      </a:lnTo>
                      <a:lnTo>
                        <a:pt x="0" y="332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5" name="Freeform 194"/>
                <p:cNvSpPr>
                  <a:spLocks/>
                </p:cNvSpPr>
                <p:nvPr/>
              </p:nvSpPr>
              <p:spPr bwMode="auto">
                <a:xfrm>
                  <a:off x="4132" y="2415"/>
                  <a:ext cx="500" cy="369"/>
                </a:xfrm>
                <a:custGeom>
                  <a:avLst/>
                  <a:gdLst/>
                  <a:ahLst/>
                  <a:cxnLst>
                    <a:cxn ang="0">
                      <a:pos x="500" y="291"/>
                    </a:cxn>
                    <a:cxn ang="0">
                      <a:pos x="500" y="369"/>
                    </a:cxn>
                    <a:cxn ang="0">
                      <a:pos x="0" y="78"/>
                    </a:cxn>
                    <a:cxn ang="0">
                      <a:pos x="0" y="0"/>
                    </a:cxn>
                    <a:cxn ang="0">
                      <a:pos x="500" y="291"/>
                    </a:cxn>
                  </a:cxnLst>
                  <a:rect l="0" t="0" r="r" b="b"/>
                  <a:pathLst>
                    <a:path w="500" h="369">
                      <a:moveTo>
                        <a:pt x="500" y="291"/>
                      </a:moveTo>
                      <a:lnTo>
                        <a:pt x="500" y="369"/>
                      </a:lnTo>
                      <a:lnTo>
                        <a:pt x="0" y="78"/>
                      </a:lnTo>
                      <a:lnTo>
                        <a:pt x="0" y="0"/>
                      </a:lnTo>
                      <a:lnTo>
                        <a:pt x="500" y="291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6" name="Freeform 195"/>
                <p:cNvSpPr>
                  <a:spLocks/>
                </p:cNvSpPr>
                <p:nvPr/>
              </p:nvSpPr>
              <p:spPr bwMode="auto">
                <a:xfrm>
                  <a:off x="4166" y="2452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0"/>
                    </a:cxn>
                    <a:cxn ang="0">
                      <a:pos x="169" y="95"/>
                    </a:cxn>
                    <a:cxn ang="0">
                      <a:pos x="169" y="122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69" h="122">
                      <a:moveTo>
                        <a:pt x="0" y="24"/>
                      </a:moveTo>
                      <a:lnTo>
                        <a:pt x="0" y="0"/>
                      </a:lnTo>
                      <a:lnTo>
                        <a:pt x="169" y="95"/>
                      </a:lnTo>
                      <a:lnTo>
                        <a:pt x="169" y="122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7" name="Rectangle 196"/>
                <p:cNvSpPr>
                  <a:spLocks noChangeArrowheads="1"/>
                </p:cNvSpPr>
                <p:nvPr/>
              </p:nvSpPr>
              <p:spPr bwMode="auto">
                <a:xfrm>
                  <a:off x="4166" y="2452"/>
                  <a:ext cx="4" cy="24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8" name="Freeform 197"/>
                <p:cNvSpPr>
                  <a:spLocks/>
                </p:cNvSpPr>
                <p:nvPr/>
              </p:nvSpPr>
              <p:spPr bwMode="auto">
                <a:xfrm>
                  <a:off x="4166" y="2476"/>
                  <a:ext cx="169" cy="98"/>
                </a:xfrm>
                <a:custGeom>
                  <a:avLst/>
                  <a:gdLst/>
                  <a:ahLst/>
                  <a:cxnLst>
                    <a:cxn ang="0">
                      <a:pos x="169" y="98"/>
                    </a:cxn>
                    <a:cxn ang="0">
                      <a:pos x="169" y="95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169" y="98"/>
                    </a:cxn>
                  </a:cxnLst>
                  <a:rect l="0" t="0" r="r" b="b"/>
                  <a:pathLst>
                    <a:path w="169" h="98">
                      <a:moveTo>
                        <a:pt x="169" y="98"/>
                      </a:moveTo>
                      <a:lnTo>
                        <a:pt x="169" y="95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169" y="98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9" name="Freeform 198"/>
                <p:cNvSpPr>
                  <a:spLocks/>
                </p:cNvSpPr>
                <p:nvPr/>
              </p:nvSpPr>
              <p:spPr bwMode="auto">
                <a:xfrm>
                  <a:off x="4608" y="2706"/>
                  <a:ext cx="14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4" y="7"/>
                    </a:cxn>
                    <a:cxn ang="0">
                      <a:pos x="14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4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4" y="7"/>
                      </a:lnTo>
                      <a:lnTo>
                        <a:pt x="14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0" name="Freeform 199"/>
                <p:cNvSpPr>
                  <a:spLocks/>
                </p:cNvSpPr>
                <p:nvPr/>
              </p:nvSpPr>
              <p:spPr bwMode="auto">
                <a:xfrm>
                  <a:off x="4608" y="2706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1"/>
                    </a:cxn>
                    <a:cxn ang="0">
                      <a:pos x="4" y="3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1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1" name="Freeform 200"/>
                <p:cNvSpPr>
                  <a:spLocks/>
                </p:cNvSpPr>
                <p:nvPr/>
              </p:nvSpPr>
              <p:spPr bwMode="auto">
                <a:xfrm>
                  <a:off x="4608" y="2757"/>
                  <a:ext cx="14" cy="10"/>
                </a:xfrm>
                <a:custGeom>
                  <a:avLst/>
                  <a:gdLst/>
                  <a:ahLst/>
                  <a:cxnLst>
                    <a:cxn ang="0">
                      <a:pos x="14" y="10"/>
                    </a:cxn>
                    <a:cxn ang="0">
                      <a:pos x="14" y="7"/>
                    </a:cxn>
                    <a:cxn ang="0">
                      <a:pos x="4" y="0"/>
                    </a:cxn>
                    <a:cxn ang="0">
                      <a:pos x="0" y="3"/>
                    </a:cxn>
                    <a:cxn ang="0">
                      <a:pos x="14" y="10"/>
                    </a:cxn>
                  </a:cxnLst>
                  <a:rect l="0" t="0" r="r" b="b"/>
                  <a:pathLst>
                    <a:path w="14" h="10">
                      <a:moveTo>
                        <a:pt x="14" y="10"/>
                      </a:moveTo>
                      <a:lnTo>
                        <a:pt x="14" y="7"/>
                      </a:lnTo>
                      <a:lnTo>
                        <a:pt x="4" y="0"/>
                      </a:lnTo>
                      <a:lnTo>
                        <a:pt x="0" y="3"/>
                      </a:lnTo>
                      <a:lnTo>
                        <a:pt x="14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2" name="Freeform 201"/>
                <p:cNvSpPr>
                  <a:spLocks/>
                </p:cNvSpPr>
                <p:nvPr/>
              </p:nvSpPr>
              <p:spPr bwMode="auto">
                <a:xfrm>
                  <a:off x="4591" y="2696"/>
                  <a:ext cx="11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1" y="7"/>
                    </a:cxn>
                    <a:cxn ang="0">
                      <a:pos x="11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1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1" y="7"/>
                      </a:lnTo>
                      <a:lnTo>
                        <a:pt x="11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3" name="Freeform 202"/>
                <p:cNvSpPr>
                  <a:spLocks/>
                </p:cNvSpPr>
                <p:nvPr/>
              </p:nvSpPr>
              <p:spPr bwMode="auto">
                <a:xfrm>
                  <a:off x="4591" y="2696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1"/>
                    </a:cxn>
                    <a:cxn ang="0">
                      <a:pos x="4" y="3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1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4" name="Freeform 203"/>
                <p:cNvSpPr>
                  <a:spLocks/>
                </p:cNvSpPr>
                <p:nvPr/>
              </p:nvSpPr>
              <p:spPr bwMode="auto">
                <a:xfrm>
                  <a:off x="4591" y="2747"/>
                  <a:ext cx="11" cy="10"/>
                </a:xfrm>
                <a:custGeom>
                  <a:avLst/>
                  <a:gdLst/>
                  <a:ahLst/>
                  <a:cxnLst>
                    <a:cxn ang="0">
                      <a:pos x="11" y="10"/>
                    </a:cxn>
                    <a:cxn ang="0">
                      <a:pos x="11" y="7"/>
                    </a:cxn>
                    <a:cxn ang="0">
                      <a:pos x="4" y="0"/>
                    </a:cxn>
                    <a:cxn ang="0">
                      <a:pos x="0" y="3"/>
                    </a:cxn>
                    <a:cxn ang="0">
                      <a:pos x="11" y="10"/>
                    </a:cxn>
                  </a:cxnLst>
                  <a:rect l="0" t="0" r="r" b="b"/>
                  <a:pathLst>
                    <a:path w="11" h="10">
                      <a:moveTo>
                        <a:pt x="11" y="10"/>
                      </a:moveTo>
                      <a:lnTo>
                        <a:pt x="11" y="7"/>
                      </a:lnTo>
                      <a:lnTo>
                        <a:pt x="4" y="0"/>
                      </a:lnTo>
                      <a:lnTo>
                        <a:pt x="0" y="3"/>
                      </a:lnTo>
                      <a:lnTo>
                        <a:pt x="11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5" name="Freeform 204"/>
                <p:cNvSpPr>
                  <a:spLocks/>
                </p:cNvSpPr>
                <p:nvPr/>
              </p:nvSpPr>
              <p:spPr bwMode="auto">
                <a:xfrm>
                  <a:off x="4571" y="2686"/>
                  <a:ext cx="14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4" y="7"/>
                    </a:cxn>
                    <a:cxn ang="0">
                      <a:pos x="14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4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4" y="7"/>
                      </a:lnTo>
                      <a:lnTo>
                        <a:pt x="14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8" name="Group 406"/>
              <p:cNvGrpSpPr>
                <a:grpSpLocks/>
              </p:cNvGrpSpPr>
              <p:nvPr/>
            </p:nvGrpSpPr>
            <p:grpSpPr bwMode="auto">
              <a:xfrm>
                <a:off x="6559620" y="2628924"/>
                <a:ext cx="1704993" cy="1731981"/>
                <a:chOff x="4132" y="1656"/>
                <a:chExt cx="1074" cy="1091"/>
              </a:xfrm>
            </p:grpSpPr>
            <p:sp>
              <p:nvSpPr>
                <p:cNvPr id="66" name="Freeform 206"/>
                <p:cNvSpPr>
                  <a:spLocks/>
                </p:cNvSpPr>
                <p:nvPr/>
              </p:nvSpPr>
              <p:spPr bwMode="auto">
                <a:xfrm>
                  <a:off x="4571" y="2686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1"/>
                    </a:cxn>
                    <a:cxn ang="0">
                      <a:pos x="4" y="3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1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207"/>
                <p:cNvSpPr>
                  <a:spLocks/>
                </p:cNvSpPr>
                <p:nvPr/>
              </p:nvSpPr>
              <p:spPr bwMode="auto">
                <a:xfrm>
                  <a:off x="4571" y="2737"/>
                  <a:ext cx="14" cy="10"/>
                </a:xfrm>
                <a:custGeom>
                  <a:avLst/>
                  <a:gdLst/>
                  <a:ahLst/>
                  <a:cxnLst>
                    <a:cxn ang="0">
                      <a:pos x="14" y="10"/>
                    </a:cxn>
                    <a:cxn ang="0">
                      <a:pos x="14" y="6"/>
                    </a:cxn>
                    <a:cxn ang="0">
                      <a:pos x="4" y="0"/>
                    </a:cxn>
                    <a:cxn ang="0">
                      <a:pos x="0" y="3"/>
                    </a:cxn>
                    <a:cxn ang="0">
                      <a:pos x="14" y="10"/>
                    </a:cxn>
                  </a:cxnLst>
                  <a:rect l="0" t="0" r="r" b="b"/>
                  <a:pathLst>
                    <a:path w="14" h="10">
                      <a:moveTo>
                        <a:pt x="14" y="10"/>
                      </a:moveTo>
                      <a:lnTo>
                        <a:pt x="14" y="6"/>
                      </a:lnTo>
                      <a:lnTo>
                        <a:pt x="4" y="0"/>
                      </a:lnTo>
                      <a:lnTo>
                        <a:pt x="0" y="3"/>
                      </a:lnTo>
                      <a:lnTo>
                        <a:pt x="14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208"/>
                <p:cNvSpPr>
                  <a:spLocks/>
                </p:cNvSpPr>
                <p:nvPr/>
              </p:nvSpPr>
              <p:spPr bwMode="auto">
                <a:xfrm>
                  <a:off x="4554" y="2676"/>
                  <a:ext cx="10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0" y="6"/>
                    </a:cxn>
                    <a:cxn ang="0">
                      <a:pos x="10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0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0" y="6"/>
                      </a:lnTo>
                      <a:lnTo>
                        <a:pt x="10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209"/>
                <p:cNvSpPr>
                  <a:spLocks/>
                </p:cNvSpPr>
                <p:nvPr/>
              </p:nvSpPr>
              <p:spPr bwMode="auto">
                <a:xfrm>
                  <a:off x="4554" y="2676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0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210"/>
                <p:cNvSpPr>
                  <a:spLocks/>
                </p:cNvSpPr>
                <p:nvPr/>
              </p:nvSpPr>
              <p:spPr bwMode="auto">
                <a:xfrm>
                  <a:off x="4554" y="2726"/>
                  <a:ext cx="10" cy="11"/>
                </a:xfrm>
                <a:custGeom>
                  <a:avLst/>
                  <a:gdLst/>
                  <a:ahLst/>
                  <a:cxnLst>
                    <a:cxn ang="0">
                      <a:pos x="10" y="11"/>
                    </a:cxn>
                    <a:cxn ang="0">
                      <a:pos x="10" y="7"/>
                    </a:cxn>
                    <a:cxn ang="0">
                      <a:pos x="4" y="0"/>
                    </a:cxn>
                    <a:cxn ang="0">
                      <a:pos x="0" y="4"/>
                    </a:cxn>
                    <a:cxn ang="0">
                      <a:pos x="10" y="11"/>
                    </a:cxn>
                  </a:cxnLst>
                  <a:rect l="0" t="0" r="r" b="b"/>
                  <a:pathLst>
                    <a:path w="10" h="11">
                      <a:moveTo>
                        <a:pt x="10" y="11"/>
                      </a:moveTo>
                      <a:lnTo>
                        <a:pt x="10" y="7"/>
                      </a:lnTo>
                      <a:lnTo>
                        <a:pt x="4" y="0"/>
                      </a:lnTo>
                      <a:lnTo>
                        <a:pt x="0" y="4"/>
                      </a:lnTo>
                      <a:lnTo>
                        <a:pt x="10" y="11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211"/>
                <p:cNvSpPr>
                  <a:spLocks/>
                </p:cNvSpPr>
                <p:nvPr/>
              </p:nvSpPr>
              <p:spPr bwMode="auto">
                <a:xfrm>
                  <a:off x="4537" y="2665"/>
                  <a:ext cx="11" cy="61"/>
                </a:xfrm>
                <a:custGeom>
                  <a:avLst/>
                  <a:gdLst/>
                  <a:ahLst/>
                  <a:cxnLst>
                    <a:cxn ang="0">
                      <a:pos x="0" y="55"/>
                    </a:cxn>
                    <a:cxn ang="0">
                      <a:pos x="0" y="0"/>
                    </a:cxn>
                    <a:cxn ang="0">
                      <a:pos x="11" y="7"/>
                    </a:cxn>
                    <a:cxn ang="0">
                      <a:pos x="11" y="61"/>
                    </a:cxn>
                    <a:cxn ang="0">
                      <a:pos x="0" y="55"/>
                    </a:cxn>
                  </a:cxnLst>
                  <a:rect l="0" t="0" r="r" b="b"/>
                  <a:pathLst>
                    <a:path w="11" h="61">
                      <a:moveTo>
                        <a:pt x="0" y="55"/>
                      </a:moveTo>
                      <a:lnTo>
                        <a:pt x="0" y="0"/>
                      </a:lnTo>
                      <a:lnTo>
                        <a:pt x="11" y="7"/>
                      </a:lnTo>
                      <a:lnTo>
                        <a:pt x="11" y="61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212"/>
                <p:cNvSpPr>
                  <a:spLocks/>
                </p:cNvSpPr>
                <p:nvPr/>
              </p:nvSpPr>
              <p:spPr bwMode="auto">
                <a:xfrm>
                  <a:off x="4537" y="2665"/>
                  <a:ext cx="4" cy="55"/>
                </a:xfrm>
                <a:custGeom>
                  <a:avLst/>
                  <a:gdLst/>
                  <a:ahLst/>
                  <a:cxnLst>
                    <a:cxn ang="0">
                      <a:pos x="0" y="55"/>
                    </a:cxn>
                    <a:cxn ang="0">
                      <a:pos x="0" y="51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0" y="55"/>
                    </a:cxn>
                  </a:cxnLst>
                  <a:rect l="0" t="0" r="r" b="b"/>
                  <a:pathLst>
                    <a:path w="4" h="55">
                      <a:moveTo>
                        <a:pt x="0" y="55"/>
                      </a:moveTo>
                      <a:lnTo>
                        <a:pt x="0" y="51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213"/>
                <p:cNvSpPr>
                  <a:spLocks/>
                </p:cNvSpPr>
                <p:nvPr/>
              </p:nvSpPr>
              <p:spPr bwMode="auto">
                <a:xfrm>
                  <a:off x="4537" y="2716"/>
                  <a:ext cx="11" cy="10"/>
                </a:xfrm>
                <a:custGeom>
                  <a:avLst/>
                  <a:gdLst/>
                  <a:ahLst/>
                  <a:cxnLst>
                    <a:cxn ang="0">
                      <a:pos x="11" y="10"/>
                    </a:cxn>
                    <a:cxn ang="0">
                      <a:pos x="11" y="4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11" y="10"/>
                    </a:cxn>
                  </a:cxnLst>
                  <a:rect l="0" t="0" r="r" b="b"/>
                  <a:pathLst>
                    <a:path w="11" h="10">
                      <a:moveTo>
                        <a:pt x="11" y="10"/>
                      </a:moveTo>
                      <a:lnTo>
                        <a:pt x="11" y="4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11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214"/>
                <p:cNvSpPr>
                  <a:spLocks/>
                </p:cNvSpPr>
                <p:nvPr/>
              </p:nvSpPr>
              <p:spPr bwMode="auto">
                <a:xfrm>
                  <a:off x="4517" y="2655"/>
                  <a:ext cx="14" cy="58"/>
                </a:xfrm>
                <a:custGeom>
                  <a:avLst/>
                  <a:gdLst/>
                  <a:ahLst/>
                  <a:cxnLst>
                    <a:cxn ang="0">
                      <a:pos x="0" y="51"/>
                    </a:cxn>
                    <a:cxn ang="0">
                      <a:pos x="0" y="0"/>
                    </a:cxn>
                    <a:cxn ang="0">
                      <a:pos x="14" y="7"/>
                    </a:cxn>
                    <a:cxn ang="0">
                      <a:pos x="14" y="58"/>
                    </a:cxn>
                    <a:cxn ang="0">
                      <a:pos x="0" y="51"/>
                    </a:cxn>
                  </a:cxnLst>
                  <a:rect l="0" t="0" r="r" b="b"/>
                  <a:pathLst>
                    <a:path w="14" h="58">
                      <a:moveTo>
                        <a:pt x="0" y="51"/>
                      </a:moveTo>
                      <a:lnTo>
                        <a:pt x="0" y="0"/>
                      </a:lnTo>
                      <a:lnTo>
                        <a:pt x="14" y="7"/>
                      </a:lnTo>
                      <a:lnTo>
                        <a:pt x="14" y="58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Rectangle 215"/>
                <p:cNvSpPr>
                  <a:spLocks noChangeArrowheads="1"/>
                </p:cNvSpPr>
                <p:nvPr/>
              </p:nvSpPr>
              <p:spPr bwMode="auto">
                <a:xfrm>
                  <a:off x="4517" y="2655"/>
                  <a:ext cx="4" cy="51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6"/>
                <p:cNvSpPr>
                  <a:spLocks/>
                </p:cNvSpPr>
                <p:nvPr/>
              </p:nvSpPr>
              <p:spPr bwMode="auto">
                <a:xfrm>
                  <a:off x="4517" y="2706"/>
                  <a:ext cx="14" cy="7"/>
                </a:xfrm>
                <a:custGeom>
                  <a:avLst/>
                  <a:gdLst/>
                  <a:ahLst/>
                  <a:cxnLst>
                    <a:cxn ang="0">
                      <a:pos x="14" y="7"/>
                    </a:cxn>
                    <a:cxn ang="0">
                      <a:pos x="14" y="3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14" y="7"/>
                    </a:cxn>
                  </a:cxnLst>
                  <a:rect l="0" t="0" r="r" b="b"/>
                  <a:pathLst>
                    <a:path w="14" h="7">
                      <a:moveTo>
                        <a:pt x="14" y="7"/>
                      </a:moveTo>
                      <a:lnTo>
                        <a:pt x="14" y="3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14" y="7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17"/>
                <p:cNvSpPr>
                  <a:spLocks/>
                </p:cNvSpPr>
                <p:nvPr/>
              </p:nvSpPr>
              <p:spPr bwMode="auto">
                <a:xfrm>
                  <a:off x="4500" y="2645"/>
                  <a:ext cx="10" cy="58"/>
                </a:xfrm>
                <a:custGeom>
                  <a:avLst/>
                  <a:gdLst/>
                  <a:ahLst/>
                  <a:cxnLst>
                    <a:cxn ang="0">
                      <a:pos x="0" y="51"/>
                    </a:cxn>
                    <a:cxn ang="0">
                      <a:pos x="0" y="0"/>
                    </a:cxn>
                    <a:cxn ang="0">
                      <a:pos x="10" y="7"/>
                    </a:cxn>
                    <a:cxn ang="0">
                      <a:pos x="10" y="58"/>
                    </a:cxn>
                    <a:cxn ang="0">
                      <a:pos x="0" y="51"/>
                    </a:cxn>
                  </a:cxnLst>
                  <a:rect l="0" t="0" r="r" b="b"/>
                  <a:pathLst>
                    <a:path w="10" h="58">
                      <a:moveTo>
                        <a:pt x="0" y="51"/>
                      </a:moveTo>
                      <a:lnTo>
                        <a:pt x="0" y="0"/>
                      </a:lnTo>
                      <a:lnTo>
                        <a:pt x="10" y="7"/>
                      </a:lnTo>
                      <a:lnTo>
                        <a:pt x="10" y="58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Rectangle 218"/>
                <p:cNvSpPr>
                  <a:spLocks noChangeArrowheads="1"/>
                </p:cNvSpPr>
                <p:nvPr/>
              </p:nvSpPr>
              <p:spPr bwMode="auto">
                <a:xfrm>
                  <a:off x="4500" y="2645"/>
                  <a:ext cx="4" cy="51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19"/>
                <p:cNvSpPr>
                  <a:spLocks/>
                </p:cNvSpPr>
                <p:nvPr/>
              </p:nvSpPr>
              <p:spPr bwMode="auto">
                <a:xfrm>
                  <a:off x="4500" y="2696"/>
                  <a:ext cx="10" cy="7"/>
                </a:xfrm>
                <a:custGeom>
                  <a:avLst/>
                  <a:gdLst/>
                  <a:ahLst/>
                  <a:cxnLst>
                    <a:cxn ang="0">
                      <a:pos x="10" y="7"/>
                    </a:cxn>
                    <a:cxn ang="0">
                      <a:pos x="10" y="3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10" y="7"/>
                    </a:cxn>
                  </a:cxnLst>
                  <a:rect l="0" t="0" r="r" b="b"/>
                  <a:pathLst>
                    <a:path w="10" h="7">
                      <a:moveTo>
                        <a:pt x="10" y="7"/>
                      </a:moveTo>
                      <a:lnTo>
                        <a:pt x="10" y="3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10" y="7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20"/>
                <p:cNvSpPr>
                  <a:spLocks/>
                </p:cNvSpPr>
                <p:nvPr/>
              </p:nvSpPr>
              <p:spPr bwMode="auto">
                <a:xfrm>
                  <a:off x="4480" y="2632"/>
                  <a:ext cx="14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4" y="6"/>
                    </a:cxn>
                    <a:cxn ang="0">
                      <a:pos x="14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4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4" y="6"/>
                      </a:lnTo>
                      <a:lnTo>
                        <a:pt x="14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21"/>
                <p:cNvSpPr>
                  <a:spLocks/>
                </p:cNvSpPr>
                <p:nvPr/>
              </p:nvSpPr>
              <p:spPr bwMode="auto">
                <a:xfrm>
                  <a:off x="4480" y="2632"/>
                  <a:ext cx="3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3" y="54"/>
                    </a:cxn>
                    <a:cxn ang="0">
                      <a:pos x="3" y="3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3" h="54">
                      <a:moveTo>
                        <a:pt x="0" y="54"/>
                      </a:moveTo>
                      <a:lnTo>
                        <a:pt x="3" y="54"/>
                      </a:lnTo>
                      <a:lnTo>
                        <a:pt x="3" y="3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22"/>
                <p:cNvSpPr>
                  <a:spLocks/>
                </p:cNvSpPr>
                <p:nvPr/>
              </p:nvSpPr>
              <p:spPr bwMode="auto">
                <a:xfrm>
                  <a:off x="4480" y="2686"/>
                  <a:ext cx="14" cy="7"/>
                </a:xfrm>
                <a:custGeom>
                  <a:avLst/>
                  <a:gdLst/>
                  <a:ahLst/>
                  <a:cxnLst>
                    <a:cxn ang="0">
                      <a:pos x="14" y="7"/>
                    </a:cxn>
                    <a:cxn ang="0">
                      <a:pos x="14" y="3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14" y="7"/>
                    </a:cxn>
                  </a:cxnLst>
                  <a:rect l="0" t="0" r="r" b="b"/>
                  <a:pathLst>
                    <a:path w="14" h="7">
                      <a:moveTo>
                        <a:pt x="14" y="7"/>
                      </a:moveTo>
                      <a:lnTo>
                        <a:pt x="14" y="3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4" y="7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23"/>
                <p:cNvSpPr>
                  <a:spLocks/>
                </p:cNvSpPr>
                <p:nvPr/>
              </p:nvSpPr>
              <p:spPr bwMode="auto">
                <a:xfrm>
                  <a:off x="4463" y="2621"/>
                  <a:ext cx="10" cy="61"/>
                </a:xfrm>
                <a:custGeom>
                  <a:avLst/>
                  <a:gdLst/>
                  <a:ahLst/>
                  <a:cxnLst>
                    <a:cxn ang="0">
                      <a:pos x="0" y="55"/>
                    </a:cxn>
                    <a:cxn ang="0">
                      <a:pos x="0" y="0"/>
                    </a:cxn>
                    <a:cxn ang="0">
                      <a:pos x="10" y="7"/>
                    </a:cxn>
                    <a:cxn ang="0">
                      <a:pos x="10" y="61"/>
                    </a:cxn>
                    <a:cxn ang="0">
                      <a:pos x="0" y="55"/>
                    </a:cxn>
                  </a:cxnLst>
                  <a:rect l="0" t="0" r="r" b="b"/>
                  <a:pathLst>
                    <a:path w="10" h="61">
                      <a:moveTo>
                        <a:pt x="0" y="55"/>
                      </a:moveTo>
                      <a:lnTo>
                        <a:pt x="0" y="0"/>
                      </a:lnTo>
                      <a:lnTo>
                        <a:pt x="10" y="7"/>
                      </a:lnTo>
                      <a:lnTo>
                        <a:pt x="10" y="61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24"/>
                <p:cNvSpPr>
                  <a:spLocks/>
                </p:cNvSpPr>
                <p:nvPr/>
              </p:nvSpPr>
              <p:spPr bwMode="auto">
                <a:xfrm>
                  <a:off x="4463" y="2621"/>
                  <a:ext cx="4" cy="55"/>
                </a:xfrm>
                <a:custGeom>
                  <a:avLst/>
                  <a:gdLst/>
                  <a:ahLst/>
                  <a:cxnLst>
                    <a:cxn ang="0">
                      <a:pos x="0" y="55"/>
                    </a:cxn>
                    <a:cxn ang="0">
                      <a:pos x="4" y="51"/>
                    </a:cxn>
                    <a:cxn ang="0">
                      <a:pos x="4" y="4"/>
                    </a:cxn>
                    <a:cxn ang="0">
                      <a:pos x="0" y="0"/>
                    </a:cxn>
                    <a:cxn ang="0">
                      <a:pos x="0" y="55"/>
                    </a:cxn>
                  </a:cxnLst>
                  <a:rect l="0" t="0" r="r" b="b"/>
                  <a:pathLst>
                    <a:path w="4" h="55">
                      <a:moveTo>
                        <a:pt x="0" y="55"/>
                      </a:moveTo>
                      <a:lnTo>
                        <a:pt x="4" y="51"/>
                      </a:lnTo>
                      <a:lnTo>
                        <a:pt x="4" y="4"/>
                      </a:lnTo>
                      <a:lnTo>
                        <a:pt x="0" y="0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225"/>
                <p:cNvSpPr>
                  <a:spLocks/>
                </p:cNvSpPr>
                <p:nvPr/>
              </p:nvSpPr>
              <p:spPr bwMode="auto">
                <a:xfrm>
                  <a:off x="4463" y="2672"/>
                  <a:ext cx="10" cy="10"/>
                </a:xfrm>
                <a:custGeom>
                  <a:avLst/>
                  <a:gdLst/>
                  <a:ahLst/>
                  <a:cxnLst>
                    <a:cxn ang="0">
                      <a:pos x="10" y="10"/>
                    </a:cxn>
                    <a:cxn ang="0">
                      <a:pos x="10" y="7"/>
                    </a:cxn>
                    <a:cxn ang="0">
                      <a:pos x="4" y="0"/>
                    </a:cxn>
                    <a:cxn ang="0">
                      <a:pos x="0" y="4"/>
                    </a:cxn>
                    <a:cxn ang="0">
                      <a:pos x="10" y="10"/>
                    </a:cxn>
                  </a:cxnLst>
                  <a:rect l="0" t="0" r="r" b="b"/>
                  <a:pathLst>
                    <a:path w="10" h="10">
                      <a:moveTo>
                        <a:pt x="10" y="10"/>
                      </a:moveTo>
                      <a:lnTo>
                        <a:pt x="10" y="7"/>
                      </a:lnTo>
                      <a:lnTo>
                        <a:pt x="4" y="0"/>
                      </a:lnTo>
                      <a:lnTo>
                        <a:pt x="0" y="4"/>
                      </a:lnTo>
                      <a:lnTo>
                        <a:pt x="10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226"/>
                <p:cNvSpPr>
                  <a:spLocks/>
                </p:cNvSpPr>
                <p:nvPr/>
              </p:nvSpPr>
              <p:spPr bwMode="auto">
                <a:xfrm>
                  <a:off x="4446" y="2611"/>
                  <a:ext cx="10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0" y="7"/>
                    </a:cxn>
                    <a:cxn ang="0">
                      <a:pos x="10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0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0" y="7"/>
                      </a:lnTo>
                      <a:lnTo>
                        <a:pt x="10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227"/>
                <p:cNvSpPr>
                  <a:spLocks/>
                </p:cNvSpPr>
                <p:nvPr/>
              </p:nvSpPr>
              <p:spPr bwMode="auto">
                <a:xfrm>
                  <a:off x="4446" y="2611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1"/>
                    </a:cxn>
                    <a:cxn ang="0">
                      <a:pos x="4" y="4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1"/>
                      </a:lnTo>
                      <a:lnTo>
                        <a:pt x="4" y="4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228"/>
                <p:cNvSpPr>
                  <a:spLocks/>
                </p:cNvSpPr>
                <p:nvPr/>
              </p:nvSpPr>
              <p:spPr bwMode="auto">
                <a:xfrm>
                  <a:off x="4446" y="2662"/>
                  <a:ext cx="10" cy="10"/>
                </a:xfrm>
                <a:custGeom>
                  <a:avLst/>
                  <a:gdLst/>
                  <a:ahLst/>
                  <a:cxnLst>
                    <a:cxn ang="0">
                      <a:pos x="10" y="10"/>
                    </a:cxn>
                    <a:cxn ang="0">
                      <a:pos x="10" y="7"/>
                    </a:cxn>
                    <a:cxn ang="0">
                      <a:pos x="4" y="0"/>
                    </a:cxn>
                    <a:cxn ang="0">
                      <a:pos x="0" y="3"/>
                    </a:cxn>
                    <a:cxn ang="0">
                      <a:pos x="10" y="10"/>
                    </a:cxn>
                  </a:cxnLst>
                  <a:rect l="0" t="0" r="r" b="b"/>
                  <a:pathLst>
                    <a:path w="10" h="10">
                      <a:moveTo>
                        <a:pt x="10" y="10"/>
                      </a:moveTo>
                      <a:lnTo>
                        <a:pt x="10" y="7"/>
                      </a:lnTo>
                      <a:lnTo>
                        <a:pt x="4" y="0"/>
                      </a:lnTo>
                      <a:lnTo>
                        <a:pt x="0" y="3"/>
                      </a:lnTo>
                      <a:lnTo>
                        <a:pt x="10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229"/>
                <p:cNvSpPr>
                  <a:spLocks/>
                </p:cNvSpPr>
                <p:nvPr/>
              </p:nvSpPr>
              <p:spPr bwMode="auto">
                <a:xfrm>
                  <a:off x="4426" y="2601"/>
                  <a:ext cx="14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4" y="7"/>
                    </a:cxn>
                    <a:cxn ang="0">
                      <a:pos x="14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4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4" y="7"/>
                      </a:lnTo>
                      <a:lnTo>
                        <a:pt x="14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230"/>
                <p:cNvSpPr>
                  <a:spLocks/>
                </p:cNvSpPr>
                <p:nvPr/>
              </p:nvSpPr>
              <p:spPr bwMode="auto">
                <a:xfrm>
                  <a:off x="4426" y="2601"/>
                  <a:ext cx="3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3" y="51"/>
                    </a:cxn>
                    <a:cxn ang="0">
                      <a:pos x="3" y="3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3" h="54">
                      <a:moveTo>
                        <a:pt x="0" y="54"/>
                      </a:moveTo>
                      <a:lnTo>
                        <a:pt x="3" y="51"/>
                      </a:lnTo>
                      <a:lnTo>
                        <a:pt x="3" y="3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231"/>
                <p:cNvSpPr>
                  <a:spLocks/>
                </p:cNvSpPr>
                <p:nvPr/>
              </p:nvSpPr>
              <p:spPr bwMode="auto">
                <a:xfrm>
                  <a:off x="4426" y="2652"/>
                  <a:ext cx="14" cy="10"/>
                </a:xfrm>
                <a:custGeom>
                  <a:avLst/>
                  <a:gdLst/>
                  <a:ahLst/>
                  <a:cxnLst>
                    <a:cxn ang="0">
                      <a:pos x="14" y="10"/>
                    </a:cxn>
                    <a:cxn ang="0">
                      <a:pos x="14" y="7"/>
                    </a:cxn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14" y="10"/>
                    </a:cxn>
                  </a:cxnLst>
                  <a:rect l="0" t="0" r="r" b="b"/>
                  <a:pathLst>
                    <a:path w="14" h="10">
                      <a:moveTo>
                        <a:pt x="14" y="10"/>
                      </a:moveTo>
                      <a:lnTo>
                        <a:pt x="14" y="7"/>
                      </a:ln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14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Freeform 232"/>
                <p:cNvSpPr>
                  <a:spLocks/>
                </p:cNvSpPr>
                <p:nvPr/>
              </p:nvSpPr>
              <p:spPr bwMode="auto">
                <a:xfrm>
                  <a:off x="4409" y="2591"/>
                  <a:ext cx="10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0" y="7"/>
                    </a:cxn>
                    <a:cxn ang="0">
                      <a:pos x="10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0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0" y="7"/>
                      </a:lnTo>
                      <a:lnTo>
                        <a:pt x="10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Freeform 233"/>
                <p:cNvSpPr>
                  <a:spLocks/>
                </p:cNvSpPr>
                <p:nvPr/>
              </p:nvSpPr>
              <p:spPr bwMode="auto">
                <a:xfrm>
                  <a:off x="4409" y="2591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1"/>
                    </a:cxn>
                    <a:cxn ang="0">
                      <a:pos x="4" y="3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1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Freeform 234"/>
                <p:cNvSpPr>
                  <a:spLocks/>
                </p:cNvSpPr>
                <p:nvPr/>
              </p:nvSpPr>
              <p:spPr bwMode="auto">
                <a:xfrm>
                  <a:off x="4409" y="2642"/>
                  <a:ext cx="10" cy="10"/>
                </a:xfrm>
                <a:custGeom>
                  <a:avLst/>
                  <a:gdLst/>
                  <a:ahLst/>
                  <a:cxnLst>
                    <a:cxn ang="0">
                      <a:pos x="10" y="10"/>
                    </a:cxn>
                    <a:cxn ang="0">
                      <a:pos x="10" y="7"/>
                    </a:cxn>
                    <a:cxn ang="0">
                      <a:pos x="4" y="0"/>
                    </a:cxn>
                    <a:cxn ang="0">
                      <a:pos x="0" y="3"/>
                    </a:cxn>
                    <a:cxn ang="0">
                      <a:pos x="10" y="10"/>
                    </a:cxn>
                  </a:cxnLst>
                  <a:rect l="0" t="0" r="r" b="b"/>
                  <a:pathLst>
                    <a:path w="10" h="10">
                      <a:moveTo>
                        <a:pt x="10" y="10"/>
                      </a:moveTo>
                      <a:lnTo>
                        <a:pt x="10" y="7"/>
                      </a:lnTo>
                      <a:lnTo>
                        <a:pt x="4" y="0"/>
                      </a:lnTo>
                      <a:lnTo>
                        <a:pt x="0" y="3"/>
                      </a:lnTo>
                      <a:lnTo>
                        <a:pt x="10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Freeform 235"/>
                <p:cNvSpPr>
                  <a:spLocks/>
                </p:cNvSpPr>
                <p:nvPr/>
              </p:nvSpPr>
              <p:spPr bwMode="auto">
                <a:xfrm>
                  <a:off x="4136" y="2425"/>
                  <a:ext cx="27" cy="37"/>
                </a:xfrm>
                <a:custGeom>
                  <a:avLst/>
                  <a:gdLst/>
                  <a:ahLst/>
                  <a:cxnLst>
                    <a:cxn ang="0">
                      <a:pos x="27" y="17"/>
                    </a:cxn>
                    <a:cxn ang="0">
                      <a:pos x="27" y="37"/>
                    </a:cxn>
                    <a:cxn ang="0">
                      <a:pos x="0" y="20"/>
                    </a:cxn>
                    <a:cxn ang="0">
                      <a:pos x="0" y="0"/>
                    </a:cxn>
                    <a:cxn ang="0">
                      <a:pos x="27" y="17"/>
                    </a:cxn>
                  </a:cxnLst>
                  <a:rect l="0" t="0" r="r" b="b"/>
                  <a:pathLst>
                    <a:path w="27" h="37">
                      <a:moveTo>
                        <a:pt x="27" y="17"/>
                      </a:moveTo>
                      <a:lnTo>
                        <a:pt x="27" y="37"/>
                      </a:lnTo>
                      <a:lnTo>
                        <a:pt x="0" y="20"/>
                      </a:lnTo>
                      <a:lnTo>
                        <a:pt x="0" y="0"/>
                      </a:lnTo>
                      <a:lnTo>
                        <a:pt x="27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Freeform 236"/>
                <p:cNvSpPr>
                  <a:spLocks/>
                </p:cNvSpPr>
                <p:nvPr/>
              </p:nvSpPr>
              <p:spPr bwMode="auto">
                <a:xfrm>
                  <a:off x="4159" y="2442"/>
                  <a:ext cx="4" cy="20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4" y="0"/>
                    </a:cxn>
                    <a:cxn ang="0">
                      <a:pos x="4" y="17"/>
                    </a:cxn>
                    <a:cxn ang="0">
                      <a:pos x="0" y="20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4" h="20">
                      <a:moveTo>
                        <a:pt x="0" y="3"/>
                      </a:moveTo>
                      <a:lnTo>
                        <a:pt x="4" y="0"/>
                      </a:lnTo>
                      <a:lnTo>
                        <a:pt x="4" y="17"/>
                      </a:lnTo>
                      <a:lnTo>
                        <a:pt x="0" y="2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725A1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Freeform 237"/>
                <p:cNvSpPr>
                  <a:spLocks/>
                </p:cNvSpPr>
                <p:nvPr/>
              </p:nvSpPr>
              <p:spPr bwMode="auto">
                <a:xfrm>
                  <a:off x="4132" y="2428"/>
                  <a:ext cx="31" cy="17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4" y="0"/>
                    </a:cxn>
                    <a:cxn ang="0">
                      <a:pos x="31" y="14"/>
                    </a:cxn>
                    <a:cxn ang="0">
                      <a:pos x="27" y="17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31" h="17">
                      <a:moveTo>
                        <a:pt x="0" y="4"/>
                      </a:moveTo>
                      <a:lnTo>
                        <a:pt x="4" y="0"/>
                      </a:lnTo>
                      <a:lnTo>
                        <a:pt x="31" y="14"/>
                      </a:lnTo>
                      <a:lnTo>
                        <a:pt x="27" y="17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E1B1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" name="Freeform 238"/>
                <p:cNvSpPr>
                  <a:spLocks/>
                </p:cNvSpPr>
                <p:nvPr/>
              </p:nvSpPr>
              <p:spPr bwMode="auto">
                <a:xfrm>
                  <a:off x="4132" y="2432"/>
                  <a:ext cx="27" cy="30"/>
                </a:xfrm>
                <a:custGeom>
                  <a:avLst/>
                  <a:gdLst/>
                  <a:ahLst/>
                  <a:cxnLst>
                    <a:cxn ang="0">
                      <a:pos x="27" y="13"/>
                    </a:cxn>
                    <a:cxn ang="0">
                      <a:pos x="27" y="30"/>
                    </a:cxn>
                    <a:cxn ang="0">
                      <a:pos x="0" y="13"/>
                    </a:cxn>
                    <a:cxn ang="0">
                      <a:pos x="0" y="0"/>
                    </a:cxn>
                    <a:cxn ang="0">
                      <a:pos x="27" y="13"/>
                    </a:cxn>
                  </a:cxnLst>
                  <a:rect l="0" t="0" r="r" b="b"/>
                  <a:pathLst>
                    <a:path w="27" h="30">
                      <a:moveTo>
                        <a:pt x="27" y="13"/>
                      </a:moveTo>
                      <a:lnTo>
                        <a:pt x="27" y="30"/>
                      </a:lnTo>
                      <a:lnTo>
                        <a:pt x="0" y="13"/>
                      </a:lnTo>
                      <a:lnTo>
                        <a:pt x="0" y="0"/>
                      </a:lnTo>
                      <a:lnTo>
                        <a:pt x="27" y="13"/>
                      </a:lnTo>
                      <a:close/>
                    </a:path>
                  </a:pathLst>
                </a:custGeom>
                <a:solidFill>
                  <a:srgbClr val="E1B1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" name="Freeform 239"/>
                <p:cNvSpPr>
                  <a:spLocks/>
                </p:cNvSpPr>
                <p:nvPr/>
              </p:nvSpPr>
              <p:spPr bwMode="auto">
                <a:xfrm>
                  <a:off x="4632" y="2266"/>
                  <a:ext cx="574" cy="410"/>
                </a:xfrm>
                <a:custGeom>
                  <a:avLst/>
                  <a:gdLst/>
                  <a:ahLst/>
                  <a:cxnLst>
                    <a:cxn ang="0">
                      <a:pos x="0" y="335"/>
                    </a:cxn>
                    <a:cxn ang="0">
                      <a:pos x="574" y="0"/>
                    </a:cxn>
                    <a:cxn ang="0">
                      <a:pos x="574" y="78"/>
                    </a:cxn>
                    <a:cxn ang="0">
                      <a:pos x="0" y="410"/>
                    </a:cxn>
                    <a:cxn ang="0">
                      <a:pos x="0" y="335"/>
                    </a:cxn>
                  </a:cxnLst>
                  <a:rect l="0" t="0" r="r" b="b"/>
                  <a:pathLst>
                    <a:path w="574" h="410">
                      <a:moveTo>
                        <a:pt x="0" y="335"/>
                      </a:moveTo>
                      <a:lnTo>
                        <a:pt x="574" y="0"/>
                      </a:lnTo>
                      <a:lnTo>
                        <a:pt x="574" y="78"/>
                      </a:lnTo>
                      <a:lnTo>
                        <a:pt x="0" y="410"/>
                      </a:lnTo>
                      <a:lnTo>
                        <a:pt x="0" y="3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Freeform 240"/>
                <p:cNvSpPr>
                  <a:spLocks/>
                </p:cNvSpPr>
                <p:nvPr/>
              </p:nvSpPr>
              <p:spPr bwMode="auto">
                <a:xfrm>
                  <a:off x="4132" y="1975"/>
                  <a:ext cx="1074" cy="626"/>
                </a:xfrm>
                <a:custGeom>
                  <a:avLst/>
                  <a:gdLst/>
                  <a:ahLst/>
                  <a:cxnLst>
                    <a:cxn ang="0">
                      <a:pos x="0" y="335"/>
                    </a:cxn>
                    <a:cxn ang="0">
                      <a:pos x="571" y="0"/>
                    </a:cxn>
                    <a:cxn ang="0">
                      <a:pos x="1074" y="291"/>
                    </a:cxn>
                    <a:cxn ang="0">
                      <a:pos x="500" y="626"/>
                    </a:cxn>
                    <a:cxn ang="0">
                      <a:pos x="0" y="335"/>
                    </a:cxn>
                  </a:cxnLst>
                  <a:rect l="0" t="0" r="r" b="b"/>
                  <a:pathLst>
                    <a:path w="1074" h="626">
                      <a:moveTo>
                        <a:pt x="0" y="335"/>
                      </a:moveTo>
                      <a:lnTo>
                        <a:pt x="571" y="0"/>
                      </a:lnTo>
                      <a:lnTo>
                        <a:pt x="1074" y="291"/>
                      </a:lnTo>
                      <a:lnTo>
                        <a:pt x="500" y="626"/>
                      </a:lnTo>
                      <a:lnTo>
                        <a:pt x="0" y="335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Freeform 241"/>
                <p:cNvSpPr>
                  <a:spLocks/>
                </p:cNvSpPr>
                <p:nvPr/>
              </p:nvSpPr>
              <p:spPr bwMode="auto">
                <a:xfrm>
                  <a:off x="4132" y="2310"/>
                  <a:ext cx="500" cy="366"/>
                </a:xfrm>
                <a:custGeom>
                  <a:avLst/>
                  <a:gdLst/>
                  <a:ahLst/>
                  <a:cxnLst>
                    <a:cxn ang="0">
                      <a:pos x="500" y="291"/>
                    </a:cxn>
                    <a:cxn ang="0">
                      <a:pos x="500" y="366"/>
                    </a:cxn>
                    <a:cxn ang="0">
                      <a:pos x="0" y="78"/>
                    </a:cxn>
                    <a:cxn ang="0">
                      <a:pos x="0" y="0"/>
                    </a:cxn>
                    <a:cxn ang="0">
                      <a:pos x="500" y="291"/>
                    </a:cxn>
                  </a:cxnLst>
                  <a:rect l="0" t="0" r="r" b="b"/>
                  <a:pathLst>
                    <a:path w="500" h="366">
                      <a:moveTo>
                        <a:pt x="500" y="291"/>
                      </a:moveTo>
                      <a:lnTo>
                        <a:pt x="500" y="366"/>
                      </a:lnTo>
                      <a:lnTo>
                        <a:pt x="0" y="78"/>
                      </a:lnTo>
                      <a:lnTo>
                        <a:pt x="0" y="0"/>
                      </a:lnTo>
                      <a:lnTo>
                        <a:pt x="500" y="291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Freeform 242"/>
                <p:cNvSpPr>
                  <a:spLocks/>
                </p:cNvSpPr>
                <p:nvPr/>
              </p:nvSpPr>
              <p:spPr bwMode="auto">
                <a:xfrm>
                  <a:off x="4166" y="2344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0" y="0"/>
                    </a:cxn>
                    <a:cxn ang="0">
                      <a:pos x="169" y="98"/>
                    </a:cxn>
                    <a:cxn ang="0">
                      <a:pos x="169" y="122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69" h="122">
                      <a:moveTo>
                        <a:pt x="0" y="27"/>
                      </a:moveTo>
                      <a:lnTo>
                        <a:pt x="0" y="0"/>
                      </a:lnTo>
                      <a:lnTo>
                        <a:pt x="169" y="98"/>
                      </a:lnTo>
                      <a:lnTo>
                        <a:pt x="169" y="122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Freeform 243"/>
                <p:cNvSpPr>
                  <a:spLocks/>
                </p:cNvSpPr>
                <p:nvPr/>
              </p:nvSpPr>
              <p:spPr bwMode="auto">
                <a:xfrm>
                  <a:off x="4166" y="2344"/>
                  <a:ext cx="4" cy="27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4" y="23"/>
                    </a:cxn>
                    <a:cxn ang="0">
                      <a:pos x="4" y="3"/>
                    </a:cxn>
                    <a:cxn ang="0">
                      <a:pos x="0" y="0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4" h="27">
                      <a:moveTo>
                        <a:pt x="0" y="27"/>
                      </a:moveTo>
                      <a:lnTo>
                        <a:pt x="4" y="23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Freeform 244"/>
                <p:cNvSpPr>
                  <a:spLocks/>
                </p:cNvSpPr>
                <p:nvPr/>
              </p:nvSpPr>
              <p:spPr bwMode="auto">
                <a:xfrm>
                  <a:off x="4166" y="2367"/>
                  <a:ext cx="169" cy="99"/>
                </a:xfrm>
                <a:custGeom>
                  <a:avLst/>
                  <a:gdLst/>
                  <a:ahLst/>
                  <a:cxnLst>
                    <a:cxn ang="0">
                      <a:pos x="169" y="99"/>
                    </a:cxn>
                    <a:cxn ang="0">
                      <a:pos x="169" y="95"/>
                    </a:cxn>
                    <a:cxn ang="0">
                      <a:pos x="4" y="0"/>
                    </a:cxn>
                    <a:cxn ang="0">
                      <a:pos x="0" y="4"/>
                    </a:cxn>
                    <a:cxn ang="0">
                      <a:pos x="169" y="99"/>
                    </a:cxn>
                  </a:cxnLst>
                  <a:rect l="0" t="0" r="r" b="b"/>
                  <a:pathLst>
                    <a:path w="169" h="99">
                      <a:moveTo>
                        <a:pt x="169" y="99"/>
                      </a:moveTo>
                      <a:lnTo>
                        <a:pt x="169" y="95"/>
                      </a:lnTo>
                      <a:lnTo>
                        <a:pt x="4" y="0"/>
                      </a:lnTo>
                      <a:lnTo>
                        <a:pt x="0" y="4"/>
                      </a:lnTo>
                      <a:lnTo>
                        <a:pt x="169" y="99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Freeform 245"/>
                <p:cNvSpPr>
                  <a:spLocks/>
                </p:cNvSpPr>
                <p:nvPr/>
              </p:nvSpPr>
              <p:spPr bwMode="auto">
                <a:xfrm>
                  <a:off x="4608" y="2601"/>
                  <a:ext cx="14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4" y="7"/>
                    </a:cxn>
                    <a:cxn ang="0">
                      <a:pos x="14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4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4" y="7"/>
                      </a:lnTo>
                      <a:lnTo>
                        <a:pt x="14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Freeform 246"/>
                <p:cNvSpPr>
                  <a:spLocks/>
                </p:cNvSpPr>
                <p:nvPr/>
              </p:nvSpPr>
              <p:spPr bwMode="auto">
                <a:xfrm>
                  <a:off x="4608" y="2601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1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1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Freeform 247"/>
                <p:cNvSpPr>
                  <a:spLocks/>
                </p:cNvSpPr>
                <p:nvPr/>
              </p:nvSpPr>
              <p:spPr bwMode="auto">
                <a:xfrm>
                  <a:off x="4608" y="2652"/>
                  <a:ext cx="14" cy="10"/>
                </a:xfrm>
                <a:custGeom>
                  <a:avLst/>
                  <a:gdLst/>
                  <a:ahLst/>
                  <a:cxnLst>
                    <a:cxn ang="0">
                      <a:pos x="14" y="10"/>
                    </a:cxn>
                    <a:cxn ang="0">
                      <a:pos x="14" y="7"/>
                    </a:cxn>
                    <a:cxn ang="0">
                      <a:pos x="4" y="0"/>
                    </a:cxn>
                    <a:cxn ang="0">
                      <a:pos x="0" y="3"/>
                    </a:cxn>
                    <a:cxn ang="0">
                      <a:pos x="14" y="10"/>
                    </a:cxn>
                  </a:cxnLst>
                  <a:rect l="0" t="0" r="r" b="b"/>
                  <a:pathLst>
                    <a:path w="14" h="10">
                      <a:moveTo>
                        <a:pt x="14" y="10"/>
                      </a:moveTo>
                      <a:lnTo>
                        <a:pt x="14" y="7"/>
                      </a:lnTo>
                      <a:lnTo>
                        <a:pt x="4" y="0"/>
                      </a:lnTo>
                      <a:lnTo>
                        <a:pt x="0" y="3"/>
                      </a:lnTo>
                      <a:lnTo>
                        <a:pt x="14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Freeform 248"/>
                <p:cNvSpPr>
                  <a:spLocks/>
                </p:cNvSpPr>
                <p:nvPr/>
              </p:nvSpPr>
              <p:spPr bwMode="auto">
                <a:xfrm>
                  <a:off x="4591" y="2591"/>
                  <a:ext cx="11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1" y="7"/>
                    </a:cxn>
                    <a:cxn ang="0">
                      <a:pos x="11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1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1" y="7"/>
                      </a:lnTo>
                      <a:lnTo>
                        <a:pt x="11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Freeform 249"/>
                <p:cNvSpPr>
                  <a:spLocks/>
                </p:cNvSpPr>
                <p:nvPr/>
              </p:nvSpPr>
              <p:spPr bwMode="auto">
                <a:xfrm>
                  <a:off x="4591" y="2591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1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1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Freeform 250"/>
                <p:cNvSpPr>
                  <a:spLocks/>
                </p:cNvSpPr>
                <p:nvPr/>
              </p:nvSpPr>
              <p:spPr bwMode="auto">
                <a:xfrm>
                  <a:off x="4591" y="2642"/>
                  <a:ext cx="11" cy="10"/>
                </a:xfrm>
                <a:custGeom>
                  <a:avLst/>
                  <a:gdLst/>
                  <a:ahLst/>
                  <a:cxnLst>
                    <a:cxn ang="0">
                      <a:pos x="11" y="10"/>
                    </a:cxn>
                    <a:cxn ang="0">
                      <a:pos x="11" y="3"/>
                    </a:cxn>
                    <a:cxn ang="0">
                      <a:pos x="4" y="0"/>
                    </a:cxn>
                    <a:cxn ang="0">
                      <a:pos x="0" y="3"/>
                    </a:cxn>
                    <a:cxn ang="0">
                      <a:pos x="11" y="10"/>
                    </a:cxn>
                  </a:cxnLst>
                  <a:rect l="0" t="0" r="r" b="b"/>
                  <a:pathLst>
                    <a:path w="11" h="10">
                      <a:moveTo>
                        <a:pt x="11" y="10"/>
                      </a:moveTo>
                      <a:lnTo>
                        <a:pt x="11" y="3"/>
                      </a:lnTo>
                      <a:lnTo>
                        <a:pt x="4" y="0"/>
                      </a:lnTo>
                      <a:lnTo>
                        <a:pt x="0" y="3"/>
                      </a:lnTo>
                      <a:lnTo>
                        <a:pt x="11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" name="Freeform 251"/>
                <p:cNvSpPr>
                  <a:spLocks/>
                </p:cNvSpPr>
                <p:nvPr/>
              </p:nvSpPr>
              <p:spPr bwMode="auto">
                <a:xfrm>
                  <a:off x="4571" y="2581"/>
                  <a:ext cx="14" cy="57"/>
                </a:xfrm>
                <a:custGeom>
                  <a:avLst/>
                  <a:gdLst/>
                  <a:ahLst/>
                  <a:cxnLst>
                    <a:cxn ang="0">
                      <a:pos x="0" y="51"/>
                    </a:cxn>
                    <a:cxn ang="0">
                      <a:pos x="0" y="0"/>
                    </a:cxn>
                    <a:cxn ang="0">
                      <a:pos x="14" y="7"/>
                    </a:cxn>
                    <a:cxn ang="0">
                      <a:pos x="14" y="57"/>
                    </a:cxn>
                    <a:cxn ang="0">
                      <a:pos x="0" y="51"/>
                    </a:cxn>
                  </a:cxnLst>
                  <a:rect l="0" t="0" r="r" b="b"/>
                  <a:pathLst>
                    <a:path w="14" h="57">
                      <a:moveTo>
                        <a:pt x="0" y="51"/>
                      </a:moveTo>
                      <a:lnTo>
                        <a:pt x="0" y="0"/>
                      </a:lnTo>
                      <a:lnTo>
                        <a:pt x="14" y="7"/>
                      </a:lnTo>
                      <a:lnTo>
                        <a:pt x="14" y="57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Rectangle 252"/>
                <p:cNvSpPr>
                  <a:spLocks noChangeArrowheads="1"/>
                </p:cNvSpPr>
                <p:nvPr/>
              </p:nvSpPr>
              <p:spPr bwMode="auto">
                <a:xfrm>
                  <a:off x="4571" y="2581"/>
                  <a:ext cx="4" cy="51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" name="Freeform 253"/>
                <p:cNvSpPr>
                  <a:spLocks/>
                </p:cNvSpPr>
                <p:nvPr/>
              </p:nvSpPr>
              <p:spPr bwMode="auto">
                <a:xfrm>
                  <a:off x="4571" y="2632"/>
                  <a:ext cx="14" cy="6"/>
                </a:xfrm>
                <a:custGeom>
                  <a:avLst/>
                  <a:gdLst/>
                  <a:ahLst/>
                  <a:cxnLst>
                    <a:cxn ang="0">
                      <a:pos x="14" y="6"/>
                    </a:cxn>
                    <a:cxn ang="0">
                      <a:pos x="14" y="3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14" y="6"/>
                    </a:cxn>
                  </a:cxnLst>
                  <a:rect l="0" t="0" r="r" b="b"/>
                  <a:pathLst>
                    <a:path w="14" h="6">
                      <a:moveTo>
                        <a:pt x="14" y="6"/>
                      </a:moveTo>
                      <a:lnTo>
                        <a:pt x="14" y="3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14" y="6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" name="Freeform 254"/>
                <p:cNvSpPr>
                  <a:spLocks/>
                </p:cNvSpPr>
                <p:nvPr/>
              </p:nvSpPr>
              <p:spPr bwMode="auto">
                <a:xfrm>
                  <a:off x="4554" y="2571"/>
                  <a:ext cx="10" cy="57"/>
                </a:xfrm>
                <a:custGeom>
                  <a:avLst/>
                  <a:gdLst/>
                  <a:ahLst/>
                  <a:cxnLst>
                    <a:cxn ang="0">
                      <a:pos x="0" y="50"/>
                    </a:cxn>
                    <a:cxn ang="0">
                      <a:pos x="0" y="0"/>
                    </a:cxn>
                    <a:cxn ang="0">
                      <a:pos x="10" y="6"/>
                    </a:cxn>
                    <a:cxn ang="0">
                      <a:pos x="10" y="57"/>
                    </a:cxn>
                    <a:cxn ang="0">
                      <a:pos x="0" y="50"/>
                    </a:cxn>
                  </a:cxnLst>
                  <a:rect l="0" t="0" r="r" b="b"/>
                  <a:pathLst>
                    <a:path w="10" h="57">
                      <a:moveTo>
                        <a:pt x="0" y="50"/>
                      </a:moveTo>
                      <a:lnTo>
                        <a:pt x="0" y="0"/>
                      </a:lnTo>
                      <a:lnTo>
                        <a:pt x="10" y="6"/>
                      </a:lnTo>
                      <a:lnTo>
                        <a:pt x="10" y="57"/>
                      </a:ln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" name="Rectangle 255"/>
                <p:cNvSpPr>
                  <a:spLocks noChangeArrowheads="1"/>
                </p:cNvSpPr>
                <p:nvPr/>
              </p:nvSpPr>
              <p:spPr bwMode="auto">
                <a:xfrm>
                  <a:off x="4554" y="2571"/>
                  <a:ext cx="4" cy="50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Freeform 256"/>
                <p:cNvSpPr>
                  <a:spLocks/>
                </p:cNvSpPr>
                <p:nvPr/>
              </p:nvSpPr>
              <p:spPr bwMode="auto">
                <a:xfrm>
                  <a:off x="4554" y="2621"/>
                  <a:ext cx="10" cy="7"/>
                </a:xfrm>
                <a:custGeom>
                  <a:avLst/>
                  <a:gdLst/>
                  <a:ahLst/>
                  <a:cxnLst>
                    <a:cxn ang="0">
                      <a:pos x="10" y="7"/>
                    </a:cxn>
                    <a:cxn ang="0">
                      <a:pos x="10" y="4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10" y="7"/>
                    </a:cxn>
                  </a:cxnLst>
                  <a:rect l="0" t="0" r="r" b="b"/>
                  <a:pathLst>
                    <a:path w="10" h="7">
                      <a:moveTo>
                        <a:pt x="10" y="7"/>
                      </a:moveTo>
                      <a:lnTo>
                        <a:pt x="10" y="4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10" y="7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Freeform 257"/>
                <p:cNvSpPr>
                  <a:spLocks/>
                </p:cNvSpPr>
                <p:nvPr/>
              </p:nvSpPr>
              <p:spPr bwMode="auto">
                <a:xfrm>
                  <a:off x="4537" y="2557"/>
                  <a:ext cx="11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1" y="7"/>
                    </a:cxn>
                    <a:cxn ang="0">
                      <a:pos x="11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1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1" y="7"/>
                      </a:lnTo>
                      <a:lnTo>
                        <a:pt x="11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Freeform 258"/>
                <p:cNvSpPr>
                  <a:spLocks/>
                </p:cNvSpPr>
                <p:nvPr/>
              </p:nvSpPr>
              <p:spPr bwMode="auto">
                <a:xfrm>
                  <a:off x="4537" y="2557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54"/>
                    </a:cxn>
                    <a:cxn ang="0">
                      <a:pos x="4" y="3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0" y="54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Freeform 259"/>
                <p:cNvSpPr>
                  <a:spLocks/>
                </p:cNvSpPr>
                <p:nvPr/>
              </p:nvSpPr>
              <p:spPr bwMode="auto">
                <a:xfrm>
                  <a:off x="4537" y="2611"/>
                  <a:ext cx="11" cy="7"/>
                </a:xfrm>
                <a:custGeom>
                  <a:avLst/>
                  <a:gdLst/>
                  <a:ahLst/>
                  <a:cxnLst>
                    <a:cxn ang="0">
                      <a:pos x="11" y="7"/>
                    </a:cxn>
                    <a:cxn ang="0">
                      <a:pos x="11" y="4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1" y="7"/>
                    </a:cxn>
                  </a:cxnLst>
                  <a:rect l="0" t="0" r="r" b="b"/>
                  <a:pathLst>
                    <a:path w="11" h="7">
                      <a:moveTo>
                        <a:pt x="11" y="7"/>
                      </a:moveTo>
                      <a:lnTo>
                        <a:pt x="11" y="4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1" y="7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Freeform 260"/>
                <p:cNvSpPr>
                  <a:spLocks/>
                </p:cNvSpPr>
                <p:nvPr/>
              </p:nvSpPr>
              <p:spPr bwMode="auto">
                <a:xfrm>
                  <a:off x="4517" y="2547"/>
                  <a:ext cx="14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4" y="7"/>
                    </a:cxn>
                    <a:cxn ang="0">
                      <a:pos x="14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4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4" y="7"/>
                      </a:lnTo>
                      <a:lnTo>
                        <a:pt x="14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" name="Freeform 261"/>
                <p:cNvSpPr>
                  <a:spLocks/>
                </p:cNvSpPr>
                <p:nvPr/>
              </p:nvSpPr>
              <p:spPr bwMode="auto">
                <a:xfrm>
                  <a:off x="4517" y="2547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1"/>
                    </a:cxn>
                    <a:cxn ang="0">
                      <a:pos x="4" y="3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1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Freeform 262"/>
                <p:cNvSpPr>
                  <a:spLocks/>
                </p:cNvSpPr>
                <p:nvPr/>
              </p:nvSpPr>
              <p:spPr bwMode="auto">
                <a:xfrm>
                  <a:off x="4517" y="2598"/>
                  <a:ext cx="14" cy="10"/>
                </a:xfrm>
                <a:custGeom>
                  <a:avLst/>
                  <a:gdLst/>
                  <a:ahLst/>
                  <a:cxnLst>
                    <a:cxn ang="0">
                      <a:pos x="14" y="10"/>
                    </a:cxn>
                    <a:cxn ang="0">
                      <a:pos x="14" y="6"/>
                    </a:cxn>
                    <a:cxn ang="0">
                      <a:pos x="4" y="0"/>
                    </a:cxn>
                    <a:cxn ang="0">
                      <a:pos x="0" y="3"/>
                    </a:cxn>
                    <a:cxn ang="0">
                      <a:pos x="14" y="10"/>
                    </a:cxn>
                  </a:cxnLst>
                  <a:rect l="0" t="0" r="r" b="b"/>
                  <a:pathLst>
                    <a:path w="14" h="10">
                      <a:moveTo>
                        <a:pt x="14" y="10"/>
                      </a:moveTo>
                      <a:lnTo>
                        <a:pt x="14" y="6"/>
                      </a:lnTo>
                      <a:lnTo>
                        <a:pt x="4" y="0"/>
                      </a:lnTo>
                      <a:lnTo>
                        <a:pt x="0" y="3"/>
                      </a:lnTo>
                      <a:lnTo>
                        <a:pt x="14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" name="Freeform 263"/>
                <p:cNvSpPr>
                  <a:spLocks/>
                </p:cNvSpPr>
                <p:nvPr/>
              </p:nvSpPr>
              <p:spPr bwMode="auto">
                <a:xfrm>
                  <a:off x="4500" y="2537"/>
                  <a:ext cx="10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0" y="7"/>
                    </a:cxn>
                    <a:cxn ang="0">
                      <a:pos x="10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0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0" y="7"/>
                      </a:lnTo>
                      <a:lnTo>
                        <a:pt x="10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" name="Freeform 264"/>
                <p:cNvSpPr>
                  <a:spLocks/>
                </p:cNvSpPr>
                <p:nvPr/>
              </p:nvSpPr>
              <p:spPr bwMode="auto">
                <a:xfrm>
                  <a:off x="4500" y="2537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1"/>
                    </a:cxn>
                    <a:cxn ang="0">
                      <a:pos x="4" y="3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1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" name="Freeform 265"/>
                <p:cNvSpPr>
                  <a:spLocks/>
                </p:cNvSpPr>
                <p:nvPr/>
              </p:nvSpPr>
              <p:spPr bwMode="auto">
                <a:xfrm>
                  <a:off x="4500" y="2588"/>
                  <a:ext cx="10" cy="10"/>
                </a:xfrm>
                <a:custGeom>
                  <a:avLst/>
                  <a:gdLst/>
                  <a:ahLst/>
                  <a:cxnLst>
                    <a:cxn ang="0">
                      <a:pos x="10" y="10"/>
                    </a:cxn>
                    <a:cxn ang="0">
                      <a:pos x="10" y="6"/>
                    </a:cxn>
                    <a:cxn ang="0">
                      <a:pos x="4" y="0"/>
                    </a:cxn>
                    <a:cxn ang="0">
                      <a:pos x="0" y="3"/>
                    </a:cxn>
                    <a:cxn ang="0">
                      <a:pos x="10" y="10"/>
                    </a:cxn>
                  </a:cxnLst>
                  <a:rect l="0" t="0" r="r" b="b"/>
                  <a:pathLst>
                    <a:path w="10" h="10">
                      <a:moveTo>
                        <a:pt x="10" y="10"/>
                      </a:moveTo>
                      <a:lnTo>
                        <a:pt x="10" y="6"/>
                      </a:lnTo>
                      <a:lnTo>
                        <a:pt x="4" y="0"/>
                      </a:lnTo>
                      <a:lnTo>
                        <a:pt x="0" y="3"/>
                      </a:lnTo>
                      <a:lnTo>
                        <a:pt x="10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266"/>
                <p:cNvSpPr>
                  <a:spLocks/>
                </p:cNvSpPr>
                <p:nvPr/>
              </p:nvSpPr>
              <p:spPr bwMode="auto">
                <a:xfrm>
                  <a:off x="4480" y="2527"/>
                  <a:ext cx="14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4" y="6"/>
                    </a:cxn>
                    <a:cxn ang="0">
                      <a:pos x="14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4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4" y="6"/>
                      </a:lnTo>
                      <a:lnTo>
                        <a:pt x="14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" name="Freeform 267"/>
                <p:cNvSpPr>
                  <a:spLocks/>
                </p:cNvSpPr>
                <p:nvPr/>
              </p:nvSpPr>
              <p:spPr bwMode="auto">
                <a:xfrm>
                  <a:off x="4480" y="2527"/>
                  <a:ext cx="3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3" y="50"/>
                    </a:cxn>
                    <a:cxn ang="0">
                      <a:pos x="3" y="3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3" h="54">
                      <a:moveTo>
                        <a:pt x="0" y="54"/>
                      </a:moveTo>
                      <a:lnTo>
                        <a:pt x="3" y="50"/>
                      </a:lnTo>
                      <a:lnTo>
                        <a:pt x="3" y="3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" name="Freeform 268"/>
                <p:cNvSpPr>
                  <a:spLocks/>
                </p:cNvSpPr>
                <p:nvPr/>
              </p:nvSpPr>
              <p:spPr bwMode="auto">
                <a:xfrm>
                  <a:off x="4480" y="2577"/>
                  <a:ext cx="14" cy="11"/>
                </a:xfrm>
                <a:custGeom>
                  <a:avLst/>
                  <a:gdLst/>
                  <a:ahLst/>
                  <a:cxnLst>
                    <a:cxn ang="0">
                      <a:pos x="14" y="11"/>
                    </a:cxn>
                    <a:cxn ang="0">
                      <a:pos x="14" y="7"/>
                    </a:cxn>
                    <a:cxn ang="0">
                      <a:pos x="3" y="0"/>
                    </a:cxn>
                    <a:cxn ang="0">
                      <a:pos x="0" y="4"/>
                    </a:cxn>
                    <a:cxn ang="0">
                      <a:pos x="14" y="11"/>
                    </a:cxn>
                  </a:cxnLst>
                  <a:rect l="0" t="0" r="r" b="b"/>
                  <a:pathLst>
                    <a:path w="14" h="11">
                      <a:moveTo>
                        <a:pt x="14" y="11"/>
                      </a:moveTo>
                      <a:lnTo>
                        <a:pt x="14" y="7"/>
                      </a:lnTo>
                      <a:lnTo>
                        <a:pt x="3" y="0"/>
                      </a:lnTo>
                      <a:lnTo>
                        <a:pt x="0" y="4"/>
                      </a:lnTo>
                      <a:lnTo>
                        <a:pt x="14" y="11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" name="Freeform 269"/>
                <p:cNvSpPr>
                  <a:spLocks/>
                </p:cNvSpPr>
                <p:nvPr/>
              </p:nvSpPr>
              <p:spPr bwMode="auto">
                <a:xfrm>
                  <a:off x="4463" y="2516"/>
                  <a:ext cx="10" cy="61"/>
                </a:xfrm>
                <a:custGeom>
                  <a:avLst/>
                  <a:gdLst/>
                  <a:ahLst/>
                  <a:cxnLst>
                    <a:cxn ang="0">
                      <a:pos x="0" y="55"/>
                    </a:cxn>
                    <a:cxn ang="0">
                      <a:pos x="0" y="0"/>
                    </a:cxn>
                    <a:cxn ang="0">
                      <a:pos x="10" y="7"/>
                    </a:cxn>
                    <a:cxn ang="0">
                      <a:pos x="10" y="61"/>
                    </a:cxn>
                    <a:cxn ang="0">
                      <a:pos x="0" y="55"/>
                    </a:cxn>
                  </a:cxnLst>
                  <a:rect l="0" t="0" r="r" b="b"/>
                  <a:pathLst>
                    <a:path w="10" h="61">
                      <a:moveTo>
                        <a:pt x="0" y="55"/>
                      </a:moveTo>
                      <a:lnTo>
                        <a:pt x="0" y="0"/>
                      </a:lnTo>
                      <a:lnTo>
                        <a:pt x="10" y="7"/>
                      </a:lnTo>
                      <a:lnTo>
                        <a:pt x="10" y="61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Freeform 270"/>
                <p:cNvSpPr>
                  <a:spLocks/>
                </p:cNvSpPr>
                <p:nvPr/>
              </p:nvSpPr>
              <p:spPr bwMode="auto">
                <a:xfrm>
                  <a:off x="4463" y="2516"/>
                  <a:ext cx="4" cy="55"/>
                </a:xfrm>
                <a:custGeom>
                  <a:avLst/>
                  <a:gdLst/>
                  <a:ahLst/>
                  <a:cxnLst>
                    <a:cxn ang="0">
                      <a:pos x="0" y="55"/>
                    </a:cxn>
                    <a:cxn ang="0">
                      <a:pos x="4" y="51"/>
                    </a:cxn>
                    <a:cxn ang="0">
                      <a:pos x="4" y="4"/>
                    </a:cxn>
                    <a:cxn ang="0">
                      <a:pos x="0" y="0"/>
                    </a:cxn>
                    <a:cxn ang="0">
                      <a:pos x="0" y="55"/>
                    </a:cxn>
                  </a:cxnLst>
                  <a:rect l="0" t="0" r="r" b="b"/>
                  <a:pathLst>
                    <a:path w="4" h="55">
                      <a:moveTo>
                        <a:pt x="0" y="55"/>
                      </a:moveTo>
                      <a:lnTo>
                        <a:pt x="4" y="51"/>
                      </a:lnTo>
                      <a:lnTo>
                        <a:pt x="4" y="4"/>
                      </a:lnTo>
                      <a:lnTo>
                        <a:pt x="0" y="0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" name="Freeform 271"/>
                <p:cNvSpPr>
                  <a:spLocks/>
                </p:cNvSpPr>
                <p:nvPr/>
              </p:nvSpPr>
              <p:spPr bwMode="auto">
                <a:xfrm>
                  <a:off x="4463" y="2567"/>
                  <a:ext cx="10" cy="10"/>
                </a:xfrm>
                <a:custGeom>
                  <a:avLst/>
                  <a:gdLst/>
                  <a:ahLst/>
                  <a:cxnLst>
                    <a:cxn ang="0">
                      <a:pos x="10" y="10"/>
                    </a:cxn>
                    <a:cxn ang="0">
                      <a:pos x="10" y="7"/>
                    </a:cxn>
                    <a:cxn ang="0">
                      <a:pos x="4" y="0"/>
                    </a:cxn>
                    <a:cxn ang="0">
                      <a:pos x="0" y="4"/>
                    </a:cxn>
                    <a:cxn ang="0">
                      <a:pos x="10" y="10"/>
                    </a:cxn>
                  </a:cxnLst>
                  <a:rect l="0" t="0" r="r" b="b"/>
                  <a:pathLst>
                    <a:path w="10" h="10">
                      <a:moveTo>
                        <a:pt x="10" y="10"/>
                      </a:moveTo>
                      <a:lnTo>
                        <a:pt x="10" y="7"/>
                      </a:lnTo>
                      <a:lnTo>
                        <a:pt x="4" y="0"/>
                      </a:lnTo>
                      <a:lnTo>
                        <a:pt x="0" y="4"/>
                      </a:lnTo>
                      <a:lnTo>
                        <a:pt x="10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" name="Freeform 272"/>
                <p:cNvSpPr>
                  <a:spLocks/>
                </p:cNvSpPr>
                <p:nvPr/>
              </p:nvSpPr>
              <p:spPr bwMode="auto">
                <a:xfrm>
                  <a:off x="4446" y="2506"/>
                  <a:ext cx="10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0" y="7"/>
                    </a:cxn>
                    <a:cxn ang="0">
                      <a:pos x="10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0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0" y="7"/>
                      </a:lnTo>
                      <a:lnTo>
                        <a:pt x="10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" name="Freeform 273"/>
                <p:cNvSpPr>
                  <a:spLocks/>
                </p:cNvSpPr>
                <p:nvPr/>
              </p:nvSpPr>
              <p:spPr bwMode="auto">
                <a:xfrm>
                  <a:off x="4446" y="2506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1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1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" name="Freeform 274"/>
                <p:cNvSpPr>
                  <a:spLocks/>
                </p:cNvSpPr>
                <p:nvPr/>
              </p:nvSpPr>
              <p:spPr bwMode="auto">
                <a:xfrm>
                  <a:off x="4446" y="2557"/>
                  <a:ext cx="10" cy="10"/>
                </a:xfrm>
                <a:custGeom>
                  <a:avLst/>
                  <a:gdLst/>
                  <a:ahLst/>
                  <a:cxnLst>
                    <a:cxn ang="0">
                      <a:pos x="10" y="10"/>
                    </a:cxn>
                    <a:cxn ang="0">
                      <a:pos x="10" y="7"/>
                    </a:cxn>
                    <a:cxn ang="0">
                      <a:pos x="4" y="0"/>
                    </a:cxn>
                    <a:cxn ang="0">
                      <a:pos x="0" y="3"/>
                    </a:cxn>
                    <a:cxn ang="0">
                      <a:pos x="10" y="10"/>
                    </a:cxn>
                  </a:cxnLst>
                  <a:rect l="0" t="0" r="r" b="b"/>
                  <a:pathLst>
                    <a:path w="10" h="10">
                      <a:moveTo>
                        <a:pt x="10" y="10"/>
                      </a:moveTo>
                      <a:lnTo>
                        <a:pt x="10" y="7"/>
                      </a:lnTo>
                      <a:lnTo>
                        <a:pt x="4" y="0"/>
                      </a:lnTo>
                      <a:lnTo>
                        <a:pt x="0" y="3"/>
                      </a:lnTo>
                      <a:lnTo>
                        <a:pt x="10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Freeform 275"/>
                <p:cNvSpPr>
                  <a:spLocks/>
                </p:cNvSpPr>
                <p:nvPr/>
              </p:nvSpPr>
              <p:spPr bwMode="auto">
                <a:xfrm>
                  <a:off x="4426" y="2496"/>
                  <a:ext cx="14" cy="61"/>
                </a:xfrm>
                <a:custGeom>
                  <a:avLst/>
                  <a:gdLst/>
                  <a:ahLst/>
                  <a:cxnLst>
                    <a:cxn ang="0">
                      <a:pos x="0" y="51"/>
                    </a:cxn>
                    <a:cxn ang="0">
                      <a:pos x="0" y="0"/>
                    </a:cxn>
                    <a:cxn ang="0">
                      <a:pos x="14" y="7"/>
                    </a:cxn>
                    <a:cxn ang="0">
                      <a:pos x="14" y="61"/>
                    </a:cxn>
                    <a:cxn ang="0">
                      <a:pos x="0" y="51"/>
                    </a:cxn>
                  </a:cxnLst>
                  <a:rect l="0" t="0" r="r" b="b"/>
                  <a:pathLst>
                    <a:path w="14" h="61">
                      <a:moveTo>
                        <a:pt x="0" y="51"/>
                      </a:moveTo>
                      <a:lnTo>
                        <a:pt x="0" y="0"/>
                      </a:lnTo>
                      <a:lnTo>
                        <a:pt x="14" y="7"/>
                      </a:lnTo>
                      <a:lnTo>
                        <a:pt x="14" y="61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6" name="Rectangle 276"/>
                <p:cNvSpPr>
                  <a:spLocks noChangeArrowheads="1"/>
                </p:cNvSpPr>
                <p:nvPr/>
              </p:nvSpPr>
              <p:spPr bwMode="auto">
                <a:xfrm>
                  <a:off x="4426" y="2496"/>
                  <a:ext cx="3" cy="51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7" name="Freeform 277"/>
                <p:cNvSpPr>
                  <a:spLocks/>
                </p:cNvSpPr>
                <p:nvPr/>
              </p:nvSpPr>
              <p:spPr bwMode="auto">
                <a:xfrm>
                  <a:off x="4426" y="2547"/>
                  <a:ext cx="14" cy="10"/>
                </a:xfrm>
                <a:custGeom>
                  <a:avLst/>
                  <a:gdLst/>
                  <a:ahLst/>
                  <a:cxnLst>
                    <a:cxn ang="0">
                      <a:pos x="14" y="10"/>
                    </a:cxn>
                    <a:cxn ang="0">
                      <a:pos x="14" y="3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14" y="10"/>
                    </a:cxn>
                  </a:cxnLst>
                  <a:rect l="0" t="0" r="r" b="b"/>
                  <a:pathLst>
                    <a:path w="14" h="10">
                      <a:moveTo>
                        <a:pt x="14" y="10"/>
                      </a:moveTo>
                      <a:lnTo>
                        <a:pt x="14" y="3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4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8" name="Freeform 278"/>
                <p:cNvSpPr>
                  <a:spLocks/>
                </p:cNvSpPr>
                <p:nvPr/>
              </p:nvSpPr>
              <p:spPr bwMode="auto">
                <a:xfrm>
                  <a:off x="4409" y="2486"/>
                  <a:ext cx="10" cy="58"/>
                </a:xfrm>
                <a:custGeom>
                  <a:avLst/>
                  <a:gdLst/>
                  <a:ahLst/>
                  <a:cxnLst>
                    <a:cxn ang="0">
                      <a:pos x="0" y="51"/>
                    </a:cxn>
                    <a:cxn ang="0">
                      <a:pos x="0" y="0"/>
                    </a:cxn>
                    <a:cxn ang="0">
                      <a:pos x="10" y="7"/>
                    </a:cxn>
                    <a:cxn ang="0">
                      <a:pos x="10" y="58"/>
                    </a:cxn>
                    <a:cxn ang="0">
                      <a:pos x="0" y="51"/>
                    </a:cxn>
                  </a:cxnLst>
                  <a:rect l="0" t="0" r="r" b="b"/>
                  <a:pathLst>
                    <a:path w="10" h="58">
                      <a:moveTo>
                        <a:pt x="0" y="51"/>
                      </a:moveTo>
                      <a:lnTo>
                        <a:pt x="0" y="0"/>
                      </a:lnTo>
                      <a:lnTo>
                        <a:pt x="10" y="7"/>
                      </a:lnTo>
                      <a:lnTo>
                        <a:pt x="10" y="58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9" name="Rectangle 279"/>
                <p:cNvSpPr>
                  <a:spLocks noChangeArrowheads="1"/>
                </p:cNvSpPr>
                <p:nvPr/>
              </p:nvSpPr>
              <p:spPr bwMode="auto">
                <a:xfrm>
                  <a:off x="4409" y="2486"/>
                  <a:ext cx="4" cy="51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0" name="Freeform 280"/>
                <p:cNvSpPr>
                  <a:spLocks/>
                </p:cNvSpPr>
                <p:nvPr/>
              </p:nvSpPr>
              <p:spPr bwMode="auto">
                <a:xfrm>
                  <a:off x="4409" y="2537"/>
                  <a:ext cx="10" cy="7"/>
                </a:xfrm>
                <a:custGeom>
                  <a:avLst/>
                  <a:gdLst/>
                  <a:ahLst/>
                  <a:cxnLst>
                    <a:cxn ang="0">
                      <a:pos x="10" y="7"/>
                    </a:cxn>
                    <a:cxn ang="0">
                      <a:pos x="10" y="3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10" y="7"/>
                    </a:cxn>
                  </a:cxnLst>
                  <a:rect l="0" t="0" r="r" b="b"/>
                  <a:pathLst>
                    <a:path w="10" h="7">
                      <a:moveTo>
                        <a:pt x="10" y="7"/>
                      </a:moveTo>
                      <a:lnTo>
                        <a:pt x="10" y="3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10" y="7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1" name="Freeform 281"/>
                <p:cNvSpPr>
                  <a:spLocks/>
                </p:cNvSpPr>
                <p:nvPr/>
              </p:nvSpPr>
              <p:spPr bwMode="auto">
                <a:xfrm>
                  <a:off x="4136" y="2320"/>
                  <a:ext cx="27" cy="37"/>
                </a:xfrm>
                <a:custGeom>
                  <a:avLst/>
                  <a:gdLst/>
                  <a:ahLst/>
                  <a:cxnLst>
                    <a:cxn ang="0">
                      <a:pos x="27" y="17"/>
                    </a:cxn>
                    <a:cxn ang="0">
                      <a:pos x="27" y="37"/>
                    </a:cxn>
                    <a:cxn ang="0">
                      <a:pos x="0" y="20"/>
                    </a:cxn>
                    <a:cxn ang="0">
                      <a:pos x="0" y="0"/>
                    </a:cxn>
                    <a:cxn ang="0">
                      <a:pos x="27" y="17"/>
                    </a:cxn>
                  </a:cxnLst>
                  <a:rect l="0" t="0" r="r" b="b"/>
                  <a:pathLst>
                    <a:path w="27" h="37">
                      <a:moveTo>
                        <a:pt x="27" y="17"/>
                      </a:moveTo>
                      <a:lnTo>
                        <a:pt x="27" y="37"/>
                      </a:lnTo>
                      <a:lnTo>
                        <a:pt x="0" y="20"/>
                      </a:lnTo>
                      <a:lnTo>
                        <a:pt x="0" y="0"/>
                      </a:lnTo>
                      <a:lnTo>
                        <a:pt x="27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2" name="Freeform 282"/>
                <p:cNvSpPr>
                  <a:spLocks/>
                </p:cNvSpPr>
                <p:nvPr/>
              </p:nvSpPr>
              <p:spPr bwMode="auto">
                <a:xfrm>
                  <a:off x="4159" y="2337"/>
                  <a:ext cx="4" cy="17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4" y="0"/>
                    </a:cxn>
                    <a:cxn ang="0">
                      <a:pos x="4" y="17"/>
                    </a:cxn>
                    <a:cxn ang="0">
                      <a:pos x="0" y="17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4" h="17">
                      <a:moveTo>
                        <a:pt x="0" y="3"/>
                      </a:moveTo>
                      <a:lnTo>
                        <a:pt x="4" y="0"/>
                      </a:lnTo>
                      <a:lnTo>
                        <a:pt x="4" y="17"/>
                      </a:lnTo>
                      <a:lnTo>
                        <a:pt x="0" y="17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725A1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3" name="Freeform 283"/>
                <p:cNvSpPr>
                  <a:spLocks/>
                </p:cNvSpPr>
                <p:nvPr/>
              </p:nvSpPr>
              <p:spPr bwMode="auto">
                <a:xfrm>
                  <a:off x="4132" y="2320"/>
                  <a:ext cx="31" cy="20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4" y="0"/>
                    </a:cxn>
                    <a:cxn ang="0">
                      <a:pos x="31" y="17"/>
                    </a:cxn>
                    <a:cxn ang="0">
                      <a:pos x="27" y="20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31" h="20">
                      <a:moveTo>
                        <a:pt x="0" y="3"/>
                      </a:moveTo>
                      <a:lnTo>
                        <a:pt x="4" y="0"/>
                      </a:lnTo>
                      <a:lnTo>
                        <a:pt x="31" y="17"/>
                      </a:lnTo>
                      <a:lnTo>
                        <a:pt x="27" y="2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E1B1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4" name="Freeform 284"/>
                <p:cNvSpPr>
                  <a:spLocks/>
                </p:cNvSpPr>
                <p:nvPr/>
              </p:nvSpPr>
              <p:spPr bwMode="auto">
                <a:xfrm>
                  <a:off x="4132" y="2323"/>
                  <a:ext cx="27" cy="31"/>
                </a:xfrm>
                <a:custGeom>
                  <a:avLst/>
                  <a:gdLst/>
                  <a:ahLst/>
                  <a:cxnLst>
                    <a:cxn ang="0">
                      <a:pos x="27" y="17"/>
                    </a:cxn>
                    <a:cxn ang="0">
                      <a:pos x="27" y="31"/>
                    </a:cxn>
                    <a:cxn ang="0">
                      <a:pos x="0" y="17"/>
                    </a:cxn>
                    <a:cxn ang="0">
                      <a:pos x="0" y="0"/>
                    </a:cxn>
                    <a:cxn ang="0">
                      <a:pos x="27" y="17"/>
                    </a:cxn>
                  </a:cxnLst>
                  <a:rect l="0" t="0" r="r" b="b"/>
                  <a:pathLst>
                    <a:path w="27" h="31">
                      <a:moveTo>
                        <a:pt x="27" y="17"/>
                      </a:moveTo>
                      <a:lnTo>
                        <a:pt x="27" y="31"/>
                      </a:lnTo>
                      <a:lnTo>
                        <a:pt x="0" y="17"/>
                      </a:lnTo>
                      <a:lnTo>
                        <a:pt x="0" y="0"/>
                      </a:lnTo>
                      <a:lnTo>
                        <a:pt x="27" y="17"/>
                      </a:lnTo>
                      <a:close/>
                    </a:path>
                  </a:pathLst>
                </a:custGeom>
                <a:solidFill>
                  <a:srgbClr val="E1B1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5" name="Freeform 285"/>
                <p:cNvSpPr>
                  <a:spLocks/>
                </p:cNvSpPr>
                <p:nvPr/>
              </p:nvSpPr>
              <p:spPr bwMode="auto">
                <a:xfrm>
                  <a:off x="4632" y="2161"/>
                  <a:ext cx="574" cy="410"/>
                </a:xfrm>
                <a:custGeom>
                  <a:avLst/>
                  <a:gdLst/>
                  <a:ahLst/>
                  <a:cxnLst>
                    <a:cxn ang="0">
                      <a:pos x="0" y="335"/>
                    </a:cxn>
                    <a:cxn ang="0">
                      <a:pos x="574" y="0"/>
                    </a:cxn>
                    <a:cxn ang="0">
                      <a:pos x="574" y="78"/>
                    </a:cxn>
                    <a:cxn ang="0">
                      <a:pos x="0" y="410"/>
                    </a:cxn>
                    <a:cxn ang="0">
                      <a:pos x="0" y="335"/>
                    </a:cxn>
                  </a:cxnLst>
                  <a:rect l="0" t="0" r="r" b="b"/>
                  <a:pathLst>
                    <a:path w="574" h="410">
                      <a:moveTo>
                        <a:pt x="0" y="335"/>
                      </a:moveTo>
                      <a:lnTo>
                        <a:pt x="574" y="0"/>
                      </a:lnTo>
                      <a:lnTo>
                        <a:pt x="574" y="78"/>
                      </a:lnTo>
                      <a:lnTo>
                        <a:pt x="0" y="410"/>
                      </a:lnTo>
                      <a:lnTo>
                        <a:pt x="0" y="3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6" name="Freeform 286"/>
                <p:cNvSpPr>
                  <a:spLocks/>
                </p:cNvSpPr>
                <p:nvPr/>
              </p:nvSpPr>
              <p:spPr bwMode="auto">
                <a:xfrm>
                  <a:off x="4132" y="1870"/>
                  <a:ext cx="1074" cy="626"/>
                </a:xfrm>
                <a:custGeom>
                  <a:avLst/>
                  <a:gdLst/>
                  <a:ahLst/>
                  <a:cxnLst>
                    <a:cxn ang="0">
                      <a:pos x="0" y="335"/>
                    </a:cxn>
                    <a:cxn ang="0">
                      <a:pos x="571" y="0"/>
                    </a:cxn>
                    <a:cxn ang="0">
                      <a:pos x="1074" y="291"/>
                    </a:cxn>
                    <a:cxn ang="0">
                      <a:pos x="500" y="626"/>
                    </a:cxn>
                    <a:cxn ang="0">
                      <a:pos x="0" y="335"/>
                    </a:cxn>
                  </a:cxnLst>
                  <a:rect l="0" t="0" r="r" b="b"/>
                  <a:pathLst>
                    <a:path w="1074" h="626">
                      <a:moveTo>
                        <a:pt x="0" y="335"/>
                      </a:moveTo>
                      <a:lnTo>
                        <a:pt x="571" y="0"/>
                      </a:lnTo>
                      <a:lnTo>
                        <a:pt x="1074" y="291"/>
                      </a:lnTo>
                      <a:lnTo>
                        <a:pt x="500" y="626"/>
                      </a:lnTo>
                      <a:lnTo>
                        <a:pt x="0" y="335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7" name="Freeform 287"/>
                <p:cNvSpPr>
                  <a:spLocks/>
                </p:cNvSpPr>
                <p:nvPr/>
              </p:nvSpPr>
              <p:spPr bwMode="auto">
                <a:xfrm>
                  <a:off x="4132" y="2205"/>
                  <a:ext cx="500" cy="366"/>
                </a:xfrm>
                <a:custGeom>
                  <a:avLst/>
                  <a:gdLst/>
                  <a:ahLst/>
                  <a:cxnLst>
                    <a:cxn ang="0">
                      <a:pos x="500" y="291"/>
                    </a:cxn>
                    <a:cxn ang="0">
                      <a:pos x="500" y="366"/>
                    </a:cxn>
                    <a:cxn ang="0">
                      <a:pos x="0" y="74"/>
                    </a:cxn>
                    <a:cxn ang="0">
                      <a:pos x="0" y="0"/>
                    </a:cxn>
                    <a:cxn ang="0">
                      <a:pos x="500" y="291"/>
                    </a:cxn>
                  </a:cxnLst>
                  <a:rect l="0" t="0" r="r" b="b"/>
                  <a:pathLst>
                    <a:path w="500" h="366">
                      <a:moveTo>
                        <a:pt x="500" y="291"/>
                      </a:moveTo>
                      <a:lnTo>
                        <a:pt x="500" y="366"/>
                      </a:lnTo>
                      <a:lnTo>
                        <a:pt x="0" y="74"/>
                      </a:lnTo>
                      <a:lnTo>
                        <a:pt x="0" y="0"/>
                      </a:lnTo>
                      <a:lnTo>
                        <a:pt x="500" y="291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288"/>
                <p:cNvSpPr>
                  <a:spLocks/>
                </p:cNvSpPr>
                <p:nvPr/>
              </p:nvSpPr>
              <p:spPr bwMode="auto">
                <a:xfrm>
                  <a:off x="4166" y="2239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23"/>
                    </a:cxn>
                    <a:cxn ang="0">
                      <a:pos x="0" y="0"/>
                    </a:cxn>
                    <a:cxn ang="0">
                      <a:pos x="169" y="95"/>
                    </a:cxn>
                    <a:cxn ang="0">
                      <a:pos x="169" y="122"/>
                    </a:cxn>
                    <a:cxn ang="0">
                      <a:pos x="0" y="23"/>
                    </a:cxn>
                  </a:cxnLst>
                  <a:rect l="0" t="0" r="r" b="b"/>
                  <a:pathLst>
                    <a:path w="169" h="122">
                      <a:moveTo>
                        <a:pt x="0" y="23"/>
                      </a:moveTo>
                      <a:lnTo>
                        <a:pt x="0" y="0"/>
                      </a:lnTo>
                      <a:lnTo>
                        <a:pt x="169" y="95"/>
                      </a:lnTo>
                      <a:lnTo>
                        <a:pt x="169" y="122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Rectangle 289"/>
                <p:cNvSpPr>
                  <a:spLocks noChangeArrowheads="1"/>
                </p:cNvSpPr>
                <p:nvPr/>
              </p:nvSpPr>
              <p:spPr bwMode="auto">
                <a:xfrm>
                  <a:off x="4166" y="2239"/>
                  <a:ext cx="4" cy="23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290"/>
                <p:cNvSpPr>
                  <a:spLocks/>
                </p:cNvSpPr>
                <p:nvPr/>
              </p:nvSpPr>
              <p:spPr bwMode="auto">
                <a:xfrm>
                  <a:off x="4166" y="2262"/>
                  <a:ext cx="169" cy="99"/>
                </a:xfrm>
                <a:custGeom>
                  <a:avLst/>
                  <a:gdLst/>
                  <a:ahLst/>
                  <a:cxnLst>
                    <a:cxn ang="0">
                      <a:pos x="169" y="99"/>
                    </a:cxn>
                    <a:cxn ang="0">
                      <a:pos x="169" y="95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169" y="99"/>
                    </a:cxn>
                  </a:cxnLst>
                  <a:rect l="0" t="0" r="r" b="b"/>
                  <a:pathLst>
                    <a:path w="169" h="99">
                      <a:moveTo>
                        <a:pt x="169" y="99"/>
                      </a:moveTo>
                      <a:lnTo>
                        <a:pt x="169" y="95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169" y="99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1" name="Freeform 291"/>
                <p:cNvSpPr>
                  <a:spLocks/>
                </p:cNvSpPr>
                <p:nvPr/>
              </p:nvSpPr>
              <p:spPr bwMode="auto">
                <a:xfrm>
                  <a:off x="4608" y="2493"/>
                  <a:ext cx="14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4" y="10"/>
                    </a:cxn>
                    <a:cxn ang="0">
                      <a:pos x="14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4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4" y="10"/>
                      </a:lnTo>
                      <a:lnTo>
                        <a:pt x="14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292"/>
                <p:cNvSpPr>
                  <a:spLocks/>
                </p:cNvSpPr>
                <p:nvPr/>
              </p:nvSpPr>
              <p:spPr bwMode="auto">
                <a:xfrm>
                  <a:off x="4608" y="2493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4"/>
                    </a:cxn>
                    <a:cxn ang="0">
                      <a:pos x="4" y="3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4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293"/>
                <p:cNvSpPr>
                  <a:spLocks/>
                </p:cNvSpPr>
                <p:nvPr/>
              </p:nvSpPr>
              <p:spPr bwMode="auto">
                <a:xfrm>
                  <a:off x="4608" y="2547"/>
                  <a:ext cx="14" cy="7"/>
                </a:xfrm>
                <a:custGeom>
                  <a:avLst/>
                  <a:gdLst/>
                  <a:ahLst/>
                  <a:cxnLst>
                    <a:cxn ang="0">
                      <a:pos x="14" y="7"/>
                    </a:cxn>
                    <a:cxn ang="0">
                      <a:pos x="14" y="3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14" y="7"/>
                    </a:cxn>
                  </a:cxnLst>
                  <a:rect l="0" t="0" r="r" b="b"/>
                  <a:pathLst>
                    <a:path w="14" h="7">
                      <a:moveTo>
                        <a:pt x="14" y="7"/>
                      </a:moveTo>
                      <a:lnTo>
                        <a:pt x="14" y="3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14" y="7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294"/>
                <p:cNvSpPr>
                  <a:spLocks/>
                </p:cNvSpPr>
                <p:nvPr/>
              </p:nvSpPr>
              <p:spPr bwMode="auto">
                <a:xfrm>
                  <a:off x="4591" y="2483"/>
                  <a:ext cx="11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1" y="6"/>
                    </a:cxn>
                    <a:cxn ang="0">
                      <a:pos x="11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1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1" y="6"/>
                      </a:lnTo>
                      <a:lnTo>
                        <a:pt x="11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5" name="Freeform 295"/>
                <p:cNvSpPr>
                  <a:spLocks/>
                </p:cNvSpPr>
                <p:nvPr/>
              </p:nvSpPr>
              <p:spPr bwMode="auto">
                <a:xfrm>
                  <a:off x="4591" y="2483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4"/>
                    </a:cxn>
                    <a:cxn ang="0">
                      <a:pos x="4" y="3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4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296"/>
                <p:cNvSpPr>
                  <a:spLocks/>
                </p:cNvSpPr>
                <p:nvPr/>
              </p:nvSpPr>
              <p:spPr bwMode="auto">
                <a:xfrm>
                  <a:off x="4591" y="2537"/>
                  <a:ext cx="11" cy="7"/>
                </a:xfrm>
                <a:custGeom>
                  <a:avLst/>
                  <a:gdLst/>
                  <a:ahLst/>
                  <a:cxnLst>
                    <a:cxn ang="0">
                      <a:pos x="11" y="7"/>
                    </a:cxn>
                    <a:cxn ang="0">
                      <a:pos x="11" y="3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11" y="7"/>
                    </a:cxn>
                  </a:cxnLst>
                  <a:rect l="0" t="0" r="r" b="b"/>
                  <a:pathLst>
                    <a:path w="11" h="7">
                      <a:moveTo>
                        <a:pt x="11" y="7"/>
                      </a:moveTo>
                      <a:lnTo>
                        <a:pt x="11" y="3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11" y="7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297"/>
                <p:cNvSpPr>
                  <a:spLocks/>
                </p:cNvSpPr>
                <p:nvPr/>
              </p:nvSpPr>
              <p:spPr bwMode="auto">
                <a:xfrm>
                  <a:off x="4571" y="2472"/>
                  <a:ext cx="14" cy="61"/>
                </a:xfrm>
                <a:custGeom>
                  <a:avLst/>
                  <a:gdLst/>
                  <a:ahLst/>
                  <a:cxnLst>
                    <a:cxn ang="0">
                      <a:pos x="0" y="55"/>
                    </a:cxn>
                    <a:cxn ang="0">
                      <a:pos x="0" y="0"/>
                    </a:cxn>
                    <a:cxn ang="0">
                      <a:pos x="14" y="7"/>
                    </a:cxn>
                    <a:cxn ang="0">
                      <a:pos x="14" y="61"/>
                    </a:cxn>
                    <a:cxn ang="0">
                      <a:pos x="0" y="55"/>
                    </a:cxn>
                  </a:cxnLst>
                  <a:rect l="0" t="0" r="r" b="b"/>
                  <a:pathLst>
                    <a:path w="14" h="61">
                      <a:moveTo>
                        <a:pt x="0" y="55"/>
                      </a:moveTo>
                      <a:lnTo>
                        <a:pt x="0" y="0"/>
                      </a:lnTo>
                      <a:lnTo>
                        <a:pt x="14" y="7"/>
                      </a:lnTo>
                      <a:lnTo>
                        <a:pt x="14" y="61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298"/>
                <p:cNvSpPr>
                  <a:spLocks/>
                </p:cNvSpPr>
                <p:nvPr/>
              </p:nvSpPr>
              <p:spPr bwMode="auto">
                <a:xfrm>
                  <a:off x="4571" y="2472"/>
                  <a:ext cx="4" cy="55"/>
                </a:xfrm>
                <a:custGeom>
                  <a:avLst/>
                  <a:gdLst/>
                  <a:ahLst/>
                  <a:cxnLst>
                    <a:cxn ang="0">
                      <a:pos x="0" y="55"/>
                    </a:cxn>
                    <a:cxn ang="0">
                      <a:pos x="4" y="51"/>
                    </a:cxn>
                    <a:cxn ang="0">
                      <a:pos x="4" y="4"/>
                    </a:cxn>
                    <a:cxn ang="0">
                      <a:pos x="0" y="0"/>
                    </a:cxn>
                    <a:cxn ang="0">
                      <a:pos x="0" y="55"/>
                    </a:cxn>
                  </a:cxnLst>
                  <a:rect l="0" t="0" r="r" b="b"/>
                  <a:pathLst>
                    <a:path w="4" h="55">
                      <a:moveTo>
                        <a:pt x="0" y="55"/>
                      </a:moveTo>
                      <a:lnTo>
                        <a:pt x="4" y="51"/>
                      </a:lnTo>
                      <a:lnTo>
                        <a:pt x="4" y="4"/>
                      </a:lnTo>
                      <a:lnTo>
                        <a:pt x="0" y="0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9" name="Freeform 299"/>
                <p:cNvSpPr>
                  <a:spLocks/>
                </p:cNvSpPr>
                <p:nvPr/>
              </p:nvSpPr>
              <p:spPr bwMode="auto">
                <a:xfrm>
                  <a:off x="4571" y="2523"/>
                  <a:ext cx="14" cy="10"/>
                </a:xfrm>
                <a:custGeom>
                  <a:avLst/>
                  <a:gdLst/>
                  <a:ahLst/>
                  <a:cxnLst>
                    <a:cxn ang="0">
                      <a:pos x="14" y="10"/>
                    </a:cxn>
                    <a:cxn ang="0">
                      <a:pos x="14" y="7"/>
                    </a:cxn>
                    <a:cxn ang="0">
                      <a:pos x="4" y="0"/>
                    </a:cxn>
                    <a:cxn ang="0">
                      <a:pos x="0" y="4"/>
                    </a:cxn>
                    <a:cxn ang="0">
                      <a:pos x="14" y="10"/>
                    </a:cxn>
                  </a:cxnLst>
                  <a:rect l="0" t="0" r="r" b="b"/>
                  <a:pathLst>
                    <a:path w="14" h="10">
                      <a:moveTo>
                        <a:pt x="14" y="10"/>
                      </a:moveTo>
                      <a:lnTo>
                        <a:pt x="14" y="7"/>
                      </a:lnTo>
                      <a:lnTo>
                        <a:pt x="4" y="0"/>
                      </a:lnTo>
                      <a:lnTo>
                        <a:pt x="0" y="4"/>
                      </a:lnTo>
                      <a:lnTo>
                        <a:pt x="14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300"/>
                <p:cNvSpPr>
                  <a:spLocks/>
                </p:cNvSpPr>
                <p:nvPr/>
              </p:nvSpPr>
              <p:spPr bwMode="auto">
                <a:xfrm>
                  <a:off x="4554" y="2462"/>
                  <a:ext cx="10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0" y="7"/>
                    </a:cxn>
                    <a:cxn ang="0">
                      <a:pos x="10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0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0" y="7"/>
                      </a:lnTo>
                      <a:lnTo>
                        <a:pt x="10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301"/>
                <p:cNvSpPr>
                  <a:spLocks/>
                </p:cNvSpPr>
                <p:nvPr/>
              </p:nvSpPr>
              <p:spPr bwMode="auto">
                <a:xfrm>
                  <a:off x="4554" y="2462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1"/>
                    </a:cxn>
                    <a:cxn ang="0">
                      <a:pos x="4" y="4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1"/>
                      </a:lnTo>
                      <a:lnTo>
                        <a:pt x="4" y="4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302"/>
                <p:cNvSpPr>
                  <a:spLocks/>
                </p:cNvSpPr>
                <p:nvPr/>
              </p:nvSpPr>
              <p:spPr bwMode="auto">
                <a:xfrm>
                  <a:off x="4554" y="2513"/>
                  <a:ext cx="10" cy="10"/>
                </a:xfrm>
                <a:custGeom>
                  <a:avLst/>
                  <a:gdLst/>
                  <a:ahLst/>
                  <a:cxnLst>
                    <a:cxn ang="0">
                      <a:pos x="10" y="10"/>
                    </a:cxn>
                    <a:cxn ang="0">
                      <a:pos x="10" y="7"/>
                    </a:cxn>
                    <a:cxn ang="0">
                      <a:pos x="4" y="0"/>
                    </a:cxn>
                    <a:cxn ang="0">
                      <a:pos x="0" y="3"/>
                    </a:cxn>
                    <a:cxn ang="0">
                      <a:pos x="10" y="10"/>
                    </a:cxn>
                  </a:cxnLst>
                  <a:rect l="0" t="0" r="r" b="b"/>
                  <a:pathLst>
                    <a:path w="10" h="10">
                      <a:moveTo>
                        <a:pt x="10" y="10"/>
                      </a:moveTo>
                      <a:lnTo>
                        <a:pt x="10" y="7"/>
                      </a:lnTo>
                      <a:lnTo>
                        <a:pt x="4" y="0"/>
                      </a:lnTo>
                      <a:lnTo>
                        <a:pt x="0" y="3"/>
                      </a:lnTo>
                      <a:lnTo>
                        <a:pt x="10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3" name="Freeform 303"/>
                <p:cNvSpPr>
                  <a:spLocks/>
                </p:cNvSpPr>
                <p:nvPr/>
              </p:nvSpPr>
              <p:spPr bwMode="auto">
                <a:xfrm>
                  <a:off x="4537" y="2452"/>
                  <a:ext cx="11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1" y="7"/>
                    </a:cxn>
                    <a:cxn ang="0">
                      <a:pos x="11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1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1" y="7"/>
                      </a:lnTo>
                      <a:lnTo>
                        <a:pt x="11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304"/>
                <p:cNvSpPr>
                  <a:spLocks/>
                </p:cNvSpPr>
                <p:nvPr/>
              </p:nvSpPr>
              <p:spPr bwMode="auto">
                <a:xfrm>
                  <a:off x="4537" y="2452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51"/>
                    </a:cxn>
                    <a:cxn ang="0">
                      <a:pos x="4" y="3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0" y="51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305"/>
                <p:cNvSpPr>
                  <a:spLocks/>
                </p:cNvSpPr>
                <p:nvPr/>
              </p:nvSpPr>
              <p:spPr bwMode="auto">
                <a:xfrm>
                  <a:off x="4537" y="2503"/>
                  <a:ext cx="11" cy="10"/>
                </a:xfrm>
                <a:custGeom>
                  <a:avLst/>
                  <a:gdLst/>
                  <a:ahLst/>
                  <a:cxnLst>
                    <a:cxn ang="0">
                      <a:pos x="11" y="10"/>
                    </a:cxn>
                    <a:cxn ang="0">
                      <a:pos x="11" y="7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11" y="10"/>
                    </a:cxn>
                  </a:cxnLst>
                  <a:rect l="0" t="0" r="r" b="b"/>
                  <a:pathLst>
                    <a:path w="11" h="10">
                      <a:moveTo>
                        <a:pt x="11" y="10"/>
                      </a:moveTo>
                      <a:lnTo>
                        <a:pt x="11" y="7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1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306"/>
                <p:cNvSpPr>
                  <a:spLocks/>
                </p:cNvSpPr>
                <p:nvPr/>
              </p:nvSpPr>
              <p:spPr bwMode="auto">
                <a:xfrm>
                  <a:off x="4517" y="2442"/>
                  <a:ext cx="14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4" y="7"/>
                    </a:cxn>
                    <a:cxn ang="0">
                      <a:pos x="14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4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4" y="7"/>
                      </a:lnTo>
                      <a:lnTo>
                        <a:pt x="14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7" name="Freeform 307"/>
                <p:cNvSpPr>
                  <a:spLocks/>
                </p:cNvSpPr>
                <p:nvPr/>
              </p:nvSpPr>
              <p:spPr bwMode="auto">
                <a:xfrm>
                  <a:off x="4517" y="2442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1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1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308"/>
                <p:cNvSpPr>
                  <a:spLocks/>
                </p:cNvSpPr>
                <p:nvPr/>
              </p:nvSpPr>
              <p:spPr bwMode="auto">
                <a:xfrm>
                  <a:off x="4517" y="2493"/>
                  <a:ext cx="14" cy="10"/>
                </a:xfrm>
                <a:custGeom>
                  <a:avLst/>
                  <a:gdLst/>
                  <a:ahLst/>
                  <a:cxnLst>
                    <a:cxn ang="0">
                      <a:pos x="14" y="10"/>
                    </a:cxn>
                    <a:cxn ang="0">
                      <a:pos x="14" y="6"/>
                    </a:cxn>
                    <a:cxn ang="0">
                      <a:pos x="4" y="0"/>
                    </a:cxn>
                    <a:cxn ang="0">
                      <a:pos x="0" y="3"/>
                    </a:cxn>
                    <a:cxn ang="0">
                      <a:pos x="14" y="10"/>
                    </a:cxn>
                  </a:cxnLst>
                  <a:rect l="0" t="0" r="r" b="b"/>
                  <a:pathLst>
                    <a:path w="14" h="10">
                      <a:moveTo>
                        <a:pt x="14" y="10"/>
                      </a:moveTo>
                      <a:lnTo>
                        <a:pt x="14" y="6"/>
                      </a:lnTo>
                      <a:lnTo>
                        <a:pt x="4" y="0"/>
                      </a:lnTo>
                      <a:lnTo>
                        <a:pt x="0" y="3"/>
                      </a:lnTo>
                      <a:lnTo>
                        <a:pt x="14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309"/>
                <p:cNvSpPr>
                  <a:spLocks/>
                </p:cNvSpPr>
                <p:nvPr/>
              </p:nvSpPr>
              <p:spPr bwMode="auto">
                <a:xfrm>
                  <a:off x="4500" y="2432"/>
                  <a:ext cx="10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0" y="7"/>
                    </a:cxn>
                    <a:cxn ang="0">
                      <a:pos x="10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0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0" y="7"/>
                      </a:lnTo>
                      <a:lnTo>
                        <a:pt x="10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310"/>
                <p:cNvSpPr>
                  <a:spLocks/>
                </p:cNvSpPr>
                <p:nvPr/>
              </p:nvSpPr>
              <p:spPr bwMode="auto">
                <a:xfrm>
                  <a:off x="4500" y="2432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1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1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1" name="Freeform 311"/>
                <p:cNvSpPr>
                  <a:spLocks/>
                </p:cNvSpPr>
                <p:nvPr/>
              </p:nvSpPr>
              <p:spPr bwMode="auto">
                <a:xfrm>
                  <a:off x="4500" y="2483"/>
                  <a:ext cx="10" cy="10"/>
                </a:xfrm>
                <a:custGeom>
                  <a:avLst/>
                  <a:gdLst/>
                  <a:ahLst/>
                  <a:cxnLst>
                    <a:cxn ang="0">
                      <a:pos x="10" y="10"/>
                    </a:cxn>
                    <a:cxn ang="0">
                      <a:pos x="10" y="3"/>
                    </a:cxn>
                    <a:cxn ang="0">
                      <a:pos x="4" y="0"/>
                    </a:cxn>
                    <a:cxn ang="0">
                      <a:pos x="0" y="3"/>
                    </a:cxn>
                    <a:cxn ang="0">
                      <a:pos x="10" y="10"/>
                    </a:cxn>
                  </a:cxnLst>
                  <a:rect l="0" t="0" r="r" b="b"/>
                  <a:pathLst>
                    <a:path w="10" h="10">
                      <a:moveTo>
                        <a:pt x="10" y="10"/>
                      </a:moveTo>
                      <a:lnTo>
                        <a:pt x="10" y="3"/>
                      </a:lnTo>
                      <a:lnTo>
                        <a:pt x="4" y="0"/>
                      </a:lnTo>
                      <a:lnTo>
                        <a:pt x="0" y="3"/>
                      </a:lnTo>
                      <a:lnTo>
                        <a:pt x="10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2" name="Freeform 312"/>
                <p:cNvSpPr>
                  <a:spLocks/>
                </p:cNvSpPr>
                <p:nvPr/>
              </p:nvSpPr>
              <p:spPr bwMode="auto">
                <a:xfrm>
                  <a:off x="4480" y="2422"/>
                  <a:ext cx="14" cy="61"/>
                </a:xfrm>
                <a:custGeom>
                  <a:avLst/>
                  <a:gdLst/>
                  <a:ahLst/>
                  <a:cxnLst>
                    <a:cxn ang="0">
                      <a:pos x="0" y="50"/>
                    </a:cxn>
                    <a:cxn ang="0">
                      <a:pos x="0" y="0"/>
                    </a:cxn>
                    <a:cxn ang="0">
                      <a:pos x="14" y="6"/>
                    </a:cxn>
                    <a:cxn ang="0">
                      <a:pos x="14" y="61"/>
                    </a:cxn>
                    <a:cxn ang="0">
                      <a:pos x="0" y="50"/>
                    </a:cxn>
                  </a:cxnLst>
                  <a:rect l="0" t="0" r="r" b="b"/>
                  <a:pathLst>
                    <a:path w="14" h="61">
                      <a:moveTo>
                        <a:pt x="0" y="50"/>
                      </a:moveTo>
                      <a:lnTo>
                        <a:pt x="0" y="0"/>
                      </a:lnTo>
                      <a:lnTo>
                        <a:pt x="14" y="6"/>
                      </a:lnTo>
                      <a:lnTo>
                        <a:pt x="14" y="61"/>
                      </a:ln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3" name="Rectangle 313"/>
                <p:cNvSpPr>
                  <a:spLocks noChangeArrowheads="1"/>
                </p:cNvSpPr>
                <p:nvPr/>
              </p:nvSpPr>
              <p:spPr bwMode="auto">
                <a:xfrm>
                  <a:off x="4480" y="2422"/>
                  <a:ext cx="3" cy="50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314"/>
                <p:cNvSpPr>
                  <a:spLocks/>
                </p:cNvSpPr>
                <p:nvPr/>
              </p:nvSpPr>
              <p:spPr bwMode="auto">
                <a:xfrm>
                  <a:off x="4480" y="2472"/>
                  <a:ext cx="14" cy="11"/>
                </a:xfrm>
                <a:custGeom>
                  <a:avLst/>
                  <a:gdLst/>
                  <a:ahLst/>
                  <a:cxnLst>
                    <a:cxn ang="0">
                      <a:pos x="14" y="11"/>
                    </a:cxn>
                    <a:cxn ang="0">
                      <a:pos x="14" y="4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14" y="11"/>
                    </a:cxn>
                  </a:cxnLst>
                  <a:rect l="0" t="0" r="r" b="b"/>
                  <a:pathLst>
                    <a:path w="14" h="11">
                      <a:moveTo>
                        <a:pt x="14" y="11"/>
                      </a:moveTo>
                      <a:lnTo>
                        <a:pt x="14" y="4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4" y="11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5" name="Freeform 315"/>
                <p:cNvSpPr>
                  <a:spLocks/>
                </p:cNvSpPr>
                <p:nvPr/>
              </p:nvSpPr>
              <p:spPr bwMode="auto">
                <a:xfrm>
                  <a:off x="4463" y="2411"/>
                  <a:ext cx="10" cy="58"/>
                </a:xfrm>
                <a:custGeom>
                  <a:avLst/>
                  <a:gdLst/>
                  <a:ahLst/>
                  <a:cxnLst>
                    <a:cxn ang="0">
                      <a:pos x="0" y="51"/>
                    </a:cxn>
                    <a:cxn ang="0">
                      <a:pos x="0" y="0"/>
                    </a:cxn>
                    <a:cxn ang="0">
                      <a:pos x="10" y="7"/>
                    </a:cxn>
                    <a:cxn ang="0">
                      <a:pos x="10" y="58"/>
                    </a:cxn>
                    <a:cxn ang="0">
                      <a:pos x="0" y="51"/>
                    </a:cxn>
                  </a:cxnLst>
                  <a:rect l="0" t="0" r="r" b="b"/>
                  <a:pathLst>
                    <a:path w="10" h="58">
                      <a:moveTo>
                        <a:pt x="0" y="51"/>
                      </a:moveTo>
                      <a:lnTo>
                        <a:pt x="0" y="0"/>
                      </a:lnTo>
                      <a:lnTo>
                        <a:pt x="10" y="7"/>
                      </a:lnTo>
                      <a:lnTo>
                        <a:pt x="10" y="58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Rectangle 316"/>
                <p:cNvSpPr>
                  <a:spLocks noChangeArrowheads="1"/>
                </p:cNvSpPr>
                <p:nvPr/>
              </p:nvSpPr>
              <p:spPr bwMode="auto">
                <a:xfrm>
                  <a:off x="4463" y="2411"/>
                  <a:ext cx="4" cy="51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317"/>
                <p:cNvSpPr>
                  <a:spLocks/>
                </p:cNvSpPr>
                <p:nvPr/>
              </p:nvSpPr>
              <p:spPr bwMode="auto">
                <a:xfrm>
                  <a:off x="4463" y="2462"/>
                  <a:ext cx="10" cy="7"/>
                </a:xfrm>
                <a:custGeom>
                  <a:avLst/>
                  <a:gdLst/>
                  <a:ahLst/>
                  <a:cxnLst>
                    <a:cxn ang="0">
                      <a:pos x="10" y="7"/>
                    </a:cxn>
                    <a:cxn ang="0">
                      <a:pos x="10" y="4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10" y="7"/>
                    </a:cxn>
                  </a:cxnLst>
                  <a:rect l="0" t="0" r="r" b="b"/>
                  <a:pathLst>
                    <a:path w="10" h="7">
                      <a:moveTo>
                        <a:pt x="10" y="7"/>
                      </a:moveTo>
                      <a:lnTo>
                        <a:pt x="10" y="4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10" y="7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318"/>
                <p:cNvSpPr>
                  <a:spLocks/>
                </p:cNvSpPr>
                <p:nvPr/>
              </p:nvSpPr>
              <p:spPr bwMode="auto">
                <a:xfrm>
                  <a:off x="4446" y="2398"/>
                  <a:ext cx="10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0" y="10"/>
                    </a:cxn>
                    <a:cxn ang="0">
                      <a:pos x="10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0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0" y="10"/>
                      </a:lnTo>
                      <a:lnTo>
                        <a:pt x="10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9" name="Freeform 319"/>
                <p:cNvSpPr>
                  <a:spLocks/>
                </p:cNvSpPr>
                <p:nvPr/>
              </p:nvSpPr>
              <p:spPr bwMode="auto">
                <a:xfrm>
                  <a:off x="4446" y="2398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4"/>
                    </a:cxn>
                    <a:cxn ang="0">
                      <a:pos x="4" y="3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4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0" name="Freeform 320"/>
                <p:cNvSpPr>
                  <a:spLocks/>
                </p:cNvSpPr>
                <p:nvPr/>
              </p:nvSpPr>
              <p:spPr bwMode="auto">
                <a:xfrm>
                  <a:off x="4446" y="2452"/>
                  <a:ext cx="10" cy="7"/>
                </a:xfrm>
                <a:custGeom>
                  <a:avLst/>
                  <a:gdLst/>
                  <a:ahLst/>
                  <a:cxnLst>
                    <a:cxn ang="0">
                      <a:pos x="10" y="7"/>
                    </a:cxn>
                    <a:cxn ang="0">
                      <a:pos x="10" y="3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10" y="7"/>
                    </a:cxn>
                  </a:cxnLst>
                  <a:rect l="0" t="0" r="r" b="b"/>
                  <a:pathLst>
                    <a:path w="10" h="7">
                      <a:moveTo>
                        <a:pt x="10" y="7"/>
                      </a:moveTo>
                      <a:lnTo>
                        <a:pt x="10" y="3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10" y="7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1" name="Freeform 321"/>
                <p:cNvSpPr>
                  <a:spLocks/>
                </p:cNvSpPr>
                <p:nvPr/>
              </p:nvSpPr>
              <p:spPr bwMode="auto">
                <a:xfrm>
                  <a:off x="4426" y="2388"/>
                  <a:ext cx="14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4" y="7"/>
                    </a:cxn>
                    <a:cxn ang="0">
                      <a:pos x="14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4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4" y="7"/>
                      </a:lnTo>
                      <a:lnTo>
                        <a:pt x="14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2" name="Freeform 322"/>
                <p:cNvSpPr>
                  <a:spLocks/>
                </p:cNvSpPr>
                <p:nvPr/>
              </p:nvSpPr>
              <p:spPr bwMode="auto">
                <a:xfrm>
                  <a:off x="4426" y="2388"/>
                  <a:ext cx="3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3" y="54"/>
                    </a:cxn>
                    <a:cxn ang="0">
                      <a:pos x="3" y="3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3" h="54">
                      <a:moveTo>
                        <a:pt x="0" y="54"/>
                      </a:moveTo>
                      <a:lnTo>
                        <a:pt x="3" y="54"/>
                      </a:lnTo>
                      <a:lnTo>
                        <a:pt x="3" y="3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3" name="Freeform 323"/>
                <p:cNvSpPr>
                  <a:spLocks/>
                </p:cNvSpPr>
                <p:nvPr/>
              </p:nvSpPr>
              <p:spPr bwMode="auto">
                <a:xfrm>
                  <a:off x="4426" y="2442"/>
                  <a:ext cx="14" cy="7"/>
                </a:xfrm>
                <a:custGeom>
                  <a:avLst/>
                  <a:gdLst/>
                  <a:ahLst/>
                  <a:cxnLst>
                    <a:cxn ang="0">
                      <a:pos x="14" y="7"/>
                    </a:cxn>
                    <a:cxn ang="0">
                      <a:pos x="14" y="3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14" y="7"/>
                    </a:cxn>
                  </a:cxnLst>
                  <a:rect l="0" t="0" r="r" b="b"/>
                  <a:pathLst>
                    <a:path w="14" h="7">
                      <a:moveTo>
                        <a:pt x="14" y="7"/>
                      </a:moveTo>
                      <a:lnTo>
                        <a:pt x="14" y="3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4" y="7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4" name="Freeform 324"/>
                <p:cNvSpPr>
                  <a:spLocks/>
                </p:cNvSpPr>
                <p:nvPr/>
              </p:nvSpPr>
              <p:spPr bwMode="auto">
                <a:xfrm>
                  <a:off x="4409" y="2378"/>
                  <a:ext cx="10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0" y="6"/>
                    </a:cxn>
                    <a:cxn ang="0">
                      <a:pos x="10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0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0" y="6"/>
                      </a:lnTo>
                      <a:lnTo>
                        <a:pt x="10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5" name="Freeform 325"/>
                <p:cNvSpPr>
                  <a:spLocks/>
                </p:cNvSpPr>
                <p:nvPr/>
              </p:nvSpPr>
              <p:spPr bwMode="auto">
                <a:xfrm>
                  <a:off x="4409" y="2378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0"/>
                    </a:cxn>
                    <a:cxn ang="0">
                      <a:pos x="4" y="3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0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6" name="Freeform 326"/>
                <p:cNvSpPr>
                  <a:spLocks/>
                </p:cNvSpPr>
                <p:nvPr/>
              </p:nvSpPr>
              <p:spPr bwMode="auto">
                <a:xfrm>
                  <a:off x="4409" y="2428"/>
                  <a:ext cx="10" cy="11"/>
                </a:xfrm>
                <a:custGeom>
                  <a:avLst/>
                  <a:gdLst/>
                  <a:ahLst/>
                  <a:cxnLst>
                    <a:cxn ang="0">
                      <a:pos x="10" y="11"/>
                    </a:cxn>
                    <a:cxn ang="0">
                      <a:pos x="10" y="7"/>
                    </a:cxn>
                    <a:cxn ang="0">
                      <a:pos x="4" y="0"/>
                    </a:cxn>
                    <a:cxn ang="0">
                      <a:pos x="0" y="4"/>
                    </a:cxn>
                    <a:cxn ang="0">
                      <a:pos x="10" y="11"/>
                    </a:cxn>
                  </a:cxnLst>
                  <a:rect l="0" t="0" r="r" b="b"/>
                  <a:pathLst>
                    <a:path w="10" h="11">
                      <a:moveTo>
                        <a:pt x="10" y="11"/>
                      </a:moveTo>
                      <a:lnTo>
                        <a:pt x="10" y="7"/>
                      </a:lnTo>
                      <a:lnTo>
                        <a:pt x="4" y="0"/>
                      </a:lnTo>
                      <a:lnTo>
                        <a:pt x="0" y="4"/>
                      </a:lnTo>
                      <a:lnTo>
                        <a:pt x="10" y="11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7" name="Freeform 327"/>
                <p:cNvSpPr>
                  <a:spLocks/>
                </p:cNvSpPr>
                <p:nvPr/>
              </p:nvSpPr>
              <p:spPr bwMode="auto">
                <a:xfrm>
                  <a:off x="4136" y="2212"/>
                  <a:ext cx="27" cy="37"/>
                </a:xfrm>
                <a:custGeom>
                  <a:avLst/>
                  <a:gdLst/>
                  <a:ahLst/>
                  <a:cxnLst>
                    <a:cxn ang="0">
                      <a:pos x="27" y="17"/>
                    </a:cxn>
                    <a:cxn ang="0">
                      <a:pos x="27" y="37"/>
                    </a:cxn>
                    <a:cxn ang="0">
                      <a:pos x="0" y="20"/>
                    </a:cxn>
                    <a:cxn ang="0">
                      <a:pos x="0" y="0"/>
                    </a:cxn>
                    <a:cxn ang="0">
                      <a:pos x="27" y="17"/>
                    </a:cxn>
                  </a:cxnLst>
                  <a:rect l="0" t="0" r="r" b="b"/>
                  <a:pathLst>
                    <a:path w="27" h="37">
                      <a:moveTo>
                        <a:pt x="27" y="17"/>
                      </a:moveTo>
                      <a:lnTo>
                        <a:pt x="27" y="37"/>
                      </a:lnTo>
                      <a:lnTo>
                        <a:pt x="0" y="20"/>
                      </a:lnTo>
                      <a:lnTo>
                        <a:pt x="0" y="0"/>
                      </a:lnTo>
                      <a:lnTo>
                        <a:pt x="27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8" name="Freeform 328"/>
                <p:cNvSpPr>
                  <a:spLocks/>
                </p:cNvSpPr>
                <p:nvPr/>
              </p:nvSpPr>
              <p:spPr bwMode="auto">
                <a:xfrm>
                  <a:off x="4159" y="2232"/>
                  <a:ext cx="4" cy="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" y="0"/>
                    </a:cxn>
                    <a:cxn ang="0">
                      <a:pos x="4" y="13"/>
                    </a:cxn>
                    <a:cxn ang="0">
                      <a:pos x="0" y="1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" h="17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4" y="13"/>
                      </a:lnTo>
                      <a:lnTo>
                        <a:pt x="0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25A1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29"/>
                <p:cNvSpPr>
                  <a:spLocks/>
                </p:cNvSpPr>
                <p:nvPr/>
              </p:nvSpPr>
              <p:spPr bwMode="auto">
                <a:xfrm>
                  <a:off x="4132" y="2215"/>
                  <a:ext cx="31" cy="17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4" y="0"/>
                    </a:cxn>
                    <a:cxn ang="0">
                      <a:pos x="31" y="17"/>
                    </a:cxn>
                    <a:cxn ang="0">
                      <a:pos x="27" y="17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31" h="17">
                      <a:moveTo>
                        <a:pt x="0" y="3"/>
                      </a:moveTo>
                      <a:lnTo>
                        <a:pt x="4" y="0"/>
                      </a:lnTo>
                      <a:lnTo>
                        <a:pt x="31" y="17"/>
                      </a:lnTo>
                      <a:lnTo>
                        <a:pt x="27" y="17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E1B1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30"/>
                <p:cNvSpPr>
                  <a:spLocks/>
                </p:cNvSpPr>
                <p:nvPr/>
              </p:nvSpPr>
              <p:spPr bwMode="auto">
                <a:xfrm>
                  <a:off x="4132" y="2218"/>
                  <a:ext cx="27" cy="31"/>
                </a:xfrm>
                <a:custGeom>
                  <a:avLst/>
                  <a:gdLst/>
                  <a:ahLst/>
                  <a:cxnLst>
                    <a:cxn ang="0">
                      <a:pos x="27" y="14"/>
                    </a:cxn>
                    <a:cxn ang="0">
                      <a:pos x="27" y="31"/>
                    </a:cxn>
                    <a:cxn ang="0">
                      <a:pos x="0" y="17"/>
                    </a:cxn>
                    <a:cxn ang="0">
                      <a:pos x="0" y="0"/>
                    </a:cxn>
                    <a:cxn ang="0">
                      <a:pos x="27" y="14"/>
                    </a:cxn>
                  </a:cxnLst>
                  <a:rect l="0" t="0" r="r" b="b"/>
                  <a:pathLst>
                    <a:path w="27" h="31">
                      <a:moveTo>
                        <a:pt x="27" y="14"/>
                      </a:moveTo>
                      <a:lnTo>
                        <a:pt x="27" y="31"/>
                      </a:lnTo>
                      <a:lnTo>
                        <a:pt x="0" y="17"/>
                      </a:lnTo>
                      <a:lnTo>
                        <a:pt x="0" y="0"/>
                      </a:lnTo>
                      <a:lnTo>
                        <a:pt x="27" y="14"/>
                      </a:lnTo>
                      <a:close/>
                    </a:path>
                  </a:pathLst>
                </a:custGeom>
                <a:solidFill>
                  <a:srgbClr val="E1B1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31"/>
                <p:cNvSpPr>
                  <a:spLocks/>
                </p:cNvSpPr>
                <p:nvPr/>
              </p:nvSpPr>
              <p:spPr bwMode="auto">
                <a:xfrm>
                  <a:off x="4632" y="2056"/>
                  <a:ext cx="574" cy="410"/>
                </a:xfrm>
                <a:custGeom>
                  <a:avLst/>
                  <a:gdLst/>
                  <a:ahLst/>
                  <a:cxnLst>
                    <a:cxn ang="0">
                      <a:pos x="0" y="332"/>
                    </a:cxn>
                    <a:cxn ang="0">
                      <a:pos x="574" y="0"/>
                    </a:cxn>
                    <a:cxn ang="0">
                      <a:pos x="574" y="74"/>
                    </a:cxn>
                    <a:cxn ang="0">
                      <a:pos x="0" y="410"/>
                    </a:cxn>
                    <a:cxn ang="0">
                      <a:pos x="0" y="332"/>
                    </a:cxn>
                  </a:cxnLst>
                  <a:rect l="0" t="0" r="r" b="b"/>
                  <a:pathLst>
                    <a:path w="574" h="410">
                      <a:moveTo>
                        <a:pt x="0" y="332"/>
                      </a:moveTo>
                      <a:lnTo>
                        <a:pt x="574" y="0"/>
                      </a:lnTo>
                      <a:lnTo>
                        <a:pt x="574" y="74"/>
                      </a:lnTo>
                      <a:lnTo>
                        <a:pt x="0" y="410"/>
                      </a:lnTo>
                      <a:lnTo>
                        <a:pt x="0" y="3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2" name="Freeform 332"/>
                <p:cNvSpPr>
                  <a:spLocks/>
                </p:cNvSpPr>
                <p:nvPr/>
              </p:nvSpPr>
              <p:spPr bwMode="auto">
                <a:xfrm>
                  <a:off x="4132" y="1765"/>
                  <a:ext cx="1074" cy="623"/>
                </a:xfrm>
                <a:custGeom>
                  <a:avLst/>
                  <a:gdLst/>
                  <a:ahLst/>
                  <a:cxnLst>
                    <a:cxn ang="0">
                      <a:pos x="0" y="331"/>
                    </a:cxn>
                    <a:cxn ang="0">
                      <a:pos x="571" y="0"/>
                    </a:cxn>
                    <a:cxn ang="0">
                      <a:pos x="1074" y="291"/>
                    </a:cxn>
                    <a:cxn ang="0">
                      <a:pos x="500" y="623"/>
                    </a:cxn>
                    <a:cxn ang="0">
                      <a:pos x="0" y="331"/>
                    </a:cxn>
                  </a:cxnLst>
                  <a:rect l="0" t="0" r="r" b="b"/>
                  <a:pathLst>
                    <a:path w="1074" h="623">
                      <a:moveTo>
                        <a:pt x="0" y="331"/>
                      </a:moveTo>
                      <a:lnTo>
                        <a:pt x="571" y="0"/>
                      </a:lnTo>
                      <a:lnTo>
                        <a:pt x="1074" y="291"/>
                      </a:lnTo>
                      <a:lnTo>
                        <a:pt x="500" y="623"/>
                      </a:lnTo>
                      <a:lnTo>
                        <a:pt x="0" y="331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333"/>
                <p:cNvSpPr>
                  <a:spLocks/>
                </p:cNvSpPr>
                <p:nvPr/>
              </p:nvSpPr>
              <p:spPr bwMode="auto">
                <a:xfrm>
                  <a:off x="4132" y="2096"/>
                  <a:ext cx="500" cy="370"/>
                </a:xfrm>
                <a:custGeom>
                  <a:avLst/>
                  <a:gdLst/>
                  <a:ahLst/>
                  <a:cxnLst>
                    <a:cxn ang="0">
                      <a:pos x="500" y="292"/>
                    </a:cxn>
                    <a:cxn ang="0">
                      <a:pos x="500" y="370"/>
                    </a:cxn>
                    <a:cxn ang="0">
                      <a:pos x="0" y="78"/>
                    </a:cxn>
                    <a:cxn ang="0">
                      <a:pos x="0" y="0"/>
                    </a:cxn>
                    <a:cxn ang="0">
                      <a:pos x="500" y="292"/>
                    </a:cxn>
                  </a:cxnLst>
                  <a:rect l="0" t="0" r="r" b="b"/>
                  <a:pathLst>
                    <a:path w="500" h="370">
                      <a:moveTo>
                        <a:pt x="500" y="292"/>
                      </a:moveTo>
                      <a:lnTo>
                        <a:pt x="500" y="370"/>
                      </a:lnTo>
                      <a:lnTo>
                        <a:pt x="0" y="78"/>
                      </a:lnTo>
                      <a:lnTo>
                        <a:pt x="0" y="0"/>
                      </a:lnTo>
                      <a:lnTo>
                        <a:pt x="500" y="292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334"/>
                <p:cNvSpPr>
                  <a:spLocks/>
                </p:cNvSpPr>
                <p:nvPr/>
              </p:nvSpPr>
              <p:spPr bwMode="auto">
                <a:xfrm>
                  <a:off x="4166" y="2134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23"/>
                    </a:cxn>
                    <a:cxn ang="0">
                      <a:pos x="0" y="0"/>
                    </a:cxn>
                    <a:cxn ang="0">
                      <a:pos x="169" y="95"/>
                    </a:cxn>
                    <a:cxn ang="0">
                      <a:pos x="169" y="122"/>
                    </a:cxn>
                    <a:cxn ang="0">
                      <a:pos x="0" y="23"/>
                    </a:cxn>
                  </a:cxnLst>
                  <a:rect l="0" t="0" r="r" b="b"/>
                  <a:pathLst>
                    <a:path w="169" h="122">
                      <a:moveTo>
                        <a:pt x="0" y="23"/>
                      </a:moveTo>
                      <a:lnTo>
                        <a:pt x="0" y="0"/>
                      </a:lnTo>
                      <a:lnTo>
                        <a:pt x="169" y="95"/>
                      </a:lnTo>
                      <a:lnTo>
                        <a:pt x="169" y="122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335"/>
                <p:cNvSpPr>
                  <a:spLocks/>
                </p:cNvSpPr>
                <p:nvPr/>
              </p:nvSpPr>
              <p:spPr bwMode="auto">
                <a:xfrm>
                  <a:off x="4166" y="2134"/>
                  <a:ext cx="4" cy="23"/>
                </a:xfrm>
                <a:custGeom>
                  <a:avLst/>
                  <a:gdLst/>
                  <a:ahLst/>
                  <a:cxnLst>
                    <a:cxn ang="0">
                      <a:pos x="0" y="23"/>
                    </a:cxn>
                    <a:cxn ang="0">
                      <a:pos x="4" y="20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0" y="23"/>
                    </a:cxn>
                  </a:cxnLst>
                  <a:rect l="0" t="0" r="r" b="b"/>
                  <a:pathLst>
                    <a:path w="4" h="23">
                      <a:moveTo>
                        <a:pt x="0" y="23"/>
                      </a:moveTo>
                      <a:lnTo>
                        <a:pt x="4" y="2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6" name="Freeform 336"/>
                <p:cNvSpPr>
                  <a:spLocks/>
                </p:cNvSpPr>
                <p:nvPr/>
              </p:nvSpPr>
              <p:spPr bwMode="auto">
                <a:xfrm>
                  <a:off x="4166" y="2154"/>
                  <a:ext cx="169" cy="102"/>
                </a:xfrm>
                <a:custGeom>
                  <a:avLst/>
                  <a:gdLst/>
                  <a:ahLst/>
                  <a:cxnLst>
                    <a:cxn ang="0">
                      <a:pos x="169" y="102"/>
                    </a:cxn>
                    <a:cxn ang="0">
                      <a:pos x="169" y="95"/>
                    </a:cxn>
                    <a:cxn ang="0">
                      <a:pos x="4" y="0"/>
                    </a:cxn>
                    <a:cxn ang="0">
                      <a:pos x="0" y="3"/>
                    </a:cxn>
                    <a:cxn ang="0">
                      <a:pos x="169" y="102"/>
                    </a:cxn>
                  </a:cxnLst>
                  <a:rect l="0" t="0" r="r" b="b"/>
                  <a:pathLst>
                    <a:path w="169" h="102">
                      <a:moveTo>
                        <a:pt x="169" y="102"/>
                      </a:moveTo>
                      <a:lnTo>
                        <a:pt x="169" y="95"/>
                      </a:lnTo>
                      <a:lnTo>
                        <a:pt x="4" y="0"/>
                      </a:lnTo>
                      <a:lnTo>
                        <a:pt x="0" y="3"/>
                      </a:lnTo>
                      <a:lnTo>
                        <a:pt x="169" y="102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337"/>
                <p:cNvSpPr>
                  <a:spLocks/>
                </p:cNvSpPr>
                <p:nvPr/>
              </p:nvSpPr>
              <p:spPr bwMode="auto">
                <a:xfrm>
                  <a:off x="4608" y="2388"/>
                  <a:ext cx="14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4" y="7"/>
                    </a:cxn>
                    <a:cxn ang="0">
                      <a:pos x="14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4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4" y="7"/>
                      </a:lnTo>
                      <a:lnTo>
                        <a:pt x="14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38"/>
                <p:cNvSpPr>
                  <a:spLocks/>
                </p:cNvSpPr>
                <p:nvPr/>
              </p:nvSpPr>
              <p:spPr bwMode="auto">
                <a:xfrm>
                  <a:off x="4608" y="2388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1"/>
                    </a:cxn>
                    <a:cxn ang="0">
                      <a:pos x="4" y="3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1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39"/>
                <p:cNvSpPr>
                  <a:spLocks/>
                </p:cNvSpPr>
                <p:nvPr/>
              </p:nvSpPr>
              <p:spPr bwMode="auto">
                <a:xfrm>
                  <a:off x="4608" y="2439"/>
                  <a:ext cx="14" cy="10"/>
                </a:xfrm>
                <a:custGeom>
                  <a:avLst/>
                  <a:gdLst/>
                  <a:ahLst/>
                  <a:cxnLst>
                    <a:cxn ang="0">
                      <a:pos x="14" y="10"/>
                    </a:cxn>
                    <a:cxn ang="0">
                      <a:pos x="14" y="6"/>
                    </a:cxn>
                    <a:cxn ang="0">
                      <a:pos x="4" y="0"/>
                    </a:cxn>
                    <a:cxn ang="0">
                      <a:pos x="0" y="3"/>
                    </a:cxn>
                    <a:cxn ang="0">
                      <a:pos x="14" y="10"/>
                    </a:cxn>
                  </a:cxnLst>
                  <a:rect l="0" t="0" r="r" b="b"/>
                  <a:pathLst>
                    <a:path w="14" h="10">
                      <a:moveTo>
                        <a:pt x="14" y="10"/>
                      </a:moveTo>
                      <a:lnTo>
                        <a:pt x="14" y="6"/>
                      </a:lnTo>
                      <a:lnTo>
                        <a:pt x="4" y="0"/>
                      </a:lnTo>
                      <a:lnTo>
                        <a:pt x="0" y="3"/>
                      </a:lnTo>
                      <a:lnTo>
                        <a:pt x="14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0" name="Freeform 340"/>
                <p:cNvSpPr>
                  <a:spLocks/>
                </p:cNvSpPr>
                <p:nvPr/>
              </p:nvSpPr>
              <p:spPr bwMode="auto">
                <a:xfrm>
                  <a:off x="4591" y="2378"/>
                  <a:ext cx="11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1" y="6"/>
                    </a:cxn>
                    <a:cxn ang="0">
                      <a:pos x="11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1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1" y="6"/>
                      </a:lnTo>
                      <a:lnTo>
                        <a:pt x="11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341"/>
                <p:cNvSpPr>
                  <a:spLocks/>
                </p:cNvSpPr>
                <p:nvPr/>
              </p:nvSpPr>
              <p:spPr bwMode="auto">
                <a:xfrm>
                  <a:off x="4591" y="2378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0"/>
                    </a:cxn>
                    <a:cxn ang="0">
                      <a:pos x="4" y="3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0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342"/>
                <p:cNvSpPr>
                  <a:spLocks/>
                </p:cNvSpPr>
                <p:nvPr/>
              </p:nvSpPr>
              <p:spPr bwMode="auto">
                <a:xfrm>
                  <a:off x="4591" y="2428"/>
                  <a:ext cx="11" cy="11"/>
                </a:xfrm>
                <a:custGeom>
                  <a:avLst/>
                  <a:gdLst/>
                  <a:ahLst/>
                  <a:cxnLst>
                    <a:cxn ang="0">
                      <a:pos x="11" y="11"/>
                    </a:cxn>
                    <a:cxn ang="0">
                      <a:pos x="11" y="7"/>
                    </a:cxn>
                    <a:cxn ang="0">
                      <a:pos x="4" y="0"/>
                    </a:cxn>
                    <a:cxn ang="0">
                      <a:pos x="0" y="4"/>
                    </a:cxn>
                    <a:cxn ang="0">
                      <a:pos x="11" y="11"/>
                    </a:cxn>
                  </a:cxnLst>
                  <a:rect l="0" t="0" r="r" b="b"/>
                  <a:pathLst>
                    <a:path w="11" h="11">
                      <a:moveTo>
                        <a:pt x="11" y="11"/>
                      </a:moveTo>
                      <a:lnTo>
                        <a:pt x="11" y="7"/>
                      </a:lnTo>
                      <a:lnTo>
                        <a:pt x="4" y="0"/>
                      </a:lnTo>
                      <a:lnTo>
                        <a:pt x="0" y="4"/>
                      </a:lnTo>
                      <a:lnTo>
                        <a:pt x="11" y="11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343"/>
                <p:cNvSpPr>
                  <a:spLocks/>
                </p:cNvSpPr>
                <p:nvPr/>
              </p:nvSpPr>
              <p:spPr bwMode="auto">
                <a:xfrm>
                  <a:off x="4571" y="2367"/>
                  <a:ext cx="14" cy="61"/>
                </a:xfrm>
                <a:custGeom>
                  <a:avLst/>
                  <a:gdLst/>
                  <a:ahLst/>
                  <a:cxnLst>
                    <a:cxn ang="0">
                      <a:pos x="0" y="55"/>
                    </a:cxn>
                    <a:cxn ang="0">
                      <a:pos x="0" y="0"/>
                    </a:cxn>
                    <a:cxn ang="0">
                      <a:pos x="14" y="7"/>
                    </a:cxn>
                    <a:cxn ang="0">
                      <a:pos x="14" y="61"/>
                    </a:cxn>
                    <a:cxn ang="0">
                      <a:pos x="0" y="55"/>
                    </a:cxn>
                  </a:cxnLst>
                  <a:rect l="0" t="0" r="r" b="b"/>
                  <a:pathLst>
                    <a:path w="14" h="61">
                      <a:moveTo>
                        <a:pt x="0" y="55"/>
                      </a:moveTo>
                      <a:lnTo>
                        <a:pt x="0" y="0"/>
                      </a:lnTo>
                      <a:lnTo>
                        <a:pt x="14" y="7"/>
                      </a:lnTo>
                      <a:lnTo>
                        <a:pt x="14" y="61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4" name="Freeform 344"/>
                <p:cNvSpPr>
                  <a:spLocks/>
                </p:cNvSpPr>
                <p:nvPr/>
              </p:nvSpPr>
              <p:spPr bwMode="auto">
                <a:xfrm>
                  <a:off x="4571" y="2367"/>
                  <a:ext cx="4" cy="55"/>
                </a:xfrm>
                <a:custGeom>
                  <a:avLst/>
                  <a:gdLst/>
                  <a:ahLst/>
                  <a:cxnLst>
                    <a:cxn ang="0">
                      <a:pos x="0" y="55"/>
                    </a:cxn>
                    <a:cxn ang="0">
                      <a:pos x="4" y="51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0" y="55"/>
                    </a:cxn>
                  </a:cxnLst>
                  <a:rect l="0" t="0" r="r" b="b"/>
                  <a:pathLst>
                    <a:path w="4" h="55">
                      <a:moveTo>
                        <a:pt x="0" y="55"/>
                      </a:moveTo>
                      <a:lnTo>
                        <a:pt x="4" y="51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345"/>
                <p:cNvSpPr>
                  <a:spLocks/>
                </p:cNvSpPr>
                <p:nvPr/>
              </p:nvSpPr>
              <p:spPr bwMode="auto">
                <a:xfrm>
                  <a:off x="4571" y="2418"/>
                  <a:ext cx="14" cy="10"/>
                </a:xfrm>
                <a:custGeom>
                  <a:avLst/>
                  <a:gdLst/>
                  <a:ahLst/>
                  <a:cxnLst>
                    <a:cxn ang="0">
                      <a:pos x="14" y="10"/>
                    </a:cxn>
                    <a:cxn ang="0">
                      <a:pos x="14" y="7"/>
                    </a:cxn>
                    <a:cxn ang="0">
                      <a:pos x="4" y="0"/>
                    </a:cxn>
                    <a:cxn ang="0">
                      <a:pos x="0" y="4"/>
                    </a:cxn>
                    <a:cxn ang="0">
                      <a:pos x="14" y="10"/>
                    </a:cxn>
                  </a:cxnLst>
                  <a:rect l="0" t="0" r="r" b="b"/>
                  <a:pathLst>
                    <a:path w="14" h="10">
                      <a:moveTo>
                        <a:pt x="14" y="10"/>
                      </a:moveTo>
                      <a:lnTo>
                        <a:pt x="14" y="7"/>
                      </a:lnTo>
                      <a:lnTo>
                        <a:pt x="4" y="0"/>
                      </a:lnTo>
                      <a:lnTo>
                        <a:pt x="0" y="4"/>
                      </a:lnTo>
                      <a:lnTo>
                        <a:pt x="14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346"/>
                <p:cNvSpPr>
                  <a:spLocks/>
                </p:cNvSpPr>
                <p:nvPr/>
              </p:nvSpPr>
              <p:spPr bwMode="auto">
                <a:xfrm>
                  <a:off x="4554" y="2357"/>
                  <a:ext cx="10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0" y="7"/>
                    </a:cxn>
                    <a:cxn ang="0">
                      <a:pos x="10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0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0" y="7"/>
                      </a:lnTo>
                      <a:lnTo>
                        <a:pt x="10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347"/>
                <p:cNvSpPr>
                  <a:spLocks/>
                </p:cNvSpPr>
                <p:nvPr/>
              </p:nvSpPr>
              <p:spPr bwMode="auto">
                <a:xfrm>
                  <a:off x="4554" y="2357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1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1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8" name="Freeform 348"/>
                <p:cNvSpPr>
                  <a:spLocks/>
                </p:cNvSpPr>
                <p:nvPr/>
              </p:nvSpPr>
              <p:spPr bwMode="auto">
                <a:xfrm>
                  <a:off x="4554" y="2408"/>
                  <a:ext cx="10" cy="10"/>
                </a:xfrm>
                <a:custGeom>
                  <a:avLst/>
                  <a:gdLst/>
                  <a:ahLst/>
                  <a:cxnLst>
                    <a:cxn ang="0">
                      <a:pos x="10" y="10"/>
                    </a:cxn>
                    <a:cxn ang="0">
                      <a:pos x="10" y="3"/>
                    </a:cxn>
                    <a:cxn ang="0">
                      <a:pos x="4" y="0"/>
                    </a:cxn>
                    <a:cxn ang="0">
                      <a:pos x="0" y="3"/>
                    </a:cxn>
                    <a:cxn ang="0">
                      <a:pos x="10" y="10"/>
                    </a:cxn>
                  </a:cxnLst>
                  <a:rect l="0" t="0" r="r" b="b"/>
                  <a:pathLst>
                    <a:path w="10" h="10">
                      <a:moveTo>
                        <a:pt x="10" y="10"/>
                      </a:moveTo>
                      <a:lnTo>
                        <a:pt x="10" y="3"/>
                      </a:lnTo>
                      <a:lnTo>
                        <a:pt x="4" y="0"/>
                      </a:lnTo>
                      <a:lnTo>
                        <a:pt x="0" y="3"/>
                      </a:lnTo>
                      <a:lnTo>
                        <a:pt x="10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349"/>
                <p:cNvSpPr>
                  <a:spLocks/>
                </p:cNvSpPr>
                <p:nvPr/>
              </p:nvSpPr>
              <p:spPr bwMode="auto">
                <a:xfrm>
                  <a:off x="4537" y="2347"/>
                  <a:ext cx="11" cy="61"/>
                </a:xfrm>
                <a:custGeom>
                  <a:avLst/>
                  <a:gdLst/>
                  <a:ahLst/>
                  <a:cxnLst>
                    <a:cxn ang="0">
                      <a:pos x="0" y="51"/>
                    </a:cxn>
                    <a:cxn ang="0">
                      <a:pos x="0" y="0"/>
                    </a:cxn>
                    <a:cxn ang="0">
                      <a:pos x="11" y="7"/>
                    </a:cxn>
                    <a:cxn ang="0">
                      <a:pos x="11" y="61"/>
                    </a:cxn>
                    <a:cxn ang="0">
                      <a:pos x="0" y="51"/>
                    </a:cxn>
                  </a:cxnLst>
                  <a:rect l="0" t="0" r="r" b="b"/>
                  <a:pathLst>
                    <a:path w="11" h="61">
                      <a:moveTo>
                        <a:pt x="0" y="51"/>
                      </a:moveTo>
                      <a:lnTo>
                        <a:pt x="0" y="0"/>
                      </a:lnTo>
                      <a:lnTo>
                        <a:pt x="11" y="7"/>
                      </a:lnTo>
                      <a:lnTo>
                        <a:pt x="11" y="61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350"/>
                <p:cNvSpPr>
                  <a:spLocks/>
                </p:cNvSpPr>
                <p:nvPr/>
              </p:nvSpPr>
              <p:spPr bwMode="auto">
                <a:xfrm>
                  <a:off x="4537" y="2347"/>
                  <a:ext cx="4" cy="51"/>
                </a:xfrm>
                <a:custGeom>
                  <a:avLst/>
                  <a:gdLst/>
                  <a:ahLst/>
                  <a:cxnLst>
                    <a:cxn ang="0">
                      <a:pos x="0" y="51"/>
                    </a:cxn>
                    <a:cxn ang="0">
                      <a:pos x="0" y="51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0" y="51"/>
                    </a:cxn>
                  </a:cxnLst>
                  <a:rect l="0" t="0" r="r" b="b"/>
                  <a:pathLst>
                    <a:path w="4" h="51">
                      <a:moveTo>
                        <a:pt x="0" y="51"/>
                      </a:moveTo>
                      <a:lnTo>
                        <a:pt x="0" y="51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351"/>
                <p:cNvSpPr>
                  <a:spLocks/>
                </p:cNvSpPr>
                <p:nvPr/>
              </p:nvSpPr>
              <p:spPr bwMode="auto">
                <a:xfrm>
                  <a:off x="4537" y="2398"/>
                  <a:ext cx="11" cy="10"/>
                </a:xfrm>
                <a:custGeom>
                  <a:avLst/>
                  <a:gdLst/>
                  <a:ahLst/>
                  <a:cxnLst>
                    <a:cxn ang="0">
                      <a:pos x="11" y="10"/>
                    </a:cxn>
                    <a:cxn ang="0">
                      <a:pos x="11" y="3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1" y="10"/>
                    </a:cxn>
                  </a:cxnLst>
                  <a:rect l="0" t="0" r="r" b="b"/>
                  <a:pathLst>
                    <a:path w="11" h="10">
                      <a:moveTo>
                        <a:pt x="11" y="10"/>
                      </a:moveTo>
                      <a:lnTo>
                        <a:pt x="11" y="3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1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2" name="Freeform 352"/>
                <p:cNvSpPr>
                  <a:spLocks/>
                </p:cNvSpPr>
                <p:nvPr/>
              </p:nvSpPr>
              <p:spPr bwMode="auto">
                <a:xfrm>
                  <a:off x="4517" y="2337"/>
                  <a:ext cx="14" cy="58"/>
                </a:xfrm>
                <a:custGeom>
                  <a:avLst/>
                  <a:gdLst/>
                  <a:ahLst/>
                  <a:cxnLst>
                    <a:cxn ang="0">
                      <a:pos x="0" y="51"/>
                    </a:cxn>
                    <a:cxn ang="0">
                      <a:pos x="0" y="0"/>
                    </a:cxn>
                    <a:cxn ang="0">
                      <a:pos x="14" y="7"/>
                    </a:cxn>
                    <a:cxn ang="0">
                      <a:pos x="14" y="58"/>
                    </a:cxn>
                    <a:cxn ang="0">
                      <a:pos x="0" y="51"/>
                    </a:cxn>
                  </a:cxnLst>
                  <a:rect l="0" t="0" r="r" b="b"/>
                  <a:pathLst>
                    <a:path w="14" h="58">
                      <a:moveTo>
                        <a:pt x="0" y="51"/>
                      </a:moveTo>
                      <a:lnTo>
                        <a:pt x="0" y="0"/>
                      </a:lnTo>
                      <a:lnTo>
                        <a:pt x="14" y="7"/>
                      </a:lnTo>
                      <a:lnTo>
                        <a:pt x="14" y="58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3" name="Rectangle 353"/>
                <p:cNvSpPr>
                  <a:spLocks noChangeArrowheads="1"/>
                </p:cNvSpPr>
                <p:nvPr/>
              </p:nvSpPr>
              <p:spPr bwMode="auto">
                <a:xfrm>
                  <a:off x="4517" y="2337"/>
                  <a:ext cx="4" cy="51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4" name="Freeform 354"/>
                <p:cNvSpPr>
                  <a:spLocks/>
                </p:cNvSpPr>
                <p:nvPr/>
              </p:nvSpPr>
              <p:spPr bwMode="auto">
                <a:xfrm>
                  <a:off x="4517" y="2388"/>
                  <a:ext cx="14" cy="7"/>
                </a:xfrm>
                <a:custGeom>
                  <a:avLst/>
                  <a:gdLst/>
                  <a:ahLst/>
                  <a:cxnLst>
                    <a:cxn ang="0">
                      <a:pos x="14" y="7"/>
                    </a:cxn>
                    <a:cxn ang="0">
                      <a:pos x="14" y="3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14" y="7"/>
                    </a:cxn>
                  </a:cxnLst>
                  <a:rect l="0" t="0" r="r" b="b"/>
                  <a:pathLst>
                    <a:path w="14" h="7">
                      <a:moveTo>
                        <a:pt x="14" y="7"/>
                      </a:moveTo>
                      <a:lnTo>
                        <a:pt x="14" y="3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14" y="7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5" name="Freeform 355"/>
                <p:cNvSpPr>
                  <a:spLocks/>
                </p:cNvSpPr>
                <p:nvPr/>
              </p:nvSpPr>
              <p:spPr bwMode="auto">
                <a:xfrm>
                  <a:off x="4500" y="2323"/>
                  <a:ext cx="10" cy="61"/>
                </a:xfrm>
                <a:custGeom>
                  <a:avLst/>
                  <a:gdLst/>
                  <a:ahLst/>
                  <a:cxnLst>
                    <a:cxn ang="0">
                      <a:pos x="0" y="55"/>
                    </a:cxn>
                    <a:cxn ang="0">
                      <a:pos x="0" y="0"/>
                    </a:cxn>
                    <a:cxn ang="0">
                      <a:pos x="10" y="11"/>
                    </a:cxn>
                    <a:cxn ang="0">
                      <a:pos x="10" y="61"/>
                    </a:cxn>
                    <a:cxn ang="0">
                      <a:pos x="0" y="55"/>
                    </a:cxn>
                  </a:cxnLst>
                  <a:rect l="0" t="0" r="r" b="b"/>
                  <a:pathLst>
                    <a:path w="10" h="61">
                      <a:moveTo>
                        <a:pt x="0" y="55"/>
                      </a:moveTo>
                      <a:lnTo>
                        <a:pt x="0" y="0"/>
                      </a:lnTo>
                      <a:lnTo>
                        <a:pt x="10" y="11"/>
                      </a:lnTo>
                      <a:lnTo>
                        <a:pt x="10" y="61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6" name="Freeform 356"/>
                <p:cNvSpPr>
                  <a:spLocks/>
                </p:cNvSpPr>
                <p:nvPr/>
              </p:nvSpPr>
              <p:spPr bwMode="auto">
                <a:xfrm>
                  <a:off x="4500" y="2323"/>
                  <a:ext cx="4" cy="55"/>
                </a:xfrm>
                <a:custGeom>
                  <a:avLst/>
                  <a:gdLst/>
                  <a:ahLst/>
                  <a:cxnLst>
                    <a:cxn ang="0">
                      <a:pos x="0" y="55"/>
                    </a:cxn>
                    <a:cxn ang="0">
                      <a:pos x="4" y="55"/>
                    </a:cxn>
                    <a:cxn ang="0">
                      <a:pos x="4" y="4"/>
                    </a:cxn>
                    <a:cxn ang="0">
                      <a:pos x="0" y="0"/>
                    </a:cxn>
                    <a:cxn ang="0">
                      <a:pos x="0" y="55"/>
                    </a:cxn>
                  </a:cxnLst>
                  <a:rect l="0" t="0" r="r" b="b"/>
                  <a:pathLst>
                    <a:path w="4" h="55">
                      <a:moveTo>
                        <a:pt x="0" y="55"/>
                      </a:moveTo>
                      <a:lnTo>
                        <a:pt x="4" y="55"/>
                      </a:lnTo>
                      <a:lnTo>
                        <a:pt x="4" y="4"/>
                      </a:lnTo>
                      <a:lnTo>
                        <a:pt x="0" y="0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357"/>
                <p:cNvSpPr>
                  <a:spLocks/>
                </p:cNvSpPr>
                <p:nvPr/>
              </p:nvSpPr>
              <p:spPr bwMode="auto">
                <a:xfrm>
                  <a:off x="4500" y="2378"/>
                  <a:ext cx="10" cy="6"/>
                </a:xfrm>
                <a:custGeom>
                  <a:avLst/>
                  <a:gdLst/>
                  <a:ahLst/>
                  <a:cxnLst>
                    <a:cxn ang="0">
                      <a:pos x="10" y="6"/>
                    </a:cxn>
                    <a:cxn ang="0">
                      <a:pos x="10" y="3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10" y="6"/>
                    </a:cxn>
                  </a:cxnLst>
                  <a:rect l="0" t="0" r="r" b="b"/>
                  <a:pathLst>
                    <a:path w="10" h="6">
                      <a:moveTo>
                        <a:pt x="10" y="6"/>
                      </a:moveTo>
                      <a:lnTo>
                        <a:pt x="10" y="3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10" y="6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358"/>
                <p:cNvSpPr>
                  <a:spLocks/>
                </p:cNvSpPr>
                <p:nvPr/>
              </p:nvSpPr>
              <p:spPr bwMode="auto">
                <a:xfrm>
                  <a:off x="4480" y="2313"/>
                  <a:ext cx="14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4" y="7"/>
                    </a:cxn>
                    <a:cxn ang="0">
                      <a:pos x="14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4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4" y="7"/>
                      </a:lnTo>
                      <a:lnTo>
                        <a:pt x="14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359"/>
                <p:cNvSpPr>
                  <a:spLocks/>
                </p:cNvSpPr>
                <p:nvPr/>
              </p:nvSpPr>
              <p:spPr bwMode="auto">
                <a:xfrm>
                  <a:off x="4480" y="2313"/>
                  <a:ext cx="3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3" y="54"/>
                    </a:cxn>
                    <a:cxn ang="0">
                      <a:pos x="3" y="4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3" h="54">
                      <a:moveTo>
                        <a:pt x="0" y="54"/>
                      </a:moveTo>
                      <a:lnTo>
                        <a:pt x="3" y="54"/>
                      </a:lnTo>
                      <a:lnTo>
                        <a:pt x="3" y="4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0" name="Freeform 360"/>
                <p:cNvSpPr>
                  <a:spLocks/>
                </p:cNvSpPr>
                <p:nvPr/>
              </p:nvSpPr>
              <p:spPr bwMode="auto">
                <a:xfrm>
                  <a:off x="4480" y="2367"/>
                  <a:ext cx="14" cy="7"/>
                </a:xfrm>
                <a:custGeom>
                  <a:avLst/>
                  <a:gdLst/>
                  <a:ahLst/>
                  <a:cxnLst>
                    <a:cxn ang="0">
                      <a:pos x="14" y="7"/>
                    </a:cxn>
                    <a:cxn ang="0">
                      <a:pos x="14" y="4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14" y="7"/>
                    </a:cxn>
                  </a:cxnLst>
                  <a:rect l="0" t="0" r="r" b="b"/>
                  <a:pathLst>
                    <a:path w="14" h="7">
                      <a:moveTo>
                        <a:pt x="14" y="7"/>
                      </a:moveTo>
                      <a:lnTo>
                        <a:pt x="14" y="4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4" y="7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361"/>
                <p:cNvSpPr>
                  <a:spLocks/>
                </p:cNvSpPr>
                <p:nvPr/>
              </p:nvSpPr>
              <p:spPr bwMode="auto">
                <a:xfrm>
                  <a:off x="4463" y="2303"/>
                  <a:ext cx="10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0" y="7"/>
                    </a:cxn>
                    <a:cxn ang="0">
                      <a:pos x="10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0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0" y="7"/>
                      </a:lnTo>
                      <a:lnTo>
                        <a:pt x="10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362"/>
                <p:cNvSpPr>
                  <a:spLocks/>
                </p:cNvSpPr>
                <p:nvPr/>
              </p:nvSpPr>
              <p:spPr bwMode="auto">
                <a:xfrm>
                  <a:off x="4463" y="2303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1"/>
                    </a:cxn>
                    <a:cxn ang="0">
                      <a:pos x="4" y="3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1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363"/>
                <p:cNvSpPr>
                  <a:spLocks/>
                </p:cNvSpPr>
                <p:nvPr/>
              </p:nvSpPr>
              <p:spPr bwMode="auto">
                <a:xfrm>
                  <a:off x="4463" y="2354"/>
                  <a:ext cx="10" cy="10"/>
                </a:xfrm>
                <a:custGeom>
                  <a:avLst/>
                  <a:gdLst/>
                  <a:ahLst/>
                  <a:cxnLst>
                    <a:cxn ang="0">
                      <a:pos x="10" y="10"/>
                    </a:cxn>
                    <a:cxn ang="0">
                      <a:pos x="10" y="7"/>
                    </a:cxn>
                    <a:cxn ang="0">
                      <a:pos x="4" y="0"/>
                    </a:cxn>
                    <a:cxn ang="0">
                      <a:pos x="0" y="3"/>
                    </a:cxn>
                    <a:cxn ang="0">
                      <a:pos x="10" y="10"/>
                    </a:cxn>
                  </a:cxnLst>
                  <a:rect l="0" t="0" r="r" b="b"/>
                  <a:pathLst>
                    <a:path w="10" h="10">
                      <a:moveTo>
                        <a:pt x="10" y="10"/>
                      </a:moveTo>
                      <a:lnTo>
                        <a:pt x="10" y="7"/>
                      </a:lnTo>
                      <a:lnTo>
                        <a:pt x="4" y="0"/>
                      </a:lnTo>
                      <a:lnTo>
                        <a:pt x="0" y="3"/>
                      </a:lnTo>
                      <a:lnTo>
                        <a:pt x="10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4" name="Freeform 364"/>
                <p:cNvSpPr>
                  <a:spLocks/>
                </p:cNvSpPr>
                <p:nvPr/>
              </p:nvSpPr>
              <p:spPr bwMode="auto">
                <a:xfrm>
                  <a:off x="4446" y="2293"/>
                  <a:ext cx="10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0" y="7"/>
                    </a:cxn>
                    <a:cxn ang="0">
                      <a:pos x="10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0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0" y="7"/>
                      </a:lnTo>
                      <a:lnTo>
                        <a:pt x="10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5" name="Freeform 365"/>
                <p:cNvSpPr>
                  <a:spLocks/>
                </p:cNvSpPr>
                <p:nvPr/>
              </p:nvSpPr>
              <p:spPr bwMode="auto">
                <a:xfrm>
                  <a:off x="4446" y="2293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1"/>
                    </a:cxn>
                    <a:cxn ang="0">
                      <a:pos x="4" y="3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1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6" name="Freeform 366"/>
                <p:cNvSpPr>
                  <a:spLocks/>
                </p:cNvSpPr>
                <p:nvPr/>
              </p:nvSpPr>
              <p:spPr bwMode="auto">
                <a:xfrm>
                  <a:off x="4446" y="2344"/>
                  <a:ext cx="10" cy="10"/>
                </a:xfrm>
                <a:custGeom>
                  <a:avLst/>
                  <a:gdLst/>
                  <a:ahLst/>
                  <a:cxnLst>
                    <a:cxn ang="0">
                      <a:pos x="10" y="10"/>
                    </a:cxn>
                    <a:cxn ang="0">
                      <a:pos x="10" y="6"/>
                    </a:cxn>
                    <a:cxn ang="0">
                      <a:pos x="4" y="0"/>
                    </a:cxn>
                    <a:cxn ang="0">
                      <a:pos x="0" y="3"/>
                    </a:cxn>
                    <a:cxn ang="0">
                      <a:pos x="10" y="10"/>
                    </a:cxn>
                  </a:cxnLst>
                  <a:rect l="0" t="0" r="r" b="b"/>
                  <a:pathLst>
                    <a:path w="10" h="10">
                      <a:moveTo>
                        <a:pt x="10" y="10"/>
                      </a:moveTo>
                      <a:lnTo>
                        <a:pt x="10" y="6"/>
                      </a:lnTo>
                      <a:lnTo>
                        <a:pt x="4" y="0"/>
                      </a:lnTo>
                      <a:lnTo>
                        <a:pt x="0" y="3"/>
                      </a:lnTo>
                      <a:lnTo>
                        <a:pt x="10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7" name="Freeform 367"/>
                <p:cNvSpPr>
                  <a:spLocks/>
                </p:cNvSpPr>
                <p:nvPr/>
              </p:nvSpPr>
              <p:spPr bwMode="auto">
                <a:xfrm>
                  <a:off x="4426" y="2283"/>
                  <a:ext cx="14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4" y="7"/>
                    </a:cxn>
                    <a:cxn ang="0">
                      <a:pos x="14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4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4" y="7"/>
                      </a:lnTo>
                      <a:lnTo>
                        <a:pt x="14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368"/>
                <p:cNvSpPr>
                  <a:spLocks/>
                </p:cNvSpPr>
                <p:nvPr/>
              </p:nvSpPr>
              <p:spPr bwMode="auto">
                <a:xfrm>
                  <a:off x="4426" y="2283"/>
                  <a:ext cx="3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3" y="51"/>
                    </a:cxn>
                    <a:cxn ang="0">
                      <a:pos x="3" y="3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3" h="54">
                      <a:moveTo>
                        <a:pt x="0" y="54"/>
                      </a:moveTo>
                      <a:lnTo>
                        <a:pt x="3" y="51"/>
                      </a:lnTo>
                      <a:lnTo>
                        <a:pt x="3" y="3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369"/>
                <p:cNvSpPr>
                  <a:spLocks/>
                </p:cNvSpPr>
                <p:nvPr/>
              </p:nvSpPr>
              <p:spPr bwMode="auto">
                <a:xfrm>
                  <a:off x="4426" y="2334"/>
                  <a:ext cx="14" cy="10"/>
                </a:xfrm>
                <a:custGeom>
                  <a:avLst/>
                  <a:gdLst/>
                  <a:ahLst/>
                  <a:cxnLst>
                    <a:cxn ang="0">
                      <a:pos x="14" y="10"/>
                    </a:cxn>
                    <a:cxn ang="0">
                      <a:pos x="14" y="6"/>
                    </a:cxn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14" y="10"/>
                    </a:cxn>
                  </a:cxnLst>
                  <a:rect l="0" t="0" r="r" b="b"/>
                  <a:pathLst>
                    <a:path w="14" h="10">
                      <a:moveTo>
                        <a:pt x="14" y="10"/>
                      </a:moveTo>
                      <a:lnTo>
                        <a:pt x="14" y="6"/>
                      </a:ln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14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370"/>
                <p:cNvSpPr>
                  <a:spLocks/>
                </p:cNvSpPr>
                <p:nvPr/>
              </p:nvSpPr>
              <p:spPr bwMode="auto">
                <a:xfrm>
                  <a:off x="4409" y="2273"/>
                  <a:ext cx="10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0" y="6"/>
                    </a:cxn>
                    <a:cxn ang="0">
                      <a:pos x="10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0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0" y="6"/>
                      </a:lnTo>
                      <a:lnTo>
                        <a:pt x="10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371"/>
                <p:cNvSpPr>
                  <a:spLocks/>
                </p:cNvSpPr>
                <p:nvPr/>
              </p:nvSpPr>
              <p:spPr bwMode="auto">
                <a:xfrm>
                  <a:off x="4409" y="2273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0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372"/>
                <p:cNvSpPr>
                  <a:spLocks/>
                </p:cNvSpPr>
                <p:nvPr/>
              </p:nvSpPr>
              <p:spPr bwMode="auto">
                <a:xfrm>
                  <a:off x="4409" y="2323"/>
                  <a:ext cx="10" cy="11"/>
                </a:xfrm>
                <a:custGeom>
                  <a:avLst/>
                  <a:gdLst/>
                  <a:ahLst/>
                  <a:cxnLst>
                    <a:cxn ang="0">
                      <a:pos x="10" y="11"/>
                    </a:cxn>
                    <a:cxn ang="0">
                      <a:pos x="10" y="7"/>
                    </a:cxn>
                    <a:cxn ang="0">
                      <a:pos x="4" y="0"/>
                    </a:cxn>
                    <a:cxn ang="0">
                      <a:pos x="0" y="4"/>
                    </a:cxn>
                    <a:cxn ang="0">
                      <a:pos x="10" y="11"/>
                    </a:cxn>
                  </a:cxnLst>
                  <a:rect l="0" t="0" r="r" b="b"/>
                  <a:pathLst>
                    <a:path w="10" h="11">
                      <a:moveTo>
                        <a:pt x="10" y="11"/>
                      </a:moveTo>
                      <a:lnTo>
                        <a:pt x="10" y="7"/>
                      </a:lnTo>
                      <a:lnTo>
                        <a:pt x="4" y="0"/>
                      </a:lnTo>
                      <a:lnTo>
                        <a:pt x="0" y="4"/>
                      </a:lnTo>
                      <a:lnTo>
                        <a:pt x="10" y="11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373"/>
                <p:cNvSpPr>
                  <a:spLocks/>
                </p:cNvSpPr>
                <p:nvPr/>
              </p:nvSpPr>
              <p:spPr bwMode="auto">
                <a:xfrm>
                  <a:off x="4136" y="2107"/>
                  <a:ext cx="27" cy="37"/>
                </a:xfrm>
                <a:custGeom>
                  <a:avLst/>
                  <a:gdLst/>
                  <a:ahLst/>
                  <a:cxnLst>
                    <a:cxn ang="0">
                      <a:pos x="27" y="17"/>
                    </a:cxn>
                    <a:cxn ang="0">
                      <a:pos x="27" y="37"/>
                    </a:cxn>
                    <a:cxn ang="0">
                      <a:pos x="0" y="20"/>
                    </a:cxn>
                    <a:cxn ang="0">
                      <a:pos x="0" y="0"/>
                    </a:cxn>
                    <a:cxn ang="0">
                      <a:pos x="27" y="17"/>
                    </a:cxn>
                  </a:cxnLst>
                  <a:rect l="0" t="0" r="r" b="b"/>
                  <a:pathLst>
                    <a:path w="27" h="37">
                      <a:moveTo>
                        <a:pt x="27" y="17"/>
                      </a:moveTo>
                      <a:lnTo>
                        <a:pt x="27" y="37"/>
                      </a:lnTo>
                      <a:lnTo>
                        <a:pt x="0" y="20"/>
                      </a:lnTo>
                      <a:lnTo>
                        <a:pt x="0" y="0"/>
                      </a:lnTo>
                      <a:lnTo>
                        <a:pt x="27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4" name="Freeform 374"/>
                <p:cNvSpPr>
                  <a:spLocks/>
                </p:cNvSpPr>
                <p:nvPr/>
              </p:nvSpPr>
              <p:spPr bwMode="auto">
                <a:xfrm>
                  <a:off x="4159" y="2124"/>
                  <a:ext cx="4" cy="20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4" y="0"/>
                    </a:cxn>
                    <a:cxn ang="0">
                      <a:pos x="4" y="16"/>
                    </a:cxn>
                    <a:cxn ang="0">
                      <a:pos x="0" y="20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4" h="20">
                      <a:moveTo>
                        <a:pt x="0" y="3"/>
                      </a:moveTo>
                      <a:lnTo>
                        <a:pt x="4" y="0"/>
                      </a:lnTo>
                      <a:lnTo>
                        <a:pt x="4" y="16"/>
                      </a:lnTo>
                      <a:lnTo>
                        <a:pt x="0" y="2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725A1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375"/>
                <p:cNvSpPr>
                  <a:spLocks/>
                </p:cNvSpPr>
                <p:nvPr/>
              </p:nvSpPr>
              <p:spPr bwMode="auto">
                <a:xfrm>
                  <a:off x="4132" y="2110"/>
                  <a:ext cx="31" cy="17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4" y="0"/>
                    </a:cxn>
                    <a:cxn ang="0">
                      <a:pos x="31" y="14"/>
                    </a:cxn>
                    <a:cxn ang="0">
                      <a:pos x="27" y="17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31" h="17">
                      <a:moveTo>
                        <a:pt x="0" y="3"/>
                      </a:moveTo>
                      <a:lnTo>
                        <a:pt x="4" y="0"/>
                      </a:lnTo>
                      <a:lnTo>
                        <a:pt x="31" y="14"/>
                      </a:lnTo>
                      <a:lnTo>
                        <a:pt x="27" y="17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E1B1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376"/>
                <p:cNvSpPr>
                  <a:spLocks/>
                </p:cNvSpPr>
                <p:nvPr/>
              </p:nvSpPr>
              <p:spPr bwMode="auto">
                <a:xfrm>
                  <a:off x="4132" y="2113"/>
                  <a:ext cx="27" cy="31"/>
                </a:xfrm>
                <a:custGeom>
                  <a:avLst/>
                  <a:gdLst/>
                  <a:ahLst/>
                  <a:cxnLst>
                    <a:cxn ang="0">
                      <a:pos x="27" y="14"/>
                    </a:cxn>
                    <a:cxn ang="0">
                      <a:pos x="27" y="31"/>
                    </a:cxn>
                    <a:cxn ang="0">
                      <a:pos x="0" y="14"/>
                    </a:cxn>
                    <a:cxn ang="0">
                      <a:pos x="0" y="0"/>
                    </a:cxn>
                    <a:cxn ang="0">
                      <a:pos x="27" y="14"/>
                    </a:cxn>
                  </a:cxnLst>
                  <a:rect l="0" t="0" r="r" b="b"/>
                  <a:pathLst>
                    <a:path w="27" h="31">
                      <a:moveTo>
                        <a:pt x="27" y="14"/>
                      </a:moveTo>
                      <a:lnTo>
                        <a:pt x="27" y="31"/>
                      </a:lnTo>
                      <a:lnTo>
                        <a:pt x="0" y="14"/>
                      </a:lnTo>
                      <a:lnTo>
                        <a:pt x="0" y="0"/>
                      </a:lnTo>
                      <a:lnTo>
                        <a:pt x="27" y="14"/>
                      </a:lnTo>
                      <a:close/>
                    </a:path>
                  </a:pathLst>
                </a:custGeom>
                <a:solidFill>
                  <a:srgbClr val="E1B1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77"/>
                <p:cNvSpPr>
                  <a:spLocks/>
                </p:cNvSpPr>
                <p:nvPr/>
              </p:nvSpPr>
              <p:spPr bwMode="auto">
                <a:xfrm>
                  <a:off x="4632" y="1947"/>
                  <a:ext cx="574" cy="410"/>
                </a:xfrm>
                <a:custGeom>
                  <a:avLst/>
                  <a:gdLst/>
                  <a:ahLst/>
                  <a:cxnLst>
                    <a:cxn ang="0">
                      <a:pos x="0" y="336"/>
                    </a:cxn>
                    <a:cxn ang="0">
                      <a:pos x="574" y="0"/>
                    </a:cxn>
                    <a:cxn ang="0">
                      <a:pos x="574" y="78"/>
                    </a:cxn>
                    <a:cxn ang="0">
                      <a:pos x="0" y="410"/>
                    </a:cxn>
                    <a:cxn ang="0">
                      <a:pos x="0" y="336"/>
                    </a:cxn>
                  </a:cxnLst>
                  <a:rect l="0" t="0" r="r" b="b"/>
                  <a:pathLst>
                    <a:path w="574" h="410">
                      <a:moveTo>
                        <a:pt x="0" y="336"/>
                      </a:moveTo>
                      <a:lnTo>
                        <a:pt x="574" y="0"/>
                      </a:lnTo>
                      <a:lnTo>
                        <a:pt x="574" y="78"/>
                      </a:lnTo>
                      <a:lnTo>
                        <a:pt x="0" y="410"/>
                      </a:lnTo>
                      <a:lnTo>
                        <a:pt x="0" y="3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8"/>
                <p:cNvSpPr>
                  <a:spLocks/>
                </p:cNvSpPr>
                <p:nvPr/>
              </p:nvSpPr>
              <p:spPr bwMode="auto">
                <a:xfrm>
                  <a:off x="4132" y="1656"/>
                  <a:ext cx="1074" cy="627"/>
                </a:xfrm>
                <a:custGeom>
                  <a:avLst/>
                  <a:gdLst/>
                  <a:ahLst/>
                  <a:cxnLst>
                    <a:cxn ang="0">
                      <a:pos x="0" y="335"/>
                    </a:cxn>
                    <a:cxn ang="0">
                      <a:pos x="571" y="0"/>
                    </a:cxn>
                    <a:cxn ang="0">
                      <a:pos x="1074" y="291"/>
                    </a:cxn>
                    <a:cxn ang="0">
                      <a:pos x="500" y="627"/>
                    </a:cxn>
                    <a:cxn ang="0">
                      <a:pos x="0" y="335"/>
                    </a:cxn>
                  </a:cxnLst>
                  <a:rect l="0" t="0" r="r" b="b"/>
                  <a:pathLst>
                    <a:path w="1074" h="627">
                      <a:moveTo>
                        <a:pt x="0" y="335"/>
                      </a:moveTo>
                      <a:lnTo>
                        <a:pt x="571" y="0"/>
                      </a:lnTo>
                      <a:lnTo>
                        <a:pt x="1074" y="291"/>
                      </a:lnTo>
                      <a:lnTo>
                        <a:pt x="500" y="627"/>
                      </a:lnTo>
                      <a:lnTo>
                        <a:pt x="0" y="335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379"/>
                <p:cNvSpPr>
                  <a:spLocks/>
                </p:cNvSpPr>
                <p:nvPr/>
              </p:nvSpPr>
              <p:spPr bwMode="auto">
                <a:xfrm>
                  <a:off x="4132" y="1991"/>
                  <a:ext cx="500" cy="366"/>
                </a:xfrm>
                <a:custGeom>
                  <a:avLst/>
                  <a:gdLst/>
                  <a:ahLst/>
                  <a:cxnLst>
                    <a:cxn ang="0">
                      <a:pos x="500" y="292"/>
                    </a:cxn>
                    <a:cxn ang="0">
                      <a:pos x="500" y="366"/>
                    </a:cxn>
                    <a:cxn ang="0">
                      <a:pos x="0" y="78"/>
                    </a:cxn>
                    <a:cxn ang="0">
                      <a:pos x="0" y="0"/>
                    </a:cxn>
                    <a:cxn ang="0">
                      <a:pos x="500" y="292"/>
                    </a:cxn>
                  </a:cxnLst>
                  <a:rect l="0" t="0" r="r" b="b"/>
                  <a:pathLst>
                    <a:path w="500" h="366">
                      <a:moveTo>
                        <a:pt x="500" y="292"/>
                      </a:moveTo>
                      <a:lnTo>
                        <a:pt x="500" y="366"/>
                      </a:lnTo>
                      <a:lnTo>
                        <a:pt x="0" y="78"/>
                      </a:lnTo>
                      <a:lnTo>
                        <a:pt x="0" y="0"/>
                      </a:lnTo>
                      <a:lnTo>
                        <a:pt x="500" y="292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380"/>
                <p:cNvSpPr>
                  <a:spLocks/>
                </p:cNvSpPr>
                <p:nvPr/>
              </p:nvSpPr>
              <p:spPr bwMode="auto">
                <a:xfrm>
                  <a:off x="4166" y="2025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0" y="0"/>
                    </a:cxn>
                    <a:cxn ang="0">
                      <a:pos x="169" y="99"/>
                    </a:cxn>
                    <a:cxn ang="0">
                      <a:pos x="169" y="122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69" h="122">
                      <a:moveTo>
                        <a:pt x="0" y="27"/>
                      </a:moveTo>
                      <a:lnTo>
                        <a:pt x="0" y="0"/>
                      </a:lnTo>
                      <a:lnTo>
                        <a:pt x="169" y="99"/>
                      </a:lnTo>
                      <a:lnTo>
                        <a:pt x="169" y="122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381"/>
                <p:cNvSpPr>
                  <a:spLocks/>
                </p:cNvSpPr>
                <p:nvPr/>
              </p:nvSpPr>
              <p:spPr bwMode="auto">
                <a:xfrm>
                  <a:off x="4166" y="2025"/>
                  <a:ext cx="4" cy="27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4" y="24"/>
                    </a:cxn>
                    <a:cxn ang="0">
                      <a:pos x="4" y="4"/>
                    </a:cxn>
                    <a:cxn ang="0">
                      <a:pos x="0" y="0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4" h="27">
                      <a:moveTo>
                        <a:pt x="0" y="27"/>
                      </a:moveTo>
                      <a:lnTo>
                        <a:pt x="4" y="24"/>
                      </a:lnTo>
                      <a:lnTo>
                        <a:pt x="4" y="4"/>
                      </a:lnTo>
                      <a:lnTo>
                        <a:pt x="0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2" name="Freeform 382"/>
                <p:cNvSpPr>
                  <a:spLocks/>
                </p:cNvSpPr>
                <p:nvPr/>
              </p:nvSpPr>
              <p:spPr bwMode="auto">
                <a:xfrm>
                  <a:off x="4166" y="2049"/>
                  <a:ext cx="169" cy="98"/>
                </a:xfrm>
                <a:custGeom>
                  <a:avLst/>
                  <a:gdLst/>
                  <a:ahLst/>
                  <a:cxnLst>
                    <a:cxn ang="0">
                      <a:pos x="169" y="98"/>
                    </a:cxn>
                    <a:cxn ang="0">
                      <a:pos x="169" y="95"/>
                    </a:cxn>
                    <a:cxn ang="0">
                      <a:pos x="4" y="0"/>
                    </a:cxn>
                    <a:cxn ang="0">
                      <a:pos x="0" y="3"/>
                    </a:cxn>
                    <a:cxn ang="0">
                      <a:pos x="169" y="98"/>
                    </a:cxn>
                  </a:cxnLst>
                  <a:rect l="0" t="0" r="r" b="b"/>
                  <a:pathLst>
                    <a:path w="169" h="98">
                      <a:moveTo>
                        <a:pt x="169" y="98"/>
                      </a:moveTo>
                      <a:lnTo>
                        <a:pt x="169" y="95"/>
                      </a:lnTo>
                      <a:lnTo>
                        <a:pt x="4" y="0"/>
                      </a:lnTo>
                      <a:lnTo>
                        <a:pt x="0" y="3"/>
                      </a:lnTo>
                      <a:lnTo>
                        <a:pt x="169" y="98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383"/>
                <p:cNvSpPr>
                  <a:spLocks/>
                </p:cNvSpPr>
                <p:nvPr/>
              </p:nvSpPr>
              <p:spPr bwMode="auto">
                <a:xfrm>
                  <a:off x="4608" y="2283"/>
                  <a:ext cx="14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4" y="7"/>
                    </a:cxn>
                    <a:cxn ang="0">
                      <a:pos x="14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4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4" y="7"/>
                      </a:lnTo>
                      <a:lnTo>
                        <a:pt x="14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384"/>
                <p:cNvSpPr>
                  <a:spLocks/>
                </p:cNvSpPr>
                <p:nvPr/>
              </p:nvSpPr>
              <p:spPr bwMode="auto">
                <a:xfrm>
                  <a:off x="4608" y="2283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1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1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385"/>
                <p:cNvSpPr>
                  <a:spLocks/>
                </p:cNvSpPr>
                <p:nvPr/>
              </p:nvSpPr>
              <p:spPr bwMode="auto">
                <a:xfrm>
                  <a:off x="4608" y="2334"/>
                  <a:ext cx="14" cy="10"/>
                </a:xfrm>
                <a:custGeom>
                  <a:avLst/>
                  <a:gdLst/>
                  <a:ahLst/>
                  <a:cxnLst>
                    <a:cxn ang="0">
                      <a:pos x="14" y="10"/>
                    </a:cxn>
                    <a:cxn ang="0">
                      <a:pos x="14" y="3"/>
                    </a:cxn>
                    <a:cxn ang="0">
                      <a:pos x="4" y="0"/>
                    </a:cxn>
                    <a:cxn ang="0">
                      <a:pos x="0" y="3"/>
                    </a:cxn>
                    <a:cxn ang="0">
                      <a:pos x="14" y="10"/>
                    </a:cxn>
                  </a:cxnLst>
                  <a:rect l="0" t="0" r="r" b="b"/>
                  <a:pathLst>
                    <a:path w="14" h="10">
                      <a:moveTo>
                        <a:pt x="14" y="10"/>
                      </a:moveTo>
                      <a:lnTo>
                        <a:pt x="14" y="3"/>
                      </a:lnTo>
                      <a:lnTo>
                        <a:pt x="4" y="0"/>
                      </a:lnTo>
                      <a:lnTo>
                        <a:pt x="0" y="3"/>
                      </a:lnTo>
                      <a:lnTo>
                        <a:pt x="14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6" name="Freeform 386"/>
                <p:cNvSpPr>
                  <a:spLocks/>
                </p:cNvSpPr>
                <p:nvPr/>
              </p:nvSpPr>
              <p:spPr bwMode="auto">
                <a:xfrm>
                  <a:off x="4591" y="2273"/>
                  <a:ext cx="11" cy="57"/>
                </a:xfrm>
                <a:custGeom>
                  <a:avLst/>
                  <a:gdLst/>
                  <a:ahLst/>
                  <a:cxnLst>
                    <a:cxn ang="0">
                      <a:pos x="0" y="50"/>
                    </a:cxn>
                    <a:cxn ang="0">
                      <a:pos x="0" y="0"/>
                    </a:cxn>
                    <a:cxn ang="0">
                      <a:pos x="11" y="6"/>
                    </a:cxn>
                    <a:cxn ang="0">
                      <a:pos x="11" y="57"/>
                    </a:cxn>
                    <a:cxn ang="0">
                      <a:pos x="0" y="50"/>
                    </a:cxn>
                  </a:cxnLst>
                  <a:rect l="0" t="0" r="r" b="b"/>
                  <a:pathLst>
                    <a:path w="11" h="57">
                      <a:moveTo>
                        <a:pt x="0" y="50"/>
                      </a:moveTo>
                      <a:lnTo>
                        <a:pt x="0" y="0"/>
                      </a:lnTo>
                      <a:lnTo>
                        <a:pt x="11" y="6"/>
                      </a:lnTo>
                      <a:lnTo>
                        <a:pt x="11" y="57"/>
                      </a:ln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Rectangle 387"/>
                <p:cNvSpPr>
                  <a:spLocks noChangeArrowheads="1"/>
                </p:cNvSpPr>
                <p:nvPr/>
              </p:nvSpPr>
              <p:spPr bwMode="auto">
                <a:xfrm>
                  <a:off x="4591" y="2273"/>
                  <a:ext cx="4" cy="50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388"/>
                <p:cNvSpPr>
                  <a:spLocks/>
                </p:cNvSpPr>
                <p:nvPr/>
              </p:nvSpPr>
              <p:spPr bwMode="auto">
                <a:xfrm>
                  <a:off x="4591" y="2323"/>
                  <a:ext cx="11" cy="7"/>
                </a:xfrm>
                <a:custGeom>
                  <a:avLst/>
                  <a:gdLst/>
                  <a:ahLst/>
                  <a:cxnLst>
                    <a:cxn ang="0">
                      <a:pos x="11" y="7"/>
                    </a:cxn>
                    <a:cxn ang="0">
                      <a:pos x="11" y="4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11" y="7"/>
                    </a:cxn>
                  </a:cxnLst>
                  <a:rect l="0" t="0" r="r" b="b"/>
                  <a:pathLst>
                    <a:path w="11" h="7">
                      <a:moveTo>
                        <a:pt x="11" y="7"/>
                      </a:moveTo>
                      <a:lnTo>
                        <a:pt x="11" y="4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11" y="7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389"/>
                <p:cNvSpPr>
                  <a:spLocks/>
                </p:cNvSpPr>
                <p:nvPr/>
              </p:nvSpPr>
              <p:spPr bwMode="auto">
                <a:xfrm>
                  <a:off x="4571" y="2262"/>
                  <a:ext cx="14" cy="58"/>
                </a:xfrm>
                <a:custGeom>
                  <a:avLst/>
                  <a:gdLst/>
                  <a:ahLst/>
                  <a:cxnLst>
                    <a:cxn ang="0">
                      <a:pos x="0" y="51"/>
                    </a:cxn>
                    <a:cxn ang="0">
                      <a:pos x="0" y="0"/>
                    </a:cxn>
                    <a:cxn ang="0">
                      <a:pos x="14" y="7"/>
                    </a:cxn>
                    <a:cxn ang="0">
                      <a:pos x="14" y="58"/>
                    </a:cxn>
                    <a:cxn ang="0">
                      <a:pos x="0" y="51"/>
                    </a:cxn>
                  </a:cxnLst>
                  <a:rect l="0" t="0" r="r" b="b"/>
                  <a:pathLst>
                    <a:path w="14" h="58">
                      <a:moveTo>
                        <a:pt x="0" y="51"/>
                      </a:moveTo>
                      <a:lnTo>
                        <a:pt x="0" y="0"/>
                      </a:lnTo>
                      <a:lnTo>
                        <a:pt x="14" y="7"/>
                      </a:lnTo>
                      <a:lnTo>
                        <a:pt x="14" y="58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0" name="Rectangle 390"/>
                <p:cNvSpPr>
                  <a:spLocks noChangeArrowheads="1"/>
                </p:cNvSpPr>
                <p:nvPr/>
              </p:nvSpPr>
              <p:spPr bwMode="auto">
                <a:xfrm>
                  <a:off x="4571" y="2262"/>
                  <a:ext cx="4" cy="51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391"/>
                <p:cNvSpPr>
                  <a:spLocks/>
                </p:cNvSpPr>
                <p:nvPr/>
              </p:nvSpPr>
              <p:spPr bwMode="auto">
                <a:xfrm>
                  <a:off x="4571" y="2313"/>
                  <a:ext cx="14" cy="7"/>
                </a:xfrm>
                <a:custGeom>
                  <a:avLst/>
                  <a:gdLst/>
                  <a:ahLst/>
                  <a:cxnLst>
                    <a:cxn ang="0">
                      <a:pos x="14" y="7"/>
                    </a:cxn>
                    <a:cxn ang="0">
                      <a:pos x="14" y="4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14" y="7"/>
                    </a:cxn>
                  </a:cxnLst>
                  <a:rect l="0" t="0" r="r" b="b"/>
                  <a:pathLst>
                    <a:path w="14" h="7">
                      <a:moveTo>
                        <a:pt x="14" y="7"/>
                      </a:moveTo>
                      <a:lnTo>
                        <a:pt x="14" y="4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14" y="7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392"/>
                <p:cNvSpPr>
                  <a:spLocks/>
                </p:cNvSpPr>
                <p:nvPr/>
              </p:nvSpPr>
              <p:spPr bwMode="auto">
                <a:xfrm>
                  <a:off x="4554" y="2249"/>
                  <a:ext cx="10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0" y="7"/>
                    </a:cxn>
                    <a:cxn ang="0">
                      <a:pos x="10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0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0" y="7"/>
                      </a:lnTo>
                      <a:lnTo>
                        <a:pt x="10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393"/>
                <p:cNvSpPr>
                  <a:spLocks/>
                </p:cNvSpPr>
                <p:nvPr/>
              </p:nvSpPr>
              <p:spPr bwMode="auto">
                <a:xfrm>
                  <a:off x="4554" y="2249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4"/>
                    </a:cxn>
                    <a:cxn ang="0">
                      <a:pos x="4" y="3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4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4" name="Freeform 394"/>
                <p:cNvSpPr>
                  <a:spLocks/>
                </p:cNvSpPr>
                <p:nvPr/>
              </p:nvSpPr>
              <p:spPr bwMode="auto">
                <a:xfrm>
                  <a:off x="4554" y="2303"/>
                  <a:ext cx="10" cy="7"/>
                </a:xfrm>
                <a:custGeom>
                  <a:avLst/>
                  <a:gdLst/>
                  <a:ahLst/>
                  <a:cxnLst>
                    <a:cxn ang="0">
                      <a:pos x="10" y="7"/>
                    </a:cxn>
                    <a:cxn ang="0">
                      <a:pos x="10" y="3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10" y="7"/>
                    </a:cxn>
                  </a:cxnLst>
                  <a:rect l="0" t="0" r="r" b="b"/>
                  <a:pathLst>
                    <a:path w="10" h="7">
                      <a:moveTo>
                        <a:pt x="10" y="7"/>
                      </a:moveTo>
                      <a:lnTo>
                        <a:pt x="10" y="3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10" y="7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5" name="Freeform 395"/>
                <p:cNvSpPr>
                  <a:spLocks/>
                </p:cNvSpPr>
                <p:nvPr/>
              </p:nvSpPr>
              <p:spPr bwMode="auto">
                <a:xfrm>
                  <a:off x="4537" y="2239"/>
                  <a:ext cx="11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1" y="6"/>
                    </a:cxn>
                    <a:cxn ang="0">
                      <a:pos x="11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1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1" y="6"/>
                      </a:lnTo>
                      <a:lnTo>
                        <a:pt x="11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6" name="Freeform 396"/>
                <p:cNvSpPr>
                  <a:spLocks/>
                </p:cNvSpPr>
                <p:nvPr/>
              </p:nvSpPr>
              <p:spPr bwMode="auto">
                <a:xfrm>
                  <a:off x="4537" y="2239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54"/>
                    </a:cxn>
                    <a:cxn ang="0">
                      <a:pos x="4" y="3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0" y="54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7" name="Freeform 397"/>
                <p:cNvSpPr>
                  <a:spLocks/>
                </p:cNvSpPr>
                <p:nvPr/>
              </p:nvSpPr>
              <p:spPr bwMode="auto">
                <a:xfrm>
                  <a:off x="4537" y="2293"/>
                  <a:ext cx="11" cy="7"/>
                </a:xfrm>
                <a:custGeom>
                  <a:avLst/>
                  <a:gdLst/>
                  <a:ahLst/>
                  <a:cxnLst>
                    <a:cxn ang="0">
                      <a:pos x="11" y="7"/>
                    </a:cxn>
                    <a:cxn ang="0">
                      <a:pos x="11" y="3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1" y="7"/>
                    </a:cxn>
                  </a:cxnLst>
                  <a:rect l="0" t="0" r="r" b="b"/>
                  <a:pathLst>
                    <a:path w="11" h="7">
                      <a:moveTo>
                        <a:pt x="11" y="7"/>
                      </a:moveTo>
                      <a:lnTo>
                        <a:pt x="11" y="3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1" y="7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8" name="Freeform 398"/>
                <p:cNvSpPr>
                  <a:spLocks/>
                </p:cNvSpPr>
                <p:nvPr/>
              </p:nvSpPr>
              <p:spPr bwMode="auto">
                <a:xfrm>
                  <a:off x="4517" y="2229"/>
                  <a:ext cx="14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4" y="6"/>
                    </a:cxn>
                    <a:cxn ang="0">
                      <a:pos x="14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4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4" y="6"/>
                      </a:lnTo>
                      <a:lnTo>
                        <a:pt x="14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9" name="Freeform 399"/>
                <p:cNvSpPr>
                  <a:spLocks/>
                </p:cNvSpPr>
                <p:nvPr/>
              </p:nvSpPr>
              <p:spPr bwMode="auto">
                <a:xfrm>
                  <a:off x="4517" y="2229"/>
                  <a:ext cx="4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4" y="50"/>
                    </a:cxn>
                    <a:cxn ang="0">
                      <a:pos x="4" y="3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" h="54">
                      <a:moveTo>
                        <a:pt x="0" y="54"/>
                      </a:moveTo>
                      <a:lnTo>
                        <a:pt x="4" y="50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0" name="Freeform 400"/>
                <p:cNvSpPr>
                  <a:spLocks/>
                </p:cNvSpPr>
                <p:nvPr/>
              </p:nvSpPr>
              <p:spPr bwMode="auto">
                <a:xfrm>
                  <a:off x="4517" y="2279"/>
                  <a:ext cx="14" cy="11"/>
                </a:xfrm>
                <a:custGeom>
                  <a:avLst/>
                  <a:gdLst/>
                  <a:ahLst/>
                  <a:cxnLst>
                    <a:cxn ang="0">
                      <a:pos x="14" y="11"/>
                    </a:cxn>
                    <a:cxn ang="0">
                      <a:pos x="14" y="7"/>
                    </a:cxn>
                    <a:cxn ang="0">
                      <a:pos x="4" y="0"/>
                    </a:cxn>
                    <a:cxn ang="0">
                      <a:pos x="0" y="4"/>
                    </a:cxn>
                    <a:cxn ang="0">
                      <a:pos x="14" y="11"/>
                    </a:cxn>
                  </a:cxnLst>
                  <a:rect l="0" t="0" r="r" b="b"/>
                  <a:pathLst>
                    <a:path w="14" h="11">
                      <a:moveTo>
                        <a:pt x="14" y="11"/>
                      </a:moveTo>
                      <a:lnTo>
                        <a:pt x="14" y="7"/>
                      </a:lnTo>
                      <a:lnTo>
                        <a:pt x="4" y="0"/>
                      </a:lnTo>
                      <a:lnTo>
                        <a:pt x="0" y="4"/>
                      </a:lnTo>
                      <a:lnTo>
                        <a:pt x="14" y="11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1" name="Freeform 401"/>
                <p:cNvSpPr>
                  <a:spLocks/>
                </p:cNvSpPr>
                <p:nvPr/>
              </p:nvSpPr>
              <p:spPr bwMode="auto">
                <a:xfrm>
                  <a:off x="4500" y="2218"/>
                  <a:ext cx="10" cy="61"/>
                </a:xfrm>
                <a:custGeom>
                  <a:avLst/>
                  <a:gdLst/>
                  <a:ahLst/>
                  <a:cxnLst>
                    <a:cxn ang="0">
                      <a:pos x="0" y="55"/>
                    </a:cxn>
                    <a:cxn ang="0">
                      <a:pos x="0" y="0"/>
                    </a:cxn>
                    <a:cxn ang="0">
                      <a:pos x="10" y="7"/>
                    </a:cxn>
                    <a:cxn ang="0">
                      <a:pos x="10" y="61"/>
                    </a:cxn>
                    <a:cxn ang="0">
                      <a:pos x="0" y="55"/>
                    </a:cxn>
                  </a:cxnLst>
                  <a:rect l="0" t="0" r="r" b="b"/>
                  <a:pathLst>
                    <a:path w="10" h="61">
                      <a:moveTo>
                        <a:pt x="0" y="55"/>
                      </a:moveTo>
                      <a:lnTo>
                        <a:pt x="0" y="0"/>
                      </a:lnTo>
                      <a:lnTo>
                        <a:pt x="10" y="7"/>
                      </a:lnTo>
                      <a:lnTo>
                        <a:pt x="10" y="61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2" name="Freeform 402"/>
                <p:cNvSpPr>
                  <a:spLocks/>
                </p:cNvSpPr>
                <p:nvPr/>
              </p:nvSpPr>
              <p:spPr bwMode="auto">
                <a:xfrm>
                  <a:off x="4500" y="2218"/>
                  <a:ext cx="4" cy="55"/>
                </a:xfrm>
                <a:custGeom>
                  <a:avLst/>
                  <a:gdLst/>
                  <a:ahLst/>
                  <a:cxnLst>
                    <a:cxn ang="0">
                      <a:pos x="0" y="55"/>
                    </a:cxn>
                    <a:cxn ang="0">
                      <a:pos x="4" y="51"/>
                    </a:cxn>
                    <a:cxn ang="0">
                      <a:pos x="4" y="4"/>
                    </a:cxn>
                    <a:cxn ang="0">
                      <a:pos x="0" y="0"/>
                    </a:cxn>
                    <a:cxn ang="0">
                      <a:pos x="0" y="55"/>
                    </a:cxn>
                  </a:cxnLst>
                  <a:rect l="0" t="0" r="r" b="b"/>
                  <a:pathLst>
                    <a:path w="4" h="55">
                      <a:moveTo>
                        <a:pt x="0" y="55"/>
                      </a:moveTo>
                      <a:lnTo>
                        <a:pt x="4" y="51"/>
                      </a:lnTo>
                      <a:lnTo>
                        <a:pt x="4" y="4"/>
                      </a:lnTo>
                      <a:lnTo>
                        <a:pt x="0" y="0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3" name="Freeform 403"/>
                <p:cNvSpPr>
                  <a:spLocks/>
                </p:cNvSpPr>
                <p:nvPr/>
              </p:nvSpPr>
              <p:spPr bwMode="auto">
                <a:xfrm>
                  <a:off x="4500" y="2269"/>
                  <a:ext cx="10" cy="10"/>
                </a:xfrm>
                <a:custGeom>
                  <a:avLst/>
                  <a:gdLst/>
                  <a:ahLst/>
                  <a:cxnLst>
                    <a:cxn ang="0">
                      <a:pos x="10" y="10"/>
                    </a:cxn>
                    <a:cxn ang="0">
                      <a:pos x="10" y="7"/>
                    </a:cxn>
                    <a:cxn ang="0">
                      <a:pos x="4" y="0"/>
                    </a:cxn>
                    <a:cxn ang="0">
                      <a:pos x="0" y="4"/>
                    </a:cxn>
                    <a:cxn ang="0">
                      <a:pos x="10" y="10"/>
                    </a:cxn>
                  </a:cxnLst>
                  <a:rect l="0" t="0" r="r" b="b"/>
                  <a:pathLst>
                    <a:path w="10" h="10">
                      <a:moveTo>
                        <a:pt x="10" y="10"/>
                      </a:moveTo>
                      <a:lnTo>
                        <a:pt x="10" y="7"/>
                      </a:lnTo>
                      <a:lnTo>
                        <a:pt x="4" y="0"/>
                      </a:lnTo>
                      <a:lnTo>
                        <a:pt x="0" y="4"/>
                      </a:lnTo>
                      <a:lnTo>
                        <a:pt x="10" y="10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4" name="Freeform 404"/>
                <p:cNvSpPr>
                  <a:spLocks/>
                </p:cNvSpPr>
                <p:nvPr/>
              </p:nvSpPr>
              <p:spPr bwMode="auto">
                <a:xfrm>
                  <a:off x="4480" y="2208"/>
                  <a:ext cx="14" cy="61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0"/>
                    </a:cxn>
                    <a:cxn ang="0">
                      <a:pos x="14" y="7"/>
                    </a:cxn>
                    <a:cxn ang="0">
                      <a:pos x="14" y="6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14" h="61">
                      <a:moveTo>
                        <a:pt x="0" y="54"/>
                      </a:moveTo>
                      <a:lnTo>
                        <a:pt x="0" y="0"/>
                      </a:lnTo>
                      <a:lnTo>
                        <a:pt x="14" y="7"/>
                      </a:lnTo>
                      <a:lnTo>
                        <a:pt x="14" y="6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5" name="Freeform 405"/>
                <p:cNvSpPr>
                  <a:spLocks/>
                </p:cNvSpPr>
                <p:nvPr/>
              </p:nvSpPr>
              <p:spPr bwMode="auto">
                <a:xfrm>
                  <a:off x="4480" y="2208"/>
                  <a:ext cx="3" cy="5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3" y="51"/>
                    </a:cxn>
                    <a:cxn ang="0">
                      <a:pos x="3" y="4"/>
                    </a:cxn>
                    <a:cxn ang="0">
                      <a:pos x="0" y="0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3" h="54">
                      <a:moveTo>
                        <a:pt x="0" y="54"/>
                      </a:moveTo>
                      <a:lnTo>
                        <a:pt x="3" y="51"/>
                      </a:lnTo>
                      <a:lnTo>
                        <a:pt x="3" y="4"/>
                      </a:lnTo>
                      <a:lnTo>
                        <a:pt x="0" y="0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39" name="Freeform 407"/>
              <p:cNvSpPr>
                <a:spLocks/>
              </p:cNvSpPr>
              <p:nvPr/>
            </p:nvSpPr>
            <p:spPr bwMode="auto">
              <a:xfrm>
                <a:off x="7112000" y="3586163"/>
                <a:ext cx="22225" cy="15875"/>
              </a:xfrm>
              <a:custGeom>
                <a:avLst/>
                <a:gdLst/>
                <a:ahLst/>
                <a:cxnLst>
                  <a:cxn ang="0">
                    <a:pos x="14" y="10"/>
                  </a:cxn>
                  <a:cxn ang="0">
                    <a:pos x="14" y="7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14" y="10"/>
                  </a:cxn>
                </a:cxnLst>
                <a:rect l="0" t="0" r="r" b="b"/>
                <a:pathLst>
                  <a:path w="14" h="10">
                    <a:moveTo>
                      <a:pt x="14" y="10"/>
                    </a:moveTo>
                    <a:lnTo>
                      <a:pt x="14" y="7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14" y="10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408"/>
              <p:cNvSpPr>
                <a:spLocks/>
              </p:cNvSpPr>
              <p:nvPr/>
            </p:nvSpPr>
            <p:spPr bwMode="auto">
              <a:xfrm>
                <a:off x="7085013" y="3489325"/>
                <a:ext cx="15875" cy="96838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0"/>
                  </a:cxn>
                  <a:cxn ang="0">
                    <a:pos x="10" y="7"/>
                  </a:cxn>
                  <a:cxn ang="0">
                    <a:pos x="10" y="61"/>
                  </a:cxn>
                  <a:cxn ang="0">
                    <a:pos x="0" y="54"/>
                  </a:cxn>
                </a:cxnLst>
                <a:rect l="0" t="0" r="r" b="b"/>
                <a:pathLst>
                  <a:path w="10" h="61">
                    <a:moveTo>
                      <a:pt x="0" y="54"/>
                    </a:moveTo>
                    <a:lnTo>
                      <a:pt x="0" y="0"/>
                    </a:lnTo>
                    <a:lnTo>
                      <a:pt x="10" y="7"/>
                    </a:lnTo>
                    <a:lnTo>
                      <a:pt x="10" y="61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409"/>
              <p:cNvSpPr>
                <a:spLocks/>
              </p:cNvSpPr>
              <p:nvPr/>
            </p:nvSpPr>
            <p:spPr bwMode="auto">
              <a:xfrm>
                <a:off x="7085013" y="3489325"/>
                <a:ext cx="6350" cy="85725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4" y="51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54"/>
                  </a:cxn>
                </a:cxnLst>
                <a:rect l="0" t="0" r="r" b="b"/>
                <a:pathLst>
                  <a:path w="4" h="54">
                    <a:moveTo>
                      <a:pt x="0" y="54"/>
                    </a:moveTo>
                    <a:lnTo>
                      <a:pt x="4" y="51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410"/>
              <p:cNvSpPr>
                <a:spLocks/>
              </p:cNvSpPr>
              <p:nvPr/>
            </p:nvSpPr>
            <p:spPr bwMode="auto">
              <a:xfrm>
                <a:off x="7085013" y="3570288"/>
                <a:ext cx="15875" cy="15875"/>
              </a:xfrm>
              <a:custGeom>
                <a:avLst/>
                <a:gdLst/>
                <a:ahLst/>
                <a:cxnLst>
                  <a:cxn ang="0">
                    <a:pos x="10" y="10"/>
                  </a:cxn>
                  <a:cxn ang="0">
                    <a:pos x="10" y="7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10" y="10"/>
                  </a:cxn>
                </a:cxnLst>
                <a:rect l="0" t="0" r="r" b="b"/>
                <a:pathLst>
                  <a:path w="10" h="10">
                    <a:moveTo>
                      <a:pt x="10" y="10"/>
                    </a:moveTo>
                    <a:lnTo>
                      <a:pt x="10" y="7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10" y="10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411"/>
              <p:cNvSpPr>
                <a:spLocks/>
              </p:cNvSpPr>
              <p:nvPr/>
            </p:nvSpPr>
            <p:spPr bwMode="auto">
              <a:xfrm>
                <a:off x="7058025" y="3473450"/>
                <a:ext cx="15875" cy="96838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0"/>
                  </a:cxn>
                  <a:cxn ang="0">
                    <a:pos x="10" y="7"/>
                  </a:cxn>
                  <a:cxn ang="0">
                    <a:pos x="10" y="61"/>
                  </a:cxn>
                  <a:cxn ang="0">
                    <a:pos x="0" y="54"/>
                  </a:cxn>
                </a:cxnLst>
                <a:rect l="0" t="0" r="r" b="b"/>
                <a:pathLst>
                  <a:path w="10" h="61">
                    <a:moveTo>
                      <a:pt x="0" y="54"/>
                    </a:moveTo>
                    <a:lnTo>
                      <a:pt x="0" y="0"/>
                    </a:lnTo>
                    <a:lnTo>
                      <a:pt x="10" y="7"/>
                    </a:lnTo>
                    <a:lnTo>
                      <a:pt x="10" y="61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412"/>
              <p:cNvSpPr>
                <a:spLocks/>
              </p:cNvSpPr>
              <p:nvPr/>
            </p:nvSpPr>
            <p:spPr bwMode="auto">
              <a:xfrm>
                <a:off x="7058025" y="3473450"/>
                <a:ext cx="6350" cy="85725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4" y="51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54"/>
                  </a:cxn>
                </a:cxnLst>
                <a:rect l="0" t="0" r="r" b="b"/>
                <a:pathLst>
                  <a:path w="4" h="54">
                    <a:moveTo>
                      <a:pt x="0" y="54"/>
                    </a:moveTo>
                    <a:lnTo>
                      <a:pt x="4" y="51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413"/>
              <p:cNvSpPr>
                <a:spLocks/>
              </p:cNvSpPr>
              <p:nvPr/>
            </p:nvSpPr>
            <p:spPr bwMode="auto">
              <a:xfrm>
                <a:off x="7058025" y="3554413"/>
                <a:ext cx="15875" cy="15875"/>
              </a:xfrm>
              <a:custGeom>
                <a:avLst/>
                <a:gdLst/>
                <a:ahLst/>
                <a:cxnLst>
                  <a:cxn ang="0">
                    <a:pos x="10" y="10"/>
                  </a:cxn>
                  <a:cxn ang="0">
                    <a:pos x="10" y="3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10" y="10"/>
                  </a:cxn>
                </a:cxnLst>
                <a:rect l="0" t="0" r="r" b="b"/>
                <a:pathLst>
                  <a:path w="10" h="10">
                    <a:moveTo>
                      <a:pt x="10" y="10"/>
                    </a:moveTo>
                    <a:lnTo>
                      <a:pt x="10" y="3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10" y="10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414"/>
              <p:cNvSpPr>
                <a:spLocks/>
              </p:cNvSpPr>
              <p:nvPr/>
            </p:nvSpPr>
            <p:spPr bwMode="auto">
              <a:xfrm>
                <a:off x="7026275" y="3457575"/>
                <a:ext cx="22225" cy="90488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0" y="0"/>
                  </a:cxn>
                  <a:cxn ang="0">
                    <a:pos x="14" y="7"/>
                  </a:cxn>
                  <a:cxn ang="0">
                    <a:pos x="14" y="57"/>
                  </a:cxn>
                  <a:cxn ang="0">
                    <a:pos x="0" y="51"/>
                  </a:cxn>
                </a:cxnLst>
                <a:rect l="0" t="0" r="r" b="b"/>
                <a:pathLst>
                  <a:path w="14" h="57">
                    <a:moveTo>
                      <a:pt x="0" y="51"/>
                    </a:moveTo>
                    <a:lnTo>
                      <a:pt x="0" y="0"/>
                    </a:lnTo>
                    <a:lnTo>
                      <a:pt x="14" y="7"/>
                    </a:lnTo>
                    <a:lnTo>
                      <a:pt x="14" y="57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Rectangle 415"/>
              <p:cNvSpPr>
                <a:spLocks noChangeArrowheads="1"/>
              </p:cNvSpPr>
              <p:nvPr/>
            </p:nvSpPr>
            <p:spPr bwMode="auto">
              <a:xfrm>
                <a:off x="7026275" y="3457575"/>
                <a:ext cx="4763" cy="80963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416"/>
              <p:cNvSpPr>
                <a:spLocks/>
              </p:cNvSpPr>
              <p:nvPr/>
            </p:nvSpPr>
            <p:spPr bwMode="auto">
              <a:xfrm>
                <a:off x="7026275" y="3538538"/>
                <a:ext cx="22225" cy="9525"/>
              </a:xfrm>
              <a:custGeom>
                <a:avLst/>
                <a:gdLst/>
                <a:ahLst/>
                <a:cxnLst>
                  <a:cxn ang="0">
                    <a:pos x="14" y="6"/>
                  </a:cxn>
                  <a:cxn ang="0">
                    <a:pos x="14" y="3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14" y="6"/>
                  </a:cxn>
                </a:cxnLst>
                <a:rect l="0" t="0" r="r" b="b"/>
                <a:pathLst>
                  <a:path w="14" h="6">
                    <a:moveTo>
                      <a:pt x="14" y="6"/>
                    </a:moveTo>
                    <a:lnTo>
                      <a:pt x="14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14" y="6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417"/>
              <p:cNvSpPr>
                <a:spLocks/>
              </p:cNvSpPr>
              <p:nvPr/>
            </p:nvSpPr>
            <p:spPr bwMode="auto">
              <a:xfrm>
                <a:off x="6999288" y="3441700"/>
                <a:ext cx="15875" cy="90488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0" y="0"/>
                  </a:cxn>
                  <a:cxn ang="0">
                    <a:pos x="10" y="6"/>
                  </a:cxn>
                  <a:cxn ang="0">
                    <a:pos x="10" y="57"/>
                  </a:cxn>
                  <a:cxn ang="0">
                    <a:pos x="0" y="50"/>
                  </a:cxn>
                </a:cxnLst>
                <a:rect l="0" t="0" r="r" b="b"/>
                <a:pathLst>
                  <a:path w="10" h="57">
                    <a:moveTo>
                      <a:pt x="0" y="50"/>
                    </a:moveTo>
                    <a:lnTo>
                      <a:pt x="0" y="0"/>
                    </a:lnTo>
                    <a:lnTo>
                      <a:pt x="10" y="6"/>
                    </a:lnTo>
                    <a:lnTo>
                      <a:pt x="10" y="57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Rectangle 418"/>
              <p:cNvSpPr>
                <a:spLocks noChangeArrowheads="1"/>
              </p:cNvSpPr>
              <p:nvPr/>
            </p:nvSpPr>
            <p:spPr bwMode="auto">
              <a:xfrm>
                <a:off x="6999288" y="3441700"/>
                <a:ext cx="6350" cy="79375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419"/>
              <p:cNvSpPr>
                <a:spLocks/>
              </p:cNvSpPr>
              <p:nvPr/>
            </p:nvSpPr>
            <p:spPr bwMode="auto">
              <a:xfrm>
                <a:off x="6999288" y="3521075"/>
                <a:ext cx="15875" cy="11113"/>
              </a:xfrm>
              <a:custGeom>
                <a:avLst/>
                <a:gdLst/>
                <a:ahLst/>
                <a:cxnLst>
                  <a:cxn ang="0">
                    <a:pos x="10" y="7"/>
                  </a:cxn>
                  <a:cxn ang="0">
                    <a:pos x="10" y="4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10" y="7"/>
                  </a:cxn>
                </a:cxnLst>
                <a:rect l="0" t="0" r="r" b="b"/>
                <a:pathLst>
                  <a:path w="10" h="7">
                    <a:moveTo>
                      <a:pt x="10" y="7"/>
                    </a:moveTo>
                    <a:lnTo>
                      <a:pt x="10" y="4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420"/>
              <p:cNvSpPr>
                <a:spLocks/>
              </p:cNvSpPr>
              <p:nvPr/>
            </p:nvSpPr>
            <p:spPr bwMode="auto">
              <a:xfrm>
                <a:off x="6565900" y="3178175"/>
                <a:ext cx="42863" cy="58738"/>
              </a:xfrm>
              <a:custGeom>
                <a:avLst/>
                <a:gdLst/>
                <a:ahLst/>
                <a:cxnLst>
                  <a:cxn ang="0">
                    <a:pos x="27" y="17"/>
                  </a:cxn>
                  <a:cxn ang="0">
                    <a:pos x="27" y="37"/>
                  </a:cxn>
                  <a:cxn ang="0">
                    <a:pos x="0" y="20"/>
                  </a:cxn>
                  <a:cxn ang="0">
                    <a:pos x="0" y="0"/>
                  </a:cxn>
                  <a:cxn ang="0">
                    <a:pos x="27" y="17"/>
                  </a:cxn>
                </a:cxnLst>
                <a:rect l="0" t="0" r="r" b="b"/>
                <a:pathLst>
                  <a:path w="27" h="37">
                    <a:moveTo>
                      <a:pt x="27" y="17"/>
                    </a:moveTo>
                    <a:lnTo>
                      <a:pt x="27" y="37"/>
                    </a:lnTo>
                    <a:lnTo>
                      <a:pt x="0" y="20"/>
                    </a:lnTo>
                    <a:lnTo>
                      <a:pt x="0" y="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421"/>
              <p:cNvSpPr>
                <a:spLocks/>
              </p:cNvSpPr>
              <p:nvPr/>
            </p:nvSpPr>
            <p:spPr bwMode="auto">
              <a:xfrm>
                <a:off x="6602413" y="3205163"/>
                <a:ext cx="6350" cy="26988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" y="0"/>
                  </a:cxn>
                  <a:cxn ang="0">
                    <a:pos x="4" y="17"/>
                  </a:cxn>
                  <a:cxn ang="0">
                    <a:pos x="0" y="17"/>
                  </a:cxn>
                  <a:cxn ang="0">
                    <a:pos x="0" y="3"/>
                  </a:cxn>
                </a:cxnLst>
                <a:rect l="0" t="0" r="r" b="b"/>
                <a:pathLst>
                  <a:path w="4" h="17">
                    <a:moveTo>
                      <a:pt x="0" y="3"/>
                    </a:moveTo>
                    <a:lnTo>
                      <a:pt x="4" y="0"/>
                    </a:lnTo>
                    <a:lnTo>
                      <a:pt x="4" y="17"/>
                    </a:lnTo>
                    <a:lnTo>
                      <a:pt x="0" y="17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725A1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422"/>
              <p:cNvSpPr>
                <a:spLocks/>
              </p:cNvSpPr>
              <p:nvPr/>
            </p:nvSpPr>
            <p:spPr bwMode="auto">
              <a:xfrm>
                <a:off x="6559550" y="3178175"/>
                <a:ext cx="49213" cy="31750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" y="0"/>
                  </a:cxn>
                  <a:cxn ang="0">
                    <a:pos x="31" y="17"/>
                  </a:cxn>
                  <a:cxn ang="0">
                    <a:pos x="27" y="20"/>
                  </a:cxn>
                  <a:cxn ang="0">
                    <a:pos x="0" y="3"/>
                  </a:cxn>
                </a:cxnLst>
                <a:rect l="0" t="0" r="r" b="b"/>
                <a:pathLst>
                  <a:path w="31" h="20">
                    <a:moveTo>
                      <a:pt x="0" y="3"/>
                    </a:moveTo>
                    <a:lnTo>
                      <a:pt x="4" y="0"/>
                    </a:lnTo>
                    <a:lnTo>
                      <a:pt x="31" y="17"/>
                    </a:lnTo>
                    <a:lnTo>
                      <a:pt x="27" y="2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1B12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423"/>
              <p:cNvSpPr>
                <a:spLocks/>
              </p:cNvSpPr>
              <p:nvPr/>
            </p:nvSpPr>
            <p:spPr bwMode="auto">
              <a:xfrm>
                <a:off x="6559550" y="3182938"/>
                <a:ext cx="42863" cy="49213"/>
              </a:xfrm>
              <a:custGeom>
                <a:avLst/>
                <a:gdLst/>
                <a:ahLst/>
                <a:cxnLst>
                  <a:cxn ang="0">
                    <a:pos x="27" y="17"/>
                  </a:cxn>
                  <a:cxn ang="0">
                    <a:pos x="27" y="31"/>
                  </a:cxn>
                  <a:cxn ang="0">
                    <a:pos x="0" y="17"/>
                  </a:cxn>
                  <a:cxn ang="0">
                    <a:pos x="0" y="0"/>
                  </a:cxn>
                  <a:cxn ang="0">
                    <a:pos x="27" y="17"/>
                  </a:cxn>
                </a:cxnLst>
                <a:rect l="0" t="0" r="r" b="b"/>
                <a:pathLst>
                  <a:path w="27" h="31">
                    <a:moveTo>
                      <a:pt x="27" y="17"/>
                    </a:moveTo>
                    <a:lnTo>
                      <a:pt x="27" y="31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E1B12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424"/>
              <p:cNvSpPr>
                <a:spLocks/>
              </p:cNvSpPr>
              <p:nvPr/>
            </p:nvSpPr>
            <p:spPr bwMode="auto">
              <a:xfrm>
                <a:off x="7310438" y="2817813"/>
                <a:ext cx="990600" cy="2505075"/>
              </a:xfrm>
              <a:custGeom>
                <a:avLst/>
                <a:gdLst/>
                <a:ahLst/>
                <a:cxnLst>
                  <a:cxn ang="0">
                    <a:pos x="0" y="365"/>
                  </a:cxn>
                  <a:cxn ang="0">
                    <a:pos x="624" y="0"/>
                  </a:cxn>
                  <a:cxn ang="0">
                    <a:pos x="624" y="1212"/>
                  </a:cxn>
                  <a:cxn ang="0">
                    <a:pos x="0" y="1578"/>
                  </a:cxn>
                  <a:cxn ang="0">
                    <a:pos x="0" y="365"/>
                  </a:cxn>
                </a:cxnLst>
                <a:rect l="0" t="0" r="r" b="b"/>
                <a:pathLst>
                  <a:path w="624" h="1578">
                    <a:moveTo>
                      <a:pt x="0" y="365"/>
                    </a:moveTo>
                    <a:lnTo>
                      <a:pt x="624" y="0"/>
                    </a:lnTo>
                    <a:lnTo>
                      <a:pt x="624" y="1212"/>
                    </a:lnTo>
                    <a:lnTo>
                      <a:pt x="0" y="1578"/>
                    </a:lnTo>
                    <a:lnTo>
                      <a:pt x="0" y="365"/>
                    </a:lnTo>
                    <a:close/>
                  </a:path>
                </a:pathLst>
              </a:custGeom>
              <a:solidFill>
                <a:srgbClr val="0D0D0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425"/>
              <p:cNvSpPr>
                <a:spLocks/>
              </p:cNvSpPr>
              <p:nvPr/>
            </p:nvSpPr>
            <p:spPr bwMode="auto">
              <a:xfrm>
                <a:off x="7310438" y="3392488"/>
                <a:ext cx="11113" cy="1930400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0"/>
                  </a:cxn>
                  <a:cxn ang="0">
                    <a:pos x="7" y="1213"/>
                  </a:cxn>
                  <a:cxn ang="0">
                    <a:pos x="0" y="1216"/>
                  </a:cxn>
                  <a:cxn ang="0">
                    <a:pos x="0" y="3"/>
                  </a:cxn>
                </a:cxnLst>
                <a:rect l="0" t="0" r="r" b="b"/>
                <a:pathLst>
                  <a:path w="7" h="1216">
                    <a:moveTo>
                      <a:pt x="0" y="3"/>
                    </a:moveTo>
                    <a:lnTo>
                      <a:pt x="7" y="0"/>
                    </a:lnTo>
                    <a:lnTo>
                      <a:pt x="7" y="1213"/>
                    </a:lnTo>
                    <a:lnTo>
                      <a:pt x="0" y="1216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A1A1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426"/>
              <p:cNvSpPr>
                <a:spLocks/>
              </p:cNvSpPr>
              <p:nvPr/>
            </p:nvSpPr>
            <p:spPr bwMode="auto">
              <a:xfrm>
                <a:off x="6523038" y="3038475"/>
                <a:ext cx="26988" cy="1719263"/>
              </a:xfrm>
              <a:custGeom>
                <a:avLst/>
                <a:gdLst/>
                <a:ahLst/>
                <a:cxnLst>
                  <a:cxn ang="0">
                    <a:pos x="3" y="10"/>
                  </a:cxn>
                  <a:cxn ang="0">
                    <a:pos x="17" y="0"/>
                  </a:cxn>
                  <a:cxn ang="0">
                    <a:pos x="17" y="1070"/>
                  </a:cxn>
                  <a:cxn ang="0">
                    <a:pos x="0" y="1083"/>
                  </a:cxn>
                  <a:cxn ang="0">
                    <a:pos x="3" y="10"/>
                  </a:cxn>
                </a:cxnLst>
                <a:rect l="0" t="0" r="r" b="b"/>
                <a:pathLst>
                  <a:path w="17" h="1083">
                    <a:moveTo>
                      <a:pt x="3" y="10"/>
                    </a:moveTo>
                    <a:lnTo>
                      <a:pt x="17" y="0"/>
                    </a:lnTo>
                    <a:lnTo>
                      <a:pt x="17" y="1070"/>
                    </a:lnTo>
                    <a:lnTo>
                      <a:pt x="0" y="1083"/>
                    </a:lnTo>
                    <a:lnTo>
                      <a:pt x="3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427"/>
              <p:cNvSpPr>
                <a:spLocks/>
              </p:cNvSpPr>
              <p:nvPr/>
            </p:nvSpPr>
            <p:spPr bwMode="auto">
              <a:xfrm>
                <a:off x="6383338" y="2279650"/>
                <a:ext cx="1917700" cy="1117600"/>
              </a:xfrm>
              <a:custGeom>
                <a:avLst/>
                <a:gdLst/>
                <a:ahLst/>
                <a:cxnLst>
                  <a:cxn ang="0">
                    <a:pos x="0" y="366"/>
                  </a:cxn>
                  <a:cxn ang="0">
                    <a:pos x="628" y="0"/>
                  </a:cxn>
                  <a:cxn ang="0">
                    <a:pos x="1208" y="339"/>
                  </a:cxn>
                  <a:cxn ang="0">
                    <a:pos x="584" y="704"/>
                  </a:cxn>
                  <a:cxn ang="0">
                    <a:pos x="0" y="366"/>
                  </a:cxn>
                </a:cxnLst>
                <a:rect l="0" t="0" r="r" b="b"/>
                <a:pathLst>
                  <a:path w="1208" h="704">
                    <a:moveTo>
                      <a:pt x="0" y="366"/>
                    </a:moveTo>
                    <a:lnTo>
                      <a:pt x="628" y="0"/>
                    </a:lnTo>
                    <a:lnTo>
                      <a:pt x="1208" y="339"/>
                    </a:lnTo>
                    <a:lnTo>
                      <a:pt x="584" y="704"/>
                    </a:lnTo>
                    <a:lnTo>
                      <a:pt x="0" y="366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428"/>
              <p:cNvSpPr>
                <a:spLocks/>
              </p:cNvSpPr>
              <p:nvPr/>
            </p:nvSpPr>
            <p:spPr bwMode="auto">
              <a:xfrm>
                <a:off x="6383338" y="2854325"/>
                <a:ext cx="938213" cy="54292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7" y="0"/>
                  </a:cxn>
                  <a:cxn ang="0">
                    <a:pos x="591" y="339"/>
                  </a:cxn>
                  <a:cxn ang="0">
                    <a:pos x="584" y="342"/>
                  </a:cxn>
                  <a:cxn ang="0">
                    <a:pos x="0" y="4"/>
                  </a:cxn>
                </a:cxnLst>
                <a:rect l="0" t="0" r="r" b="b"/>
                <a:pathLst>
                  <a:path w="591" h="342">
                    <a:moveTo>
                      <a:pt x="0" y="4"/>
                    </a:moveTo>
                    <a:lnTo>
                      <a:pt x="7" y="0"/>
                    </a:lnTo>
                    <a:lnTo>
                      <a:pt x="591" y="339"/>
                    </a:lnTo>
                    <a:lnTo>
                      <a:pt x="584" y="34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6666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429"/>
              <p:cNvSpPr>
                <a:spLocks/>
              </p:cNvSpPr>
              <p:nvPr/>
            </p:nvSpPr>
            <p:spPr bwMode="auto">
              <a:xfrm>
                <a:off x="6523038" y="4737100"/>
                <a:ext cx="620713" cy="36512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7" y="0"/>
                  </a:cxn>
                  <a:cxn ang="0">
                    <a:pos x="391" y="220"/>
                  </a:cxn>
                  <a:cxn ang="0">
                    <a:pos x="378" y="230"/>
                  </a:cxn>
                  <a:cxn ang="0">
                    <a:pos x="0" y="13"/>
                  </a:cxn>
                </a:cxnLst>
                <a:rect l="0" t="0" r="r" b="b"/>
                <a:pathLst>
                  <a:path w="391" h="230">
                    <a:moveTo>
                      <a:pt x="0" y="13"/>
                    </a:moveTo>
                    <a:lnTo>
                      <a:pt x="17" y="0"/>
                    </a:lnTo>
                    <a:lnTo>
                      <a:pt x="391" y="220"/>
                    </a:lnTo>
                    <a:lnTo>
                      <a:pt x="378" y="23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430"/>
              <p:cNvSpPr>
                <a:spLocks noEditPoints="1"/>
              </p:cNvSpPr>
              <p:nvPr/>
            </p:nvSpPr>
            <p:spPr bwMode="auto">
              <a:xfrm>
                <a:off x="6383338" y="2860675"/>
                <a:ext cx="927100" cy="24622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12"/>
                  </a:cxn>
                  <a:cxn ang="0">
                    <a:pos x="584" y="1551"/>
                  </a:cxn>
                  <a:cxn ang="0">
                    <a:pos x="584" y="338"/>
                  </a:cxn>
                  <a:cxn ang="0">
                    <a:pos x="0" y="0"/>
                  </a:cxn>
                  <a:cxn ang="0">
                    <a:pos x="466" y="1412"/>
                  </a:cxn>
                  <a:cxn ang="0">
                    <a:pos x="88" y="1195"/>
                  </a:cxn>
                  <a:cxn ang="0">
                    <a:pos x="91" y="122"/>
                  </a:cxn>
                  <a:cxn ang="0">
                    <a:pos x="466" y="338"/>
                  </a:cxn>
                  <a:cxn ang="0">
                    <a:pos x="466" y="1412"/>
                  </a:cxn>
                </a:cxnLst>
                <a:rect l="0" t="0" r="r" b="b"/>
                <a:pathLst>
                  <a:path w="584" h="1551">
                    <a:moveTo>
                      <a:pt x="0" y="0"/>
                    </a:moveTo>
                    <a:lnTo>
                      <a:pt x="0" y="1212"/>
                    </a:lnTo>
                    <a:lnTo>
                      <a:pt x="584" y="1551"/>
                    </a:lnTo>
                    <a:lnTo>
                      <a:pt x="584" y="338"/>
                    </a:lnTo>
                    <a:lnTo>
                      <a:pt x="0" y="0"/>
                    </a:lnTo>
                    <a:close/>
                    <a:moveTo>
                      <a:pt x="466" y="1412"/>
                    </a:moveTo>
                    <a:lnTo>
                      <a:pt x="88" y="1195"/>
                    </a:lnTo>
                    <a:lnTo>
                      <a:pt x="91" y="122"/>
                    </a:lnTo>
                    <a:lnTo>
                      <a:pt x="466" y="338"/>
                    </a:lnTo>
                    <a:lnTo>
                      <a:pt x="466" y="1412"/>
                    </a:lnTo>
                    <a:close/>
                  </a:path>
                </a:pathLst>
              </a:custGeom>
              <a:solidFill>
                <a:srgbClr val="40404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431"/>
              <p:cNvSpPr>
                <a:spLocks/>
              </p:cNvSpPr>
              <p:nvPr/>
            </p:nvSpPr>
            <p:spPr bwMode="auto">
              <a:xfrm>
                <a:off x="6726238" y="3090863"/>
                <a:ext cx="203200" cy="150813"/>
              </a:xfrm>
              <a:custGeom>
                <a:avLst/>
                <a:gdLst/>
                <a:ahLst/>
                <a:cxnLst>
                  <a:cxn ang="0">
                    <a:pos x="128" y="75"/>
                  </a:cxn>
                  <a:cxn ang="0">
                    <a:pos x="128" y="95"/>
                  </a:cxn>
                  <a:cxn ang="0">
                    <a:pos x="0" y="21"/>
                  </a:cxn>
                  <a:cxn ang="0">
                    <a:pos x="0" y="0"/>
                  </a:cxn>
                  <a:cxn ang="0">
                    <a:pos x="128" y="75"/>
                  </a:cxn>
                </a:cxnLst>
                <a:rect l="0" t="0" r="r" b="b"/>
                <a:pathLst>
                  <a:path w="128" h="95">
                    <a:moveTo>
                      <a:pt x="128" y="75"/>
                    </a:moveTo>
                    <a:lnTo>
                      <a:pt x="128" y="95"/>
                    </a:lnTo>
                    <a:lnTo>
                      <a:pt x="0" y="21"/>
                    </a:lnTo>
                    <a:lnTo>
                      <a:pt x="0" y="0"/>
                    </a:lnTo>
                    <a:lnTo>
                      <a:pt x="128" y="75"/>
                    </a:lnTo>
                    <a:close/>
                  </a:path>
                </a:pathLst>
              </a:custGeom>
              <a:solidFill>
                <a:srgbClr val="E1B12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432"/>
              <p:cNvSpPr>
                <a:spLocks/>
              </p:cNvSpPr>
              <p:nvPr/>
            </p:nvSpPr>
            <p:spPr bwMode="auto">
              <a:xfrm>
                <a:off x="6726238" y="3086100"/>
                <a:ext cx="214313" cy="123825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0" y="0"/>
                  </a:cxn>
                  <a:cxn ang="0">
                    <a:pos x="135" y="75"/>
                  </a:cxn>
                  <a:cxn ang="0">
                    <a:pos x="128" y="78"/>
                  </a:cxn>
                  <a:cxn ang="0">
                    <a:pos x="0" y="3"/>
                  </a:cxn>
                </a:cxnLst>
                <a:rect l="0" t="0" r="r" b="b"/>
                <a:pathLst>
                  <a:path w="135" h="78">
                    <a:moveTo>
                      <a:pt x="0" y="3"/>
                    </a:moveTo>
                    <a:lnTo>
                      <a:pt x="10" y="0"/>
                    </a:lnTo>
                    <a:lnTo>
                      <a:pt x="135" y="75"/>
                    </a:lnTo>
                    <a:lnTo>
                      <a:pt x="128" y="78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D63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433"/>
              <p:cNvSpPr>
                <a:spLocks/>
              </p:cNvSpPr>
              <p:nvPr/>
            </p:nvSpPr>
            <p:spPr bwMode="auto">
              <a:xfrm>
                <a:off x="6929438" y="3205163"/>
                <a:ext cx="11113" cy="3651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0"/>
                  </a:cxn>
                  <a:cxn ang="0">
                    <a:pos x="7" y="20"/>
                  </a:cxn>
                  <a:cxn ang="0">
                    <a:pos x="0" y="23"/>
                  </a:cxn>
                  <a:cxn ang="0">
                    <a:pos x="0" y="3"/>
                  </a:cxn>
                </a:cxnLst>
                <a:rect l="0" t="0" r="r" b="b"/>
                <a:pathLst>
                  <a:path w="7" h="23">
                    <a:moveTo>
                      <a:pt x="0" y="3"/>
                    </a:moveTo>
                    <a:lnTo>
                      <a:pt x="7" y="0"/>
                    </a:lnTo>
                    <a:lnTo>
                      <a:pt x="7" y="20"/>
                    </a:lnTo>
                    <a:lnTo>
                      <a:pt x="0" y="2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B3821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68" name="Oval Callout 467"/>
            <p:cNvSpPr/>
            <p:nvPr/>
          </p:nvSpPr>
          <p:spPr>
            <a:xfrm flipH="1">
              <a:off x="4876800" y="4114800"/>
              <a:ext cx="3581400" cy="1219200"/>
            </a:xfrm>
            <a:prstGeom prst="wedgeEllipseCallou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r>
                <a:rPr lang="en-US" dirty="0" smtClean="0"/>
                <a:t>Network Power Cost</a:t>
              </a:r>
            </a:p>
            <a:p>
              <a:r>
                <a:rPr lang="en-US" dirty="0" smtClean="0"/>
                <a:t>Network Delay</a:t>
              </a:r>
            </a:p>
            <a:p>
              <a:r>
                <a:rPr lang="en-US" dirty="0" smtClean="0"/>
                <a:t>Computational Delay </a:t>
              </a:r>
              <a:endParaRPr lang="en-US" dirty="0"/>
            </a:p>
          </p:txBody>
        </p:sp>
      </p:grpSp>
      <p:grpSp>
        <p:nvGrpSpPr>
          <p:cNvPr id="473" name="Group 472"/>
          <p:cNvGrpSpPr/>
          <p:nvPr/>
        </p:nvGrpSpPr>
        <p:grpSpPr>
          <a:xfrm>
            <a:off x="98234" y="4114800"/>
            <a:ext cx="3787966" cy="2721166"/>
            <a:chOff x="98234" y="4114800"/>
            <a:chExt cx="3787966" cy="2721166"/>
          </a:xfrm>
        </p:grpSpPr>
        <p:sp>
          <p:nvSpPr>
            <p:cNvPr id="467" name="Oval Callout 466"/>
            <p:cNvSpPr/>
            <p:nvPr/>
          </p:nvSpPr>
          <p:spPr>
            <a:xfrm>
              <a:off x="304800" y="4114800"/>
              <a:ext cx="3581400" cy="1219200"/>
            </a:xfrm>
            <a:prstGeom prst="wedgeEllipseCallou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r"/>
              <a:r>
                <a:rPr lang="en-US" dirty="0" smtClean="0"/>
                <a:t>Computational Power Cost</a:t>
              </a:r>
            </a:p>
            <a:p>
              <a:pPr algn="r"/>
              <a:r>
                <a:rPr lang="en-US" dirty="0" smtClean="0"/>
                <a:t>Computational Delay </a:t>
              </a:r>
              <a:endParaRPr lang="en-US" dirty="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8234" y="5249502"/>
              <a:ext cx="838200" cy="1586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66" name="Down Arrow 465"/>
          <p:cNvSpPr/>
          <p:nvPr/>
        </p:nvSpPr>
        <p:spPr>
          <a:xfrm>
            <a:off x="3810000" y="4114800"/>
            <a:ext cx="1219200" cy="2590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sz="2000" dirty="0" smtClean="0"/>
              <a:t>Annotated Callgraph</a:t>
            </a:r>
            <a:endParaRPr lang="en-US" sz="2000" dirty="0"/>
          </a:p>
        </p:txBody>
      </p:sp>
    </p:spTree>
    <p:custDataLst>
      <p:tags r:id="rId1"/>
    </p:custDataLst>
  </p:cSld>
  <p:clrMapOvr>
    <a:masterClrMapping/>
  </p:clrMapOvr>
  <p:transition advTm="589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MAUI Profiler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362199"/>
            <a:ext cx="3813946" cy="33877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697" y="2362199"/>
            <a:ext cx="3665390" cy="332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117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</a:t>
            </a:r>
            <a:r>
              <a:rPr lang="en-US" dirty="0" smtClean="0"/>
              <a:t>etwork Profiling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57850"/>
            <a:ext cx="8229600" cy="3259924"/>
          </a:xfrm>
        </p:spPr>
      </p:pic>
    </p:spTree>
    <p:extLst>
      <p:ext uri="{BB962C8B-B14F-4D97-AF65-F5344CB8AC3E}">
        <p14:creationId xmlns:p14="http://schemas.microsoft.com/office/powerpoint/2010/main" val="2425633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/>
        </p:nvSpPr>
        <p:spPr>
          <a:xfrm>
            <a:off x="2590800" y="3200400"/>
            <a:ext cx="3276600" cy="1828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572000" y="4953000"/>
            <a:ext cx="4572000" cy="1905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743200" y="1524000"/>
            <a:ext cx="8991600" cy="5334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MAUI Solver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124200" y="3385088"/>
            <a:ext cx="2113465" cy="13018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i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dirty="0" smtClean="0">
                <a:solidFill>
                  <a:schemeClr val="tx1"/>
                </a:solidFill>
              </a:rPr>
              <a:t>B</a:t>
            </a:r>
            <a:endParaRPr lang="en-US" sz="2000" i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900 </a:t>
            </a:r>
            <a:r>
              <a:rPr lang="en-US" sz="2400" dirty="0" err="1" smtClean="0">
                <a:solidFill>
                  <a:schemeClr val="tx1"/>
                </a:solidFill>
              </a:rPr>
              <a:t>mJ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15ms</a:t>
            </a:r>
            <a:endParaRPr lang="en-US" sz="24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628292" y="1676400"/>
            <a:ext cx="3439508" cy="16484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9144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i="1" dirty="0" smtClean="0">
                <a:solidFill>
                  <a:schemeClr val="tx1"/>
                </a:solidFill>
              </a:rPr>
              <a:t>C</a:t>
            </a:r>
            <a:endParaRPr lang="en-US" sz="2400" i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5000 </a:t>
            </a:r>
            <a:r>
              <a:rPr lang="en-US" sz="2400" dirty="0" err="1" smtClean="0">
                <a:solidFill>
                  <a:schemeClr val="tx1"/>
                </a:solidFill>
              </a:rPr>
              <a:t>mJ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3000 ms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>
            <a:stCxn id="6" idx="6"/>
            <a:endCxn id="13" idx="2"/>
          </p:cNvCxnSpPr>
          <p:nvPr/>
        </p:nvCxnSpPr>
        <p:spPr>
          <a:xfrm>
            <a:off x="5237665" y="4036017"/>
            <a:ext cx="390627" cy="183138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6"/>
            <a:endCxn id="7" idx="2"/>
          </p:cNvCxnSpPr>
          <p:nvPr/>
        </p:nvCxnSpPr>
        <p:spPr>
          <a:xfrm flipV="1">
            <a:off x="5237665" y="2500635"/>
            <a:ext cx="390627" cy="153538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5" idx="6"/>
            <a:endCxn id="6" idx="2"/>
          </p:cNvCxnSpPr>
          <p:nvPr/>
        </p:nvCxnSpPr>
        <p:spPr>
          <a:xfrm>
            <a:off x="2057400" y="4036017"/>
            <a:ext cx="10668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32"/>
          <p:cNvSpPr txBox="1">
            <a:spLocks noChangeArrowheads="1"/>
          </p:cNvSpPr>
          <p:nvPr/>
        </p:nvSpPr>
        <p:spPr bwMode="auto">
          <a:xfrm>
            <a:off x="2050726" y="3500735"/>
            <a:ext cx="11496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Calibri" pitchFamily="34" charset="0"/>
              </a:rPr>
              <a:t>1000mJ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2" name="TextBox 37"/>
          <p:cNvSpPr txBox="1">
            <a:spLocks noChangeArrowheads="1"/>
          </p:cNvSpPr>
          <p:nvPr/>
        </p:nvSpPr>
        <p:spPr bwMode="auto">
          <a:xfrm rot="4711917">
            <a:off x="4409154" y="5063711"/>
            <a:ext cx="15419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Calibri" pitchFamily="34" charset="0"/>
              </a:rPr>
              <a:t>25000 </a:t>
            </a:r>
            <a:r>
              <a:rPr lang="en-US" sz="2400" dirty="0" err="1">
                <a:latin typeface="Calibri" pitchFamily="34" charset="0"/>
              </a:rPr>
              <a:t>mJ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628292" y="5105400"/>
            <a:ext cx="3439508" cy="1524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9144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i="1" dirty="0" smtClean="0">
                <a:solidFill>
                  <a:schemeClr val="tx1"/>
                </a:solidFill>
              </a:rPr>
              <a:t>D</a:t>
            </a:r>
            <a:endParaRPr lang="en-US" sz="2400" i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15000 </a:t>
            </a:r>
            <a:r>
              <a:rPr lang="en-US" sz="2400" dirty="0" err="1" smtClean="0">
                <a:solidFill>
                  <a:schemeClr val="tx1"/>
                </a:solidFill>
              </a:rPr>
              <a:t>mJ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12000 ms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TextBox 33"/>
          <p:cNvSpPr txBox="1">
            <a:spLocks noChangeArrowheads="1"/>
          </p:cNvSpPr>
          <p:nvPr/>
        </p:nvSpPr>
        <p:spPr bwMode="auto">
          <a:xfrm rot="17050690">
            <a:off x="4275269" y="2361142"/>
            <a:ext cx="14850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10000 </a:t>
            </a:r>
            <a:r>
              <a:rPr lang="en-US" sz="2400" dirty="0" err="1" smtClean="0">
                <a:latin typeface="Calibri" pitchFamily="34" charset="0"/>
              </a:rPr>
              <a:t>mJ</a:t>
            </a:r>
            <a:r>
              <a:rPr lang="en-US" sz="2400" dirty="0" smtClean="0">
                <a:latin typeface="Calibri" pitchFamily="34" charset="0"/>
              </a:rPr>
              <a:t> </a:t>
            </a:r>
          </a:p>
        </p:txBody>
      </p:sp>
      <p:sp>
        <p:nvSpPr>
          <p:cNvPr id="15" name="Oval 14"/>
          <p:cNvSpPr/>
          <p:nvPr/>
        </p:nvSpPr>
        <p:spPr>
          <a:xfrm>
            <a:off x="86446" y="3385088"/>
            <a:ext cx="1970954" cy="13018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smtClean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981200" y="4343400"/>
            <a:ext cx="4429418" cy="369332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Computation energy and delay for execution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219200" y="3886200"/>
            <a:ext cx="3520516" cy="369332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Energy  and delay for state transfer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04800" y="175260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 sample </a:t>
            </a:r>
            <a:r>
              <a:rPr lang="en-US" sz="3200" dirty="0" err="1" smtClean="0"/>
              <a:t>callgraph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ransition advTm="518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9" grpId="0" animBg="1"/>
      <p:bldP spid="18" grpId="0" animBg="1"/>
      <p:bldP spid="18" grpId="1" animBg="1"/>
      <p:bldP spid="11" grpId="0"/>
      <p:bldP spid="12" grpId="0"/>
      <p:bldP spid="14" grpId="0"/>
      <p:bldP spid="29" grpId="0" animBg="1"/>
      <p:bldP spid="29" grpId="1" animBg="1"/>
      <p:bldP spid="16" grpId="0" animBg="1"/>
      <p:bldP spid="1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MAUI Solver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858" y="2405062"/>
            <a:ext cx="6958566" cy="330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314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MAUI system design</a:t>
            </a:r>
          </a:p>
          <a:p>
            <a:pPr lvl="1"/>
            <a:r>
              <a:rPr lang="en-US" dirty="0" smtClean="0"/>
              <a:t>MAUI </a:t>
            </a:r>
            <a:r>
              <a:rPr lang="en-US" dirty="0" smtClean="0"/>
              <a:t>profiler</a:t>
            </a:r>
          </a:p>
          <a:p>
            <a:pPr lvl="1"/>
            <a:r>
              <a:rPr lang="en-US" dirty="0" smtClean="0"/>
              <a:t>MAUI solver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Evaluation</a:t>
            </a:r>
          </a:p>
          <a:p>
            <a:r>
              <a:rPr lang="en-US" dirty="0" smtClean="0"/>
              <a:t>Conclusion</a:t>
            </a:r>
          </a:p>
        </p:txBody>
      </p:sp>
    </p:spTree>
  </p:cSld>
  <p:clrMapOvr>
    <a:masterClrMapping/>
  </p:clrMapOvr>
  <p:transition advTm="443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MAUI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Platform</a:t>
            </a:r>
          </a:p>
          <a:p>
            <a:pPr lvl="1"/>
            <a:r>
              <a:rPr lang="en-US" dirty="0" smtClean="0"/>
              <a:t>Windows Mobile 6.5</a:t>
            </a:r>
          </a:p>
          <a:p>
            <a:pPr lvl="1"/>
            <a:r>
              <a:rPr lang="en-US" dirty="0" smtClean="0"/>
              <a:t>.NET Framework 3.5</a:t>
            </a:r>
          </a:p>
          <a:p>
            <a:pPr lvl="1"/>
            <a:r>
              <a:rPr lang="en-US" dirty="0" smtClean="0"/>
              <a:t>HTC </a:t>
            </a:r>
            <a:r>
              <a:rPr lang="en-US" dirty="0" err="1" smtClean="0"/>
              <a:t>Fuze</a:t>
            </a:r>
            <a:r>
              <a:rPr lang="en-US" dirty="0" smtClean="0"/>
              <a:t> Smartphone</a:t>
            </a:r>
          </a:p>
          <a:p>
            <a:pPr lvl="1"/>
            <a:r>
              <a:rPr lang="en-US" dirty="0" smtClean="0"/>
              <a:t>Monsoon power monitor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Applications</a:t>
            </a:r>
          </a:p>
          <a:p>
            <a:pPr lvl="1"/>
            <a:r>
              <a:rPr lang="en-US" dirty="0" smtClean="0"/>
              <a:t>Chess</a:t>
            </a:r>
          </a:p>
          <a:p>
            <a:pPr lvl="1"/>
            <a:r>
              <a:rPr lang="en-US" dirty="0" smtClean="0"/>
              <a:t>Face Recognition</a:t>
            </a:r>
          </a:p>
          <a:p>
            <a:pPr lvl="1"/>
            <a:r>
              <a:rPr lang="en-US" dirty="0" smtClean="0"/>
              <a:t>Arcade Game</a:t>
            </a:r>
          </a:p>
          <a:p>
            <a:pPr lvl="1"/>
            <a:r>
              <a:rPr lang="en-US" dirty="0" smtClean="0"/>
              <a:t>Voice-based translator</a:t>
            </a:r>
          </a:p>
        </p:txBody>
      </p:sp>
    </p:spTree>
  </p:cSld>
  <p:clrMapOvr>
    <a:masterClrMapping/>
  </p:clrMapOvr>
  <p:transition advTm="47188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382000" cy="462560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How much can MAUI reduce energy consumption?</a:t>
            </a:r>
          </a:p>
          <a:p>
            <a:r>
              <a:rPr lang="en-US" sz="2800" dirty="0" smtClean="0"/>
              <a:t>How much can MAUI improve performance?</a:t>
            </a:r>
          </a:p>
          <a:p>
            <a:r>
              <a:rPr lang="en-US" sz="2800" dirty="0" smtClean="0"/>
              <a:t>Can MAUI Run Resource-Intensive Applications?</a:t>
            </a:r>
          </a:p>
        </p:txBody>
      </p:sp>
    </p:spTree>
  </p:cSld>
  <p:clrMapOvr>
    <a:masterClrMapping/>
  </p:clrMapOvr>
  <p:transition advTm="24869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67720"/>
            <a:ext cx="8229600" cy="3440184"/>
          </a:xfrm>
        </p:spPr>
      </p:pic>
    </p:spTree>
    <p:extLst>
      <p:ext uri="{BB962C8B-B14F-4D97-AF65-F5344CB8AC3E}">
        <p14:creationId xmlns:p14="http://schemas.microsoft.com/office/powerpoint/2010/main" val="4205022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155448"/>
            <a:ext cx="7467600" cy="1252728"/>
          </a:xfrm>
        </p:spPr>
        <p:txBody>
          <a:bodyPr>
            <a:noAutofit/>
          </a:bodyPr>
          <a:lstStyle/>
          <a:p>
            <a:r>
              <a:rPr lang="en-US" sz="4800" dirty="0" smtClean="0"/>
              <a:t>Battery is a scarce resource</a:t>
            </a:r>
            <a:endParaRPr lang="en-US" sz="4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75191"/>
            <a:ext cx="8686800" cy="4930409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CPU performance during same period: </a:t>
            </a:r>
            <a:r>
              <a:rPr lang="en-US" dirty="0" smtClean="0">
                <a:solidFill>
                  <a:srgbClr val="FF0000"/>
                </a:solidFill>
              </a:rPr>
              <a:t>24</a:t>
            </a:r>
            <a:r>
              <a:rPr lang="en-US" sz="3000" dirty="0" smtClean="0">
                <a:solidFill>
                  <a:srgbClr val="FF0000"/>
                </a:solidFill>
              </a:rPr>
              <a:t>6X</a:t>
            </a:r>
          </a:p>
          <a:p>
            <a:endParaRPr lang="en-US" sz="2600" dirty="0" smtClean="0"/>
          </a:p>
          <a:p>
            <a:r>
              <a:rPr lang="en-US" dirty="0" smtClean="0"/>
              <a:t>A solution to the battery problem seems unlikely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381000" y="1447800"/>
          <a:ext cx="79248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429000" y="3733800"/>
            <a:ext cx="2819400" cy="461665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Just 2X in 15 years</a:t>
            </a:r>
            <a:endParaRPr lang="en-US" sz="2400" dirty="0"/>
          </a:p>
        </p:txBody>
      </p:sp>
    </p:spTree>
    <p:custDataLst>
      <p:tags r:id="rId1"/>
    </p:custDataLst>
  </p:cSld>
  <p:clrMapOvr>
    <a:masterClrMapping/>
  </p:clrMapOvr>
  <p:transition advTm="265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45205"/>
            <a:ext cx="8229600" cy="3085215"/>
          </a:xfrm>
        </p:spPr>
      </p:pic>
    </p:spTree>
    <p:extLst>
      <p:ext uri="{BB962C8B-B14F-4D97-AF65-F5344CB8AC3E}">
        <p14:creationId xmlns:p14="http://schemas.microsoft.com/office/powerpoint/2010/main" val="24819710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686800" cy="1251062"/>
          </a:xfrm>
        </p:spPr>
        <p:txBody>
          <a:bodyPr>
            <a:noAutofit/>
          </a:bodyPr>
          <a:lstStyle/>
          <a:p>
            <a:r>
              <a:rPr lang="en-US" sz="3200" dirty="0" smtClean="0"/>
              <a:t>Can MAUI Run Resource-Intensive Applications?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438400"/>
            <a:ext cx="83820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Can MAUI Run Resource-Intensive Applications?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75364"/>
            <a:ext cx="4038600" cy="32294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726" y="2575364"/>
            <a:ext cx="3993562" cy="336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3396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MAUI system design</a:t>
            </a:r>
          </a:p>
          <a:p>
            <a:pPr lvl="1"/>
            <a:r>
              <a:rPr lang="en-US" dirty="0" smtClean="0"/>
              <a:t>MAUI proxy	</a:t>
            </a:r>
          </a:p>
          <a:p>
            <a:pPr lvl="1"/>
            <a:r>
              <a:rPr lang="en-US" dirty="0" smtClean="0"/>
              <a:t>MAUI profiler</a:t>
            </a:r>
          </a:p>
          <a:p>
            <a:pPr lvl="1"/>
            <a:r>
              <a:rPr lang="en-US" dirty="0" smtClean="0"/>
              <a:t>MAUI solver</a:t>
            </a:r>
          </a:p>
          <a:p>
            <a:r>
              <a:rPr lang="en-US" dirty="0" smtClean="0"/>
              <a:t>Evaluation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Conclusion</a:t>
            </a:r>
          </a:p>
        </p:txBody>
      </p:sp>
    </p:spTree>
  </p:cSld>
  <p:clrMapOvr>
    <a:masterClrMapping/>
  </p:clrMapOvr>
  <p:transition advTm="3079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458200" cy="4625609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MAUI enables developers to:</a:t>
            </a:r>
          </a:p>
          <a:p>
            <a:pPr lvl="1"/>
            <a:r>
              <a:rPr lang="en-US" sz="2400" dirty="0" smtClean="0"/>
              <a:t>Bypass the resource limitations of handheld devices</a:t>
            </a:r>
          </a:p>
          <a:p>
            <a:pPr lvl="1"/>
            <a:r>
              <a:rPr lang="en-US" sz="2400" dirty="0" smtClean="0"/>
              <a:t>Low barrier entry: simple program annotations</a:t>
            </a:r>
          </a:p>
          <a:p>
            <a:endParaRPr lang="en-US" sz="2800" dirty="0" smtClean="0"/>
          </a:p>
          <a:p>
            <a:r>
              <a:rPr lang="en-US" sz="2800" dirty="0" smtClean="0"/>
              <a:t>For a resource-intensive application</a:t>
            </a:r>
          </a:p>
          <a:p>
            <a:pPr lvl="1"/>
            <a:r>
              <a:rPr lang="en-US" sz="2400" dirty="0" smtClean="0"/>
              <a:t>MAUI reduced energy consumed by an order of magnitude</a:t>
            </a:r>
          </a:p>
          <a:p>
            <a:pPr lvl="1"/>
            <a:r>
              <a:rPr lang="en-US" sz="2400" dirty="0" smtClean="0"/>
              <a:t>MAUI improved application performance similarly</a:t>
            </a:r>
          </a:p>
          <a:p>
            <a:endParaRPr lang="en-US" sz="2800" dirty="0" smtClean="0"/>
          </a:p>
          <a:p>
            <a:r>
              <a:rPr lang="en-US" sz="2800" dirty="0" smtClean="0"/>
              <a:t>MAUI adapts to:</a:t>
            </a:r>
            <a:endParaRPr lang="en-US" sz="2400" dirty="0" smtClean="0"/>
          </a:p>
          <a:p>
            <a:pPr lvl="1"/>
            <a:r>
              <a:rPr lang="en-US" sz="2400" dirty="0" smtClean="0"/>
              <a:t>Changing network conditions </a:t>
            </a:r>
          </a:p>
          <a:p>
            <a:pPr lvl="1"/>
            <a:r>
              <a:rPr lang="en-US" sz="2400" dirty="0" smtClean="0"/>
              <a:t>Changing applications CPU demands</a:t>
            </a:r>
          </a:p>
          <a:p>
            <a:endParaRPr lang="en-US" sz="2800" dirty="0" smtClean="0"/>
          </a:p>
        </p:txBody>
      </p:sp>
    </p:spTree>
  </p:cSld>
  <p:clrMapOvr>
    <a:masterClrMapping/>
  </p:clrMapOvr>
  <p:transition advTm="27226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hlinkClick r:id="rId2"/>
              </a:rPr>
              <a:t>http://research.microsoft.com/en-us/projects/maui/ </a:t>
            </a:r>
            <a:endParaRPr lang="en-US" sz="2800" dirty="0" smtClean="0"/>
          </a:p>
          <a:p>
            <a:r>
              <a:rPr lang="en-US" dirty="0" smtClean="0"/>
              <a:t>ecuervo@cs.duke.edu</a:t>
            </a:r>
            <a:endParaRPr lang="en-US" dirty="0"/>
          </a:p>
        </p:txBody>
      </p:sp>
    </p:spTree>
  </p:cSld>
  <p:clrMapOvr>
    <a:masterClrMapping/>
  </p:clrMapOvr>
  <p:transition advTm="5405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152400"/>
            <a:ext cx="2362200" cy="1252728"/>
          </a:xfrm>
        </p:spPr>
        <p:txBody>
          <a:bodyPr/>
          <a:lstStyle/>
          <a:p>
            <a:r>
              <a:rPr lang="en-US" dirty="0" err="1" smtClean="0"/>
              <a:t>Back-UP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3048000" cy="2971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4852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4" name="Straight Connector 123"/>
          <p:cNvCxnSpPr/>
          <p:nvPr/>
        </p:nvCxnSpPr>
        <p:spPr>
          <a:xfrm rot="5400000">
            <a:off x="2171700" y="4000500"/>
            <a:ext cx="44958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TextBox 4"/>
          <p:cNvSpPr txBox="1">
            <a:spLocks noChangeArrowheads="1"/>
          </p:cNvSpPr>
          <p:nvPr/>
        </p:nvSpPr>
        <p:spPr bwMode="auto">
          <a:xfrm>
            <a:off x="5561013" y="5862638"/>
            <a:ext cx="16779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Maui server</a:t>
            </a:r>
          </a:p>
        </p:txBody>
      </p:sp>
      <p:sp>
        <p:nvSpPr>
          <p:cNvPr id="102" name="TextBox 7"/>
          <p:cNvSpPr txBox="1">
            <a:spLocks noChangeArrowheads="1"/>
          </p:cNvSpPr>
          <p:nvPr/>
        </p:nvSpPr>
        <p:spPr bwMode="auto">
          <a:xfrm>
            <a:off x="1598613" y="5864225"/>
            <a:ext cx="17287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Smartphone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304800" y="2057400"/>
            <a:ext cx="1447800" cy="3200400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Application</a:t>
            </a:r>
          </a:p>
        </p:txBody>
      </p:sp>
      <p:grpSp>
        <p:nvGrpSpPr>
          <p:cNvPr id="104" name="Group 32"/>
          <p:cNvGrpSpPr>
            <a:grpSpLocks/>
          </p:cNvGrpSpPr>
          <p:nvPr/>
        </p:nvGrpSpPr>
        <p:grpSpPr bwMode="auto">
          <a:xfrm>
            <a:off x="1828800" y="2057400"/>
            <a:ext cx="1905000" cy="3200400"/>
            <a:chOff x="1981200" y="1295400"/>
            <a:chExt cx="1905000" cy="3200400"/>
          </a:xfrm>
          <a:effectLst/>
        </p:grpSpPr>
        <p:sp>
          <p:nvSpPr>
            <p:cNvPr id="105" name="Rounded Rectangle 104"/>
            <p:cNvSpPr/>
            <p:nvPr/>
          </p:nvSpPr>
          <p:spPr>
            <a:xfrm>
              <a:off x="2209800" y="1828800"/>
              <a:ext cx="1447800" cy="1143000"/>
            </a:xfrm>
            <a:prstGeom prst="round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Client Proxy</a:t>
              </a:r>
            </a:p>
          </p:txBody>
        </p:sp>
        <p:sp>
          <p:nvSpPr>
            <p:cNvPr id="106" name="Rounded Rectangle 105"/>
            <p:cNvSpPr/>
            <p:nvPr/>
          </p:nvSpPr>
          <p:spPr>
            <a:xfrm>
              <a:off x="1981200" y="1295400"/>
              <a:ext cx="1905000" cy="3200400"/>
            </a:xfrm>
            <a:prstGeom prst="round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7" name="Rounded Rectangle 106"/>
            <p:cNvSpPr/>
            <p:nvPr/>
          </p:nvSpPr>
          <p:spPr>
            <a:xfrm>
              <a:off x="2209800" y="3124200"/>
              <a:ext cx="1447800" cy="434975"/>
            </a:xfrm>
            <a:prstGeom prst="roundRect">
              <a:avLst/>
            </a:prstGeom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Profiler</a:t>
              </a:r>
            </a:p>
          </p:txBody>
        </p:sp>
        <p:sp>
          <p:nvSpPr>
            <p:cNvPr id="108" name="Rounded Rectangle 107"/>
            <p:cNvSpPr/>
            <p:nvPr/>
          </p:nvSpPr>
          <p:spPr>
            <a:xfrm>
              <a:off x="2209800" y="3733800"/>
              <a:ext cx="1447800" cy="434975"/>
            </a:xfrm>
            <a:prstGeom prst="roundRect">
              <a:avLst/>
            </a:prstGeom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Solver</a:t>
              </a:r>
            </a:p>
          </p:txBody>
        </p:sp>
        <p:sp>
          <p:nvSpPr>
            <p:cNvPr id="109" name="TextBox 14"/>
            <p:cNvSpPr txBox="1">
              <a:spLocks noChangeArrowheads="1"/>
            </p:cNvSpPr>
            <p:nvPr/>
          </p:nvSpPr>
          <p:spPr bwMode="auto">
            <a:xfrm>
              <a:off x="2133600" y="1447800"/>
              <a:ext cx="151624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Maui Runtime</a:t>
              </a:r>
            </a:p>
          </p:txBody>
        </p:sp>
      </p:grpSp>
      <p:grpSp>
        <p:nvGrpSpPr>
          <p:cNvPr id="110" name="Group 32"/>
          <p:cNvGrpSpPr>
            <a:grpSpLocks/>
          </p:cNvGrpSpPr>
          <p:nvPr/>
        </p:nvGrpSpPr>
        <p:grpSpPr bwMode="auto">
          <a:xfrm>
            <a:off x="5105400" y="2057400"/>
            <a:ext cx="1905000" cy="3200400"/>
            <a:chOff x="1981200" y="1295400"/>
            <a:chExt cx="1905000" cy="3200400"/>
          </a:xfrm>
          <a:effectLst/>
        </p:grpSpPr>
        <p:sp>
          <p:nvSpPr>
            <p:cNvPr id="111" name="Rounded Rectangle 110"/>
            <p:cNvSpPr/>
            <p:nvPr/>
          </p:nvSpPr>
          <p:spPr>
            <a:xfrm>
              <a:off x="2209800" y="1828800"/>
              <a:ext cx="1447800" cy="1143000"/>
            </a:xfrm>
            <a:prstGeom prst="round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smtClean="0"/>
                <a:t>Server </a:t>
              </a:r>
              <a:r>
                <a:rPr lang="en-US" dirty="0"/>
                <a:t>Proxy</a:t>
              </a:r>
            </a:p>
          </p:txBody>
        </p:sp>
        <p:sp>
          <p:nvSpPr>
            <p:cNvPr id="112" name="Rounded Rectangle 111"/>
            <p:cNvSpPr/>
            <p:nvPr/>
          </p:nvSpPr>
          <p:spPr>
            <a:xfrm>
              <a:off x="1981200" y="1295400"/>
              <a:ext cx="1905000" cy="3200400"/>
            </a:xfrm>
            <a:prstGeom prst="round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2209800" y="3124200"/>
              <a:ext cx="1447800" cy="434975"/>
            </a:xfrm>
            <a:prstGeom prst="roundRect">
              <a:avLst/>
            </a:prstGeom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Profiler</a:t>
              </a:r>
            </a:p>
          </p:txBody>
        </p:sp>
        <p:sp>
          <p:nvSpPr>
            <p:cNvPr id="114" name="Rounded Rectangle 113"/>
            <p:cNvSpPr/>
            <p:nvPr/>
          </p:nvSpPr>
          <p:spPr>
            <a:xfrm>
              <a:off x="2209800" y="3733800"/>
              <a:ext cx="1447800" cy="434975"/>
            </a:xfrm>
            <a:prstGeom prst="roundRect">
              <a:avLst/>
            </a:prstGeom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Solver</a:t>
              </a:r>
            </a:p>
          </p:txBody>
        </p:sp>
        <p:sp>
          <p:nvSpPr>
            <p:cNvPr id="115" name="TextBox 14"/>
            <p:cNvSpPr txBox="1">
              <a:spLocks noChangeArrowheads="1"/>
            </p:cNvSpPr>
            <p:nvPr/>
          </p:nvSpPr>
          <p:spPr bwMode="auto">
            <a:xfrm>
              <a:off x="2133600" y="1447800"/>
              <a:ext cx="151624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Maui Runtime</a:t>
              </a:r>
            </a:p>
          </p:txBody>
        </p:sp>
      </p:grpSp>
      <p:sp>
        <p:nvSpPr>
          <p:cNvPr id="116" name="Rounded Rectangle 115"/>
          <p:cNvSpPr/>
          <p:nvPr/>
        </p:nvSpPr>
        <p:spPr>
          <a:xfrm>
            <a:off x="7086600" y="2057400"/>
            <a:ext cx="1447800" cy="3200400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Application</a:t>
            </a:r>
          </a:p>
        </p:txBody>
      </p:sp>
      <p:grpSp>
        <p:nvGrpSpPr>
          <p:cNvPr id="117" name="Group 116"/>
          <p:cNvGrpSpPr/>
          <p:nvPr/>
        </p:nvGrpSpPr>
        <p:grpSpPr>
          <a:xfrm>
            <a:off x="3505200" y="2743200"/>
            <a:ext cx="1828800" cy="496888"/>
            <a:chOff x="3505200" y="2743200"/>
            <a:chExt cx="1828800" cy="496888"/>
          </a:xfrm>
          <a:effectLst/>
        </p:grpSpPr>
        <p:cxnSp>
          <p:nvCxnSpPr>
            <p:cNvPr id="118" name="Straight Arrow Connector 117"/>
            <p:cNvCxnSpPr>
              <a:stCxn id="105" idx="3"/>
              <a:endCxn id="111" idx="1"/>
            </p:cNvCxnSpPr>
            <p:nvPr/>
          </p:nvCxnSpPr>
          <p:spPr>
            <a:xfrm>
              <a:off x="3505200" y="3238500"/>
              <a:ext cx="1828800" cy="1588"/>
            </a:xfrm>
            <a:prstGeom prst="straightConnector1">
              <a:avLst/>
            </a:prstGeom>
            <a:ln>
              <a:headEnd type="arrow"/>
              <a:tailEnd type="arrow"/>
            </a:ln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19" name="TextBox 118"/>
            <p:cNvSpPr txBox="1"/>
            <p:nvPr/>
          </p:nvSpPr>
          <p:spPr>
            <a:xfrm>
              <a:off x="4419600" y="2743200"/>
              <a:ext cx="7425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6"/>
                  </a:solidFill>
                </a:rPr>
                <a:t>RPC</a:t>
              </a:r>
              <a:endParaRPr lang="en-US" sz="2400" b="1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3505200" y="4262735"/>
            <a:ext cx="1828800" cy="528341"/>
            <a:chOff x="3505200" y="4262735"/>
            <a:chExt cx="1828800" cy="528341"/>
          </a:xfrm>
          <a:effectLst/>
        </p:grpSpPr>
        <p:cxnSp>
          <p:nvCxnSpPr>
            <p:cNvPr id="121" name="Straight Arrow Connector 120"/>
            <p:cNvCxnSpPr>
              <a:stCxn id="108" idx="3"/>
              <a:endCxn id="114" idx="1"/>
            </p:cNvCxnSpPr>
            <p:nvPr/>
          </p:nvCxnSpPr>
          <p:spPr>
            <a:xfrm>
              <a:off x="3505200" y="4789488"/>
              <a:ext cx="1828800" cy="1588"/>
            </a:xfrm>
            <a:prstGeom prst="straightConnector1">
              <a:avLst/>
            </a:prstGeom>
            <a:ln>
              <a:headEnd type="arrow"/>
              <a:tailEnd type="arrow"/>
            </a:ln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22" name="TextBox 121"/>
            <p:cNvSpPr txBox="1"/>
            <p:nvPr/>
          </p:nvSpPr>
          <p:spPr>
            <a:xfrm>
              <a:off x="4419600" y="4262735"/>
              <a:ext cx="7425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6"/>
                  </a:solidFill>
                </a:rPr>
                <a:t>RPC</a:t>
              </a:r>
              <a:endParaRPr lang="en-US" sz="2400" b="1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123" name="Rounded Rectangle 122"/>
          <p:cNvSpPr/>
          <p:nvPr/>
        </p:nvSpPr>
        <p:spPr bwMode="auto">
          <a:xfrm>
            <a:off x="5105400" y="5362575"/>
            <a:ext cx="3429000" cy="352425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Maui Controller</a:t>
            </a:r>
          </a:p>
        </p:txBody>
      </p:sp>
      <p:sp>
        <p:nvSpPr>
          <p:cNvPr id="4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MAUI Proxy</a:t>
            </a:r>
            <a:endParaRPr lang="en-US" dirty="0"/>
          </a:p>
        </p:txBody>
      </p:sp>
      <p:grpSp>
        <p:nvGrpSpPr>
          <p:cNvPr id="60" name="Group 59"/>
          <p:cNvGrpSpPr/>
          <p:nvPr/>
        </p:nvGrpSpPr>
        <p:grpSpPr>
          <a:xfrm>
            <a:off x="533400" y="2885965"/>
            <a:ext cx="2735621" cy="988567"/>
            <a:chOff x="533400" y="2885965"/>
            <a:chExt cx="2735621" cy="988567"/>
          </a:xfrm>
        </p:grpSpPr>
        <p:sp>
          <p:nvSpPr>
            <p:cNvPr id="49" name="Down Arrow 48"/>
            <p:cNvSpPr/>
            <p:nvPr/>
          </p:nvSpPr>
          <p:spPr>
            <a:xfrm rot="16200000">
              <a:off x="1287355" y="2573121"/>
              <a:ext cx="457200" cy="1082888"/>
            </a:xfrm>
            <a:prstGeom prst="down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33400" y="3505200"/>
              <a:ext cx="2735621" cy="369332"/>
            </a:xfrm>
            <a:prstGeom prst="rect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Intercepts Application Calls</a:t>
              </a:r>
              <a:endParaRPr lang="en-US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3475144" y="2971800"/>
            <a:ext cx="2011256" cy="1066800"/>
            <a:chOff x="3475144" y="2971800"/>
            <a:chExt cx="2011256" cy="1066800"/>
          </a:xfrm>
        </p:grpSpPr>
        <p:sp>
          <p:nvSpPr>
            <p:cNvPr id="51" name="TextBox 50"/>
            <p:cNvSpPr txBox="1"/>
            <p:nvPr/>
          </p:nvSpPr>
          <p:spPr>
            <a:xfrm>
              <a:off x="3475144" y="3669268"/>
              <a:ext cx="2011256" cy="369332"/>
            </a:xfrm>
            <a:prstGeom prst="rect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Synchronizes State</a:t>
              </a:r>
              <a:endParaRPr lang="en-US" dirty="0"/>
            </a:p>
          </p:txBody>
        </p:sp>
        <p:sp>
          <p:nvSpPr>
            <p:cNvPr id="53" name="Left-Right Arrow 52"/>
            <p:cNvSpPr/>
            <p:nvPr/>
          </p:nvSpPr>
          <p:spPr>
            <a:xfrm>
              <a:off x="3505200" y="2971800"/>
              <a:ext cx="1828800" cy="533400"/>
            </a:xfrm>
            <a:prstGeom prst="left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1054430" y="4032585"/>
            <a:ext cx="6454350" cy="908747"/>
            <a:chOff x="1054430" y="4032585"/>
            <a:chExt cx="6454350" cy="908747"/>
          </a:xfrm>
        </p:grpSpPr>
        <p:sp>
          <p:nvSpPr>
            <p:cNvPr id="55" name="Down Arrow 54"/>
            <p:cNvSpPr/>
            <p:nvPr/>
          </p:nvSpPr>
          <p:spPr>
            <a:xfrm rot="3221396">
              <a:off x="1917437" y="3169738"/>
              <a:ext cx="465909" cy="2191923"/>
            </a:xfrm>
            <a:prstGeom prst="down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Down Arrow 55"/>
            <p:cNvSpPr/>
            <p:nvPr/>
          </p:nvSpPr>
          <p:spPr>
            <a:xfrm rot="17174000">
              <a:off x="5108860" y="2054134"/>
              <a:ext cx="421470" cy="4378371"/>
            </a:xfrm>
            <a:prstGeom prst="down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209800" y="4572000"/>
              <a:ext cx="2478564" cy="369332"/>
            </a:xfrm>
            <a:prstGeom prst="rect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Chooses local or remote</a:t>
              </a:r>
              <a:endParaRPr lang="en-US" dirty="0"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3657600" y="2373868"/>
            <a:ext cx="1579278" cy="369332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Handles Errors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1600200" y="2811356"/>
            <a:ext cx="2991525" cy="1074844"/>
            <a:chOff x="1600200" y="2743200"/>
            <a:chExt cx="2991525" cy="1074844"/>
          </a:xfrm>
        </p:grpSpPr>
        <p:sp>
          <p:nvSpPr>
            <p:cNvPr id="36" name="TextBox 35"/>
            <p:cNvSpPr txBox="1"/>
            <p:nvPr/>
          </p:nvSpPr>
          <p:spPr>
            <a:xfrm>
              <a:off x="1600200" y="2743200"/>
              <a:ext cx="2991525" cy="369332"/>
            </a:xfrm>
            <a:prstGeom prst="rect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Provides runtime information</a:t>
              </a:r>
              <a:endParaRPr lang="en-US" dirty="0"/>
            </a:p>
          </p:txBody>
        </p:sp>
        <p:sp>
          <p:nvSpPr>
            <p:cNvPr id="37" name="Down Arrow 36"/>
            <p:cNvSpPr/>
            <p:nvPr/>
          </p:nvSpPr>
          <p:spPr>
            <a:xfrm>
              <a:off x="2514600" y="3352800"/>
              <a:ext cx="457200" cy="465244"/>
            </a:xfrm>
            <a:prstGeom prst="down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13864334"/>
      </p:ext>
    </p:extLst>
  </p:cSld>
  <p:clrMapOvr>
    <a:masterClrMapping/>
  </p:clrMapOvr>
  <p:transition advTm="399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9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3123553" y="3339414"/>
            <a:ext cx="2113465" cy="130185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i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 Global Program Analysis Needed?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124200" y="3380512"/>
            <a:ext cx="2113465" cy="13018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i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dirty="0" err="1">
                <a:solidFill>
                  <a:schemeClr val="tx1"/>
                </a:solidFill>
              </a:rPr>
              <a:t>FindMatch</a:t>
            </a:r>
            <a:endParaRPr lang="en-US" sz="2000" i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900 </a:t>
            </a:r>
            <a:r>
              <a:rPr lang="en-US" sz="2400" dirty="0">
                <a:solidFill>
                  <a:schemeClr val="tx1"/>
                </a:solidFill>
              </a:rPr>
              <a:t>mJ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628292" y="1676400"/>
            <a:ext cx="3439508" cy="16484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9144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i="1" dirty="0" err="1" smtClean="0">
                <a:solidFill>
                  <a:schemeClr val="tx1"/>
                </a:solidFill>
              </a:rPr>
              <a:t>InitializeFace</a:t>
            </a:r>
            <a:r>
              <a:rPr lang="en-US" sz="2400" i="1" dirty="0" smtClean="0">
                <a:solidFill>
                  <a:schemeClr val="tx1"/>
                </a:solidFill>
              </a:rPr>
              <a:t/>
            </a:r>
            <a:br>
              <a:rPr lang="en-US" sz="2400" i="1" dirty="0" smtClean="0">
                <a:solidFill>
                  <a:schemeClr val="tx1"/>
                </a:solidFill>
              </a:rPr>
            </a:br>
            <a:r>
              <a:rPr lang="en-US" sz="2400" i="1" dirty="0" smtClean="0">
                <a:solidFill>
                  <a:schemeClr val="tx1"/>
                </a:solidFill>
              </a:rPr>
              <a:t>Recognizer</a:t>
            </a:r>
            <a:endParaRPr lang="en-US" sz="2400" i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5000 </a:t>
            </a:r>
            <a:r>
              <a:rPr lang="en-US" sz="2400" dirty="0">
                <a:solidFill>
                  <a:schemeClr val="tx1"/>
                </a:solidFill>
              </a:rPr>
              <a:t>mJ</a:t>
            </a:r>
          </a:p>
        </p:txBody>
      </p:sp>
      <p:cxnSp>
        <p:nvCxnSpPr>
          <p:cNvPr id="8" name="Straight Arrow Connector 7"/>
          <p:cNvCxnSpPr>
            <a:stCxn id="6" idx="6"/>
            <a:endCxn id="13" idx="2"/>
          </p:cNvCxnSpPr>
          <p:nvPr/>
        </p:nvCxnSpPr>
        <p:spPr>
          <a:xfrm>
            <a:off x="5237665" y="4031441"/>
            <a:ext cx="390627" cy="183595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6"/>
            <a:endCxn id="7" idx="2"/>
          </p:cNvCxnSpPr>
          <p:nvPr/>
        </p:nvCxnSpPr>
        <p:spPr>
          <a:xfrm flipV="1">
            <a:off x="5237665" y="2500635"/>
            <a:ext cx="390627" cy="153080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5" idx="6"/>
            <a:endCxn id="6" idx="2"/>
          </p:cNvCxnSpPr>
          <p:nvPr/>
        </p:nvCxnSpPr>
        <p:spPr>
          <a:xfrm flipV="1">
            <a:off x="2057400" y="4031441"/>
            <a:ext cx="1066800" cy="457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32"/>
          <p:cNvSpPr txBox="1">
            <a:spLocks noChangeArrowheads="1"/>
          </p:cNvSpPr>
          <p:nvPr/>
        </p:nvSpPr>
        <p:spPr bwMode="auto">
          <a:xfrm>
            <a:off x="2050726" y="3500735"/>
            <a:ext cx="11496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Calibri" pitchFamily="34" charset="0"/>
              </a:rPr>
              <a:t>1000mJ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2" name="TextBox 37"/>
          <p:cNvSpPr txBox="1">
            <a:spLocks noChangeArrowheads="1"/>
          </p:cNvSpPr>
          <p:nvPr/>
        </p:nvSpPr>
        <p:spPr bwMode="auto">
          <a:xfrm rot="4711917">
            <a:off x="4409154" y="5063711"/>
            <a:ext cx="15419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Calibri" pitchFamily="34" charset="0"/>
              </a:rPr>
              <a:t>25000 </a:t>
            </a:r>
            <a:r>
              <a:rPr lang="en-US" sz="2400" dirty="0" err="1">
                <a:latin typeface="Calibri" pitchFamily="34" charset="0"/>
              </a:rPr>
              <a:t>mJ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628292" y="5105400"/>
            <a:ext cx="3439508" cy="1524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9144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i="1" dirty="0" err="1" smtClean="0">
                <a:solidFill>
                  <a:schemeClr val="tx1"/>
                </a:solidFill>
              </a:rPr>
              <a:t>DetectAndExtract</a:t>
            </a:r>
            <a:r>
              <a:rPr lang="en-US" sz="2400" i="1" dirty="0" smtClean="0">
                <a:solidFill>
                  <a:schemeClr val="tx1"/>
                </a:solidFill>
              </a:rPr>
              <a:t> Faces</a:t>
            </a:r>
            <a:endParaRPr lang="en-US" sz="2400" i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15000 </a:t>
            </a:r>
            <a:r>
              <a:rPr lang="en-US" sz="2400" dirty="0">
                <a:solidFill>
                  <a:schemeClr val="tx1"/>
                </a:solidFill>
              </a:rPr>
              <a:t>mJ</a:t>
            </a:r>
          </a:p>
        </p:txBody>
      </p:sp>
      <p:sp>
        <p:nvSpPr>
          <p:cNvPr id="14" name="TextBox 33"/>
          <p:cNvSpPr txBox="1">
            <a:spLocks noChangeArrowheads="1"/>
          </p:cNvSpPr>
          <p:nvPr/>
        </p:nvSpPr>
        <p:spPr bwMode="auto">
          <a:xfrm rot="17050690">
            <a:off x="4275269" y="2361142"/>
            <a:ext cx="14850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10000 </a:t>
            </a:r>
            <a:r>
              <a:rPr lang="en-US" sz="2400" dirty="0" err="1">
                <a:latin typeface="Calibri" pitchFamily="34" charset="0"/>
              </a:rPr>
              <a:t>mJ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86446" y="3385088"/>
            <a:ext cx="1970954" cy="13018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dirty="0" smtClean="0">
                <a:solidFill>
                  <a:schemeClr val="tx1"/>
                </a:solidFill>
              </a:rPr>
              <a:t>User</a:t>
            </a:r>
            <a:br>
              <a:rPr lang="en-US" sz="2400" i="1" dirty="0" smtClean="0">
                <a:solidFill>
                  <a:schemeClr val="tx1"/>
                </a:solidFill>
              </a:rPr>
            </a:br>
            <a:r>
              <a:rPr lang="en-US" sz="2400" i="1" dirty="0" smtClean="0">
                <a:solidFill>
                  <a:schemeClr val="tx1"/>
                </a:solidFill>
              </a:rPr>
              <a:t>Interface</a:t>
            </a:r>
            <a:endParaRPr lang="en-US" sz="2400" i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2400" y="1578114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Yes! – This simple example from Face Recognition app shows why local analysis fails.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3159893" y="4419600"/>
            <a:ext cx="2021707" cy="369332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Cheaper to do local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9353183"/>
      </p:ext>
    </p:extLst>
  </p:cSld>
  <p:clrMapOvr>
    <a:masterClrMapping/>
  </p:clrMapOvr>
  <p:transition advTm="518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" grpId="0" animBg="1"/>
      <p:bldP spid="11" grpId="0"/>
      <p:bldP spid="12" grpId="0"/>
      <p:bldP spid="14" grpId="0"/>
      <p:bldP spid="2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/>
        </p:nvSpPr>
        <p:spPr bwMode="auto">
          <a:xfrm>
            <a:off x="5611090" y="5105400"/>
            <a:ext cx="3439508" cy="1524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91440" rIns="0" bIns="9144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2400" i="1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5611090" y="1704330"/>
            <a:ext cx="3439508" cy="164847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91440" rIns="0" bIns="9144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2400" i="1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 Global Program Analysis Needed?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124200" y="3380978"/>
            <a:ext cx="2113465" cy="13018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dirty="0" err="1">
                <a:solidFill>
                  <a:schemeClr val="tx1"/>
                </a:solidFill>
              </a:rPr>
              <a:t>FindMatch</a:t>
            </a:r>
            <a:endParaRPr lang="en-US" sz="2000" i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900 </a:t>
            </a:r>
            <a:r>
              <a:rPr lang="en-US" sz="2400" dirty="0">
                <a:solidFill>
                  <a:schemeClr val="tx1"/>
                </a:solidFill>
              </a:rPr>
              <a:t>mJ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628292" y="1676400"/>
            <a:ext cx="3439508" cy="16484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9144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i="1" dirty="0" err="1" smtClean="0">
                <a:solidFill>
                  <a:schemeClr val="tx1"/>
                </a:solidFill>
              </a:rPr>
              <a:t>InitializeFace</a:t>
            </a:r>
            <a:r>
              <a:rPr lang="en-US" sz="2400" i="1" dirty="0" smtClean="0">
                <a:solidFill>
                  <a:schemeClr val="tx1"/>
                </a:solidFill>
              </a:rPr>
              <a:t/>
            </a:r>
            <a:br>
              <a:rPr lang="en-US" sz="2400" i="1" dirty="0" smtClean="0">
                <a:solidFill>
                  <a:schemeClr val="tx1"/>
                </a:solidFill>
              </a:rPr>
            </a:br>
            <a:r>
              <a:rPr lang="en-US" sz="2400" i="1" dirty="0" smtClean="0">
                <a:solidFill>
                  <a:schemeClr val="tx1"/>
                </a:solidFill>
              </a:rPr>
              <a:t>Recognizer</a:t>
            </a:r>
            <a:endParaRPr lang="en-US" sz="2400" i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5000 </a:t>
            </a:r>
            <a:r>
              <a:rPr lang="en-US" sz="2400" dirty="0">
                <a:solidFill>
                  <a:schemeClr val="tx1"/>
                </a:solidFill>
              </a:rPr>
              <a:t>mJ</a:t>
            </a:r>
          </a:p>
        </p:txBody>
      </p:sp>
      <p:cxnSp>
        <p:nvCxnSpPr>
          <p:cNvPr id="8" name="Straight Arrow Connector 7"/>
          <p:cNvCxnSpPr>
            <a:stCxn id="6" idx="6"/>
            <a:endCxn id="13" idx="2"/>
          </p:cNvCxnSpPr>
          <p:nvPr/>
        </p:nvCxnSpPr>
        <p:spPr>
          <a:xfrm>
            <a:off x="5237665" y="4031907"/>
            <a:ext cx="390627" cy="183549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6"/>
            <a:endCxn id="7" idx="2"/>
          </p:cNvCxnSpPr>
          <p:nvPr/>
        </p:nvCxnSpPr>
        <p:spPr>
          <a:xfrm flipV="1">
            <a:off x="5237665" y="2500635"/>
            <a:ext cx="390627" cy="153127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5" idx="6"/>
            <a:endCxn id="6" idx="2"/>
          </p:cNvCxnSpPr>
          <p:nvPr/>
        </p:nvCxnSpPr>
        <p:spPr>
          <a:xfrm flipV="1">
            <a:off x="2057400" y="4031907"/>
            <a:ext cx="1066800" cy="411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32"/>
          <p:cNvSpPr txBox="1">
            <a:spLocks noChangeArrowheads="1"/>
          </p:cNvSpPr>
          <p:nvPr/>
        </p:nvSpPr>
        <p:spPr bwMode="auto">
          <a:xfrm>
            <a:off x="2050726" y="3500735"/>
            <a:ext cx="11496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Calibri" pitchFamily="34" charset="0"/>
              </a:rPr>
              <a:t>1000mJ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2" name="TextBox 37"/>
          <p:cNvSpPr txBox="1">
            <a:spLocks noChangeArrowheads="1"/>
          </p:cNvSpPr>
          <p:nvPr/>
        </p:nvSpPr>
        <p:spPr bwMode="auto">
          <a:xfrm rot="4711917">
            <a:off x="4409154" y="5063711"/>
            <a:ext cx="15419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Calibri" pitchFamily="34" charset="0"/>
              </a:rPr>
              <a:t>25000 </a:t>
            </a:r>
            <a:r>
              <a:rPr lang="en-US" sz="2400" dirty="0" err="1">
                <a:latin typeface="Calibri" pitchFamily="34" charset="0"/>
              </a:rPr>
              <a:t>mJ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628292" y="5105400"/>
            <a:ext cx="3439508" cy="1524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9144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i="1" dirty="0" err="1" smtClean="0">
                <a:solidFill>
                  <a:schemeClr val="tx1"/>
                </a:solidFill>
              </a:rPr>
              <a:t>DetectAndExtract</a:t>
            </a:r>
            <a:r>
              <a:rPr lang="en-US" sz="2400" i="1" dirty="0" smtClean="0">
                <a:solidFill>
                  <a:schemeClr val="tx1"/>
                </a:solidFill>
              </a:rPr>
              <a:t> Faces</a:t>
            </a:r>
            <a:endParaRPr lang="en-US" sz="2400" i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15000 </a:t>
            </a:r>
            <a:r>
              <a:rPr lang="en-US" sz="2400" dirty="0">
                <a:solidFill>
                  <a:schemeClr val="tx1"/>
                </a:solidFill>
              </a:rPr>
              <a:t>mJ</a:t>
            </a:r>
          </a:p>
        </p:txBody>
      </p:sp>
      <p:sp>
        <p:nvSpPr>
          <p:cNvPr id="14" name="TextBox 33"/>
          <p:cNvSpPr txBox="1">
            <a:spLocks noChangeArrowheads="1"/>
          </p:cNvSpPr>
          <p:nvPr/>
        </p:nvSpPr>
        <p:spPr bwMode="auto">
          <a:xfrm rot="17050690">
            <a:off x="4275269" y="2361142"/>
            <a:ext cx="14850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10000 </a:t>
            </a:r>
            <a:r>
              <a:rPr lang="en-US" sz="2400" dirty="0" err="1">
                <a:latin typeface="Calibri" pitchFamily="34" charset="0"/>
              </a:rPr>
              <a:t>mJ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86446" y="3385088"/>
            <a:ext cx="1970954" cy="13018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dirty="0" smtClean="0">
                <a:solidFill>
                  <a:schemeClr val="tx1"/>
                </a:solidFill>
              </a:rPr>
              <a:t>User</a:t>
            </a:r>
            <a:br>
              <a:rPr lang="en-US" sz="2400" i="1" dirty="0" smtClean="0">
                <a:solidFill>
                  <a:schemeClr val="tx1"/>
                </a:solidFill>
              </a:rPr>
            </a:br>
            <a:r>
              <a:rPr lang="en-US" sz="2400" i="1" dirty="0" smtClean="0">
                <a:solidFill>
                  <a:schemeClr val="tx1"/>
                </a:solidFill>
              </a:rPr>
              <a:t>Interface</a:t>
            </a:r>
            <a:endParaRPr lang="en-US" sz="2400" i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2400" y="1578114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Yes! – This simple example from Face Recognition app shows why local analysis fails.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6324600" y="3200400"/>
            <a:ext cx="2021707" cy="369332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Cheaper to do local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324600" y="6488668"/>
            <a:ext cx="2021707" cy="369332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Cheaper to do local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4324371"/>
      </p:ext>
    </p:extLst>
  </p:cSld>
  <p:clrMapOvr>
    <a:masterClrMapping/>
  </p:clrMapOvr>
  <p:transition advTm="316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" presetID="5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6" grpId="0" animBg="1"/>
      <p:bldP spid="7" grpId="0" animBg="1"/>
      <p:bldP spid="12" grpId="0"/>
      <p:bldP spid="12" grpId="1"/>
      <p:bldP spid="13" grpId="0" animBg="1"/>
      <p:bldP spid="14" grpId="0" build="allAtOnce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mobileshop.com/blog/wp-content/uploads/2009/06/crikey-hes-playing-crysis-on-a-samsung-omn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759399"/>
            <a:ext cx="4114800" cy="2203001"/>
          </a:xfrm>
          <a:prstGeom prst="rect">
            <a:avLst/>
          </a:prstGeom>
          <a:noFill/>
        </p:spPr>
      </p:pic>
      <p:pic>
        <p:nvPicPr>
          <p:cNvPr id="58370" name="Picture 2" descr="iphone-app_pPsI6_5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1676400"/>
            <a:ext cx="3352800" cy="222504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5106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Mobile apps can’t reach their full potential</a:t>
            </a:r>
            <a:endParaRPr lang="en-US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/>
          <a:stretch>
            <a:fillRect/>
          </a:stretch>
        </p:blipFill>
        <p:spPr bwMode="auto">
          <a:xfrm>
            <a:off x="704850" y="4419600"/>
            <a:ext cx="2952750" cy="206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685800" y="64008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Augmented Reality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39624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Speech Recognition and Synthesis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4648200" y="3957935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Interactive Games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 flipH="1">
            <a:off x="1261533" y="2819400"/>
            <a:ext cx="2015067" cy="830997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Slow, Limited or Inaccurate</a:t>
            </a:r>
            <a:endParaRPr lang="en-US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219200" y="5410200"/>
            <a:ext cx="1905000" cy="830997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Too CPU intensive</a:t>
            </a:r>
            <a:endParaRPr lang="en-US" sz="2400" b="1" dirty="0"/>
          </a:p>
        </p:txBody>
      </p:sp>
      <p:pic>
        <p:nvPicPr>
          <p:cNvPr id="1042" name="Picture 18" descr="http://4.bp.blogspot.com/_UJm1lSJKEM4/SxqrL7tEsMI/AAAAAAAACI0/fFQwMhYiW6w/layar-augmented-reality-application-xperia-x1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00600" y="4495801"/>
            <a:ext cx="3581400" cy="1828800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5943600" y="5634335"/>
            <a:ext cx="1219200" cy="46166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Limited</a:t>
            </a:r>
            <a:endParaRPr lang="en-US" sz="2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370161" y="3733800"/>
            <a:ext cx="4716439" cy="646331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1"/>
                </a:solidFill>
              </a:rPr>
              <a:t>Power Intensive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29200" y="2743200"/>
            <a:ext cx="3200400" cy="830997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Not on par with desktop counterparts</a:t>
            </a:r>
            <a:endParaRPr lang="en-US" sz="2400" b="1" dirty="0"/>
          </a:p>
        </p:txBody>
      </p:sp>
      <p:sp>
        <p:nvSpPr>
          <p:cNvPr id="23" name="Right Arrow 22"/>
          <p:cNvSpPr/>
          <p:nvPr/>
        </p:nvSpPr>
        <p:spPr>
          <a:xfrm>
            <a:off x="3810000" y="5410200"/>
            <a:ext cx="838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 advTm="12072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0" grpId="0" animBg="1"/>
      <p:bldP spid="21" grpId="0" animBg="1"/>
      <p:bldP spid="24" grpId="0" animBg="1"/>
      <p:bldP spid="26" grpId="0" animBg="1"/>
      <p:bldP spid="25" grpId="1" animBg="1"/>
      <p:bldP spid="2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3124200" y="1600200"/>
            <a:ext cx="6019800" cy="52578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i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 Global Program Analysis Needed?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124200" y="3385088"/>
            <a:ext cx="2113465" cy="13018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dirty="0" err="1" smtClean="0">
                <a:solidFill>
                  <a:schemeClr val="tx1"/>
                </a:solidFill>
              </a:rPr>
              <a:t>FindMatch</a:t>
            </a:r>
            <a:endParaRPr lang="en-US" sz="24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628292" y="2057400"/>
            <a:ext cx="2601308" cy="12674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9144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i="1" dirty="0" err="1" smtClean="0">
                <a:solidFill>
                  <a:schemeClr val="tx1"/>
                </a:solidFill>
              </a:rPr>
              <a:t>InitializeFace</a:t>
            </a:r>
            <a:r>
              <a:rPr lang="en-US" sz="2400" i="1" dirty="0" smtClean="0">
                <a:solidFill>
                  <a:schemeClr val="tx1"/>
                </a:solidFill>
              </a:rPr>
              <a:t/>
            </a:r>
            <a:br>
              <a:rPr lang="en-US" sz="2400" i="1" dirty="0" smtClean="0">
                <a:solidFill>
                  <a:schemeClr val="tx1"/>
                </a:solidFill>
              </a:rPr>
            </a:br>
            <a:r>
              <a:rPr lang="en-US" sz="2400" i="1" dirty="0" smtClean="0">
                <a:solidFill>
                  <a:schemeClr val="tx1"/>
                </a:solidFill>
              </a:rPr>
              <a:t>Recognizer</a:t>
            </a:r>
            <a:endParaRPr lang="en-US" sz="2400" i="1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>
            <a:stCxn id="6" idx="6"/>
            <a:endCxn id="13" idx="2"/>
          </p:cNvCxnSpPr>
          <p:nvPr/>
        </p:nvCxnSpPr>
        <p:spPr>
          <a:xfrm>
            <a:off x="5237665" y="4036017"/>
            <a:ext cx="324935" cy="145038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6" idx="6"/>
            <a:endCxn id="7" idx="2"/>
          </p:cNvCxnSpPr>
          <p:nvPr/>
        </p:nvCxnSpPr>
        <p:spPr>
          <a:xfrm flipV="1">
            <a:off x="5237665" y="2691135"/>
            <a:ext cx="390627" cy="134488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5" idx="6"/>
            <a:endCxn id="6" idx="2"/>
          </p:cNvCxnSpPr>
          <p:nvPr/>
        </p:nvCxnSpPr>
        <p:spPr>
          <a:xfrm>
            <a:off x="2057400" y="4036017"/>
            <a:ext cx="10668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32"/>
          <p:cNvSpPr txBox="1">
            <a:spLocks noChangeArrowheads="1"/>
          </p:cNvSpPr>
          <p:nvPr/>
        </p:nvSpPr>
        <p:spPr bwMode="auto">
          <a:xfrm>
            <a:off x="2050726" y="3500735"/>
            <a:ext cx="11496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Calibri" pitchFamily="34" charset="0"/>
              </a:rPr>
              <a:t>1000mJ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562600" y="4724400"/>
            <a:ext cx="3124200" cy="1524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9144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i="1" dirty="0" err="1" smtClean="0">
                <a:solidFill>
                  <a:schemeClr val="tx1"/>
                </a:solidFill>
              </a:rPr>
              <a:t>DetectAndExtract</a:t>
            </a:r>
            <a:r>
              <a:rPr lang="en-US" sz="2400" i="1" dirty="0" smtClean="0">
                <a:solidFill>
                  <a:schemeClr val="tx1"/>
                </a:solidFill>
              </a:rPr>
              <a:t> Faces</a:t>
            </a:r>
            <a:endParaRPr lang="en-US" sz="2400" i="1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86446" y="3385088"/>
            <a:ext cx="1970954" cy="13018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 dirty="0" smtClean="0">
                <a:solidFill>
                  <a:schemeClr val="tx1"/>
                </a:solidFill>
              </a:rPr>
              <a:t>User</a:t>
            </a:r>
            <a:br>
              <a:rPr lang="en-US" sz="2400" i="1" dirty="0" smtClean="0">
                <a:solidFill>
                  <a:schemeClr val="tx1"/>
                </a:solidFill>
              </a:rPr>
            </a:br>
            <a:r>
              <a:rPr lang="en-US" sz="2400" i="1" dirty="0" smtClean="0">
                <a:solidFill>
                  <a:schemeClr val="tx1"/>
                </a:solidFill>
              </a:rPr>
              <a:t>Interface</a:t>
            </a:r>
            <a:endParaRPr lang="en-US" sz="2400" i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124200" y="1600200"/>
            <a:ext cx="6019800" cy="5257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i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TextBox 32"/>
          <p:cNvSpPr txBox="1">
            <a:spLocks noChangeArrowheads="1"/>
          </p:cNvSpPr>
          <p:nvPr/>
        </p:nvSpPr>
        <p:spPr bwMode="auto">
          <a:xfrm>
            <a:off x="6096000" y="3773269"/>
            <a:ext cx="1981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Calibri" pitchFamily="34" charset="0"/>
              </a:rPr>
              <a:t>25900mJ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676400" y="4267200"/>
            <a:ext cx="1968809" cy="369332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Cheaper to offload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1990798"/>
      </p:ext>
    </p:extLst>
  </p:cSld>
  <p:clrMapOvr>
    <a:masterClrMapping/>
  </p:clrMapOvr>
  <p:transition advTm="2201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/>
      <p:bldP spid="36" grpId="0"/>
      <p:bldP spid="3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305800" cy="1252728"/>
          </a:xfrm>
        </p:spPr>
        <p:txBody>
          <a:bodyPr>
            <a:noAutofit/>
          </a:bodyPr>
          <a:lstStyle/>
          <a:p>
            <a:r>
              <a:rPr lang="en-US" sz="3600" dirty="0" smtClean="0"/>
              <a:t>Can MAUI Adapt to Changing Conditions?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75191"/>
            <a:ext cx="8610600" cy="4625609"/>
          </a:xfrm>
        </p:spPr>
        <p:txBody>
          <a:bodyPr>
            <a:normAutofit/>
          </a:bodyPr>
          <a:lstStyle/>
          <a:p>
            <a:r>
              <a:rPr lang="en-US" dirty="0" smtClean="0"/>
              <a:t>Adapt to:</a:t>
            </a:r>
          </a:p>
          <a:p>
            <a:pPr lvl="1"/>
            <a:r>
              <a:rPr lang="en-US" dirty="0" smtClean="0"/>
              <a:t>Network Bandwidth/Latency Changes</a:t>
            </a:r>
          </a:p>
          <a:p>
            <a:pPr lvl="1"/>
            <a:r>
              <a:rPr lang="en-US" dirty="0" smtClean="0"/>
              <a:t>Variability on method’s computational requirements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Experiment:</a:t>
            </a:r>
          </a:p>
          <a:p>
            <a:pPr lvl="1"/>
            <a:r>
              <a:rPr lang="en-US" dirty="0" smtClean="0"/>
              <a:t>Modified off the shelf arcade game application</a:t>
            </a:r>
          </a:p>
          <a:p>
            <a:pPr lvl="1"/>
            <a:r>
              <a:rPr lang="en-US" dirty="0" smtClean="0"/>
              <a:t>Physics Modeling (homing missiles)</a:t>
            </a:r>
          </a:p>
          <a:p>
            <a:pPr lvl="1"/>
            <a:r>
              <a:rPr lang="en-US" dirty="0" smtClean="0"/>
              <a:t>Evaluated under different latency settings</a:t>
            </a:r>
          </a:p>
          <a:p>
            <a:pPr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98679866"/>
      </p:ext>
    </p:extLst>
  </p:cSld>
  <p:clrMapOvr>
    <a:masterClrMapping/>
  </p:clrMapOvr>
  <p:transition advTm="4542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ontent Placeholder 3"/>
          <p:cNvGrpSpPr>
            <a:grpSpLocks noGrp="1"/>
          </p:cNvGrpSpPr>
          <p:nvPr/>
        </p:nvGrpSpPr>
        <p:grpSpPr>
          <a:xfrm>
            <a:off x="457200" y="1589331"/>
            <a:ext cx="8543365" cy="4853300"/>
            <a:chOff x="-251883" y="688847"/>
            <a:chExt cx="9665405" cy="4949953"/>
          </a:xfrm>
        </p:grpSpPr>
        <p:sp>
          <p:nvSpPr>
            <p:cNvPr id="11" name="Oval 10"/>
            <p:cNvSpPr/>
            <p:nvPr/>
          </p:nvSpPr>
          <p:spPr>
            <a:xfrm>
              <a:off x="3124200" y="2581151"/>
              <a:ext cx="1905000" cy="12192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 err="1" smtClean="0">
                  <a:solidFill>
                    <a:schemeClr val="tx1"/>
                  </a:solidFill>
                </a:rPr>
                <a:t>DoLevel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cxnSp>
          <p:nvCxnSpPr>
            <p:cNvPr id="13" name="Straight Arrow Connector 12"/>
            <p:cNvCxnSpPr>
              <a:stCxn id="11" idx="6"/>
              <a:endCxn id="18" idx="2"/>
            </p:cNvCxnSpPr>
            <p:nvPr/>
          </p:nvCxnSpPr>
          <p:spPr>
            <a:xfrm>
              <a:off x="5029201" y="3190751"/>
              <a:ext cx="848077" cy="1876549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1" idx="6"/>
              <a:endCxn id="23" idx="2"/>
            </p:cNvCxnSpPr>
            <p:nvPr/>
          </p:nvCxnSpPr>
          <p:spPr>
            <a:xfrm flipV="1">
              <a:off x="5029201" y="1260348"/>
              <a:ext cx="764115" cy="1930404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20" idx="6"/>
              <a:endCxn id="11" idx="2"/>
            </p:cNvCxnSpPr>
            <p:nvPr/>
          </p:nvCxnSpPr>
          <p:spPr>
            <a:xfrm>
              <a:off x="1763183" y="3190751"/>
              <a:ext cx="1361017" cy="1577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 bwMode="auto">
            <a:xfrm>
              <a:off x="5877277" y="4495800"/>
              <a:ext cx="3536245" cy="1143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91440" rIns="0" bIns="91440" anchor="ctr"/>
            <a:lstStyle/>
            <a:p>
              <a:pPr algn="ctr">
                <a:defRPr/>
              </a:pPr>
              <a:r>
                <a:rPr lang="en-US" b="1" dirty="0" err="1" smtClean="0">
                  <a:solidFill>
                    <a:schemeClr val="tx1"/>
                  </a:solidFill>
                </a:rPr>
                <a:t>HandleMissiles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-251883" y="2581151"/>
              <a:ext cx="2015067" cy="12192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 err="1" smtClean="0">
                  <a:solidFill>
                    <a:schemeClr val="tx1"/>
                  </a:solidFill>
                </a:rPr>
                <a:t>DoFrame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5793316" y="688847"/>
              <a:ext cx="3536244" cy="114300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91440" rIns="0" bIns="91440" anchor="ctr"/>
            <a:lstStyle/>
            <a:p>
              <a:pPr algn="ctr">
                <a:defRPr/>
              </a:pPr>
              <a:r>
                <a:rPr lang="en-US" b="1" dirty="0" err="1" smtClean="0">
                  <a:solidFill>
                    <a:schemeClr val="tx1"/>
                  </a:solidFill>
                </a:rPr>
                <a:t>HandleEnemies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5867399" y="2611379"/>
              <a:ext cx="3536244" cy="1143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91440" rIns="0" bIns="91440" anchor="ctr"/>
            <a:lstStyle/>
            <a:p>
              <a:pPr algn="ctr">
                <a:defRPr/>
              </a:pPr>
              <a:r>
                <a:rPr lang="en-US" b="1" dirty="0" err="1" smtClean="0">
                  <a:solidFill>
                    <a:schemeClr val="tx1"/>
                  </a:solidFill>
                </a:rPr>
                <a:t>HandleBonuses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cxnSp>
          <p:nvCxnSpPr>
            <p:cNvPr id="31" name="Straight Arrow Connector 30"/>
            <p:cNvCxnSpPr>
              <a:stCxn id="11" idx="6"/>
              <a:endCxn id="24" idx="2"/>
            </p:cNvCxnSpPr>
            <p:nvPr/>
          </p:nvCxnSpPr>
          <p:spPr>
            <a:xfrm flipV="1">
              <a:off x="5029201" y="3182880"/>
              <a:ext cx="838198" cy="7871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2165054" y="4135290"/>
            <a:ext cx="1416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11KB + missiles</a:t>
            </a:r>
            <a:endParaRPr lang="en-US" sz="2400" dirty="0"/>
          </a:p>
        </p:txBody>
      </p:sp>
      <p:sp>
        <p:nvSpPr>
          <p:cNvPr id="35" name="TextBox 34"/>
          <p:cNvSpPr txBox="1"/>
          <p:nvPr/>
        </p:nvSpPr>
        <p:spPr>
          <a:xfrm rot="17305649">
            <a:off x="4404866" y="2401645"/>
            <a:ext cx="1416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11KB + missiles</a:t>
            </a:r>
            <a:endParaRPr lang="en-US" sz="2000" dirty="0"/>
          </a:p>
        </p:txBody>
      </p:sp>
      <p:sp>
        <p:nvSpPr>
          <p:cNvPr id="36" name="TextBox 35"/>
          <p:cNvSpPr txBox="1"/>
          <p:nvPr/>
        </p:nvSpPr>
        <p:spPr>
          <a:xfrm rot="4089405">
            <a:off x="5101316" y="4553938"/>
            <a:ext cx="1241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missiles</a:t>
            </a:r>
            <a:endParaRPr lang="en-US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76200" y="6498292"/>
            <a:ext cx="3793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*Missiles take around 60 bytes each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517855" y="2971800"/>
            <a:ext cx="1416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11KB + missiles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4114800" y="5181600"/>
            <a:ext cx="2502209" cy="3810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Required state is smaller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953000" y="6172200"/>
            <a:ext cx="3886201" cy="369332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Complexity increases with # of missiles</a:t>
            </a:r>
            <a:endParaRPr lang="en-US" dirty="0"/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305800" cy="1252728"/>
          </a:xfrm>
        </p:spPr>
        <p:txBody>
          <a:bodyPr>
            <a:noAutofit/>
          </a:bodyPr>
          <a:lstStyle/>
          <a:p>
            <a:r>
              <a:rPr lang="en-US" sz="3600" dirty="0" smtClean="0"/>
              <a:t>Can MAUI Adapt to Changing Conditions?</a:t>
            </a: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2212313"/>
      </p:ext>
    </p:extLst>
  </p:cSld>
  <p:clrMapOvr>
    <a:masterClrMapping/>
  </p:clrMapOvr>
  <p:transition advTm="3400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3429000" y="3429000"/>
            <a:ext cx="1676400" cy="1143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 bwMode="auto">
          <a:xfrm>
            <a:off x="5789672" y="1565564"/>
            <a:ext cx="3125728" cy="112068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91440" rIns="0" bIns="91440" anchor="ctr"/>
          <a:lstStyle/>
          <a:p>
            <a:pPr algn="ctr">
              <a:defRPr/>
            </a:pP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5858944" y="3451318"/>
            <a:ext cx="3125728" cy="112068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91440" rIns="0" bIns="91440" anchor="ctr"/>
          <a:lstStyle/>
          <a:p>
            <a:pPr algn="ctr">
              <a:defRPr/>
            </a:pP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5865870" y="5306290"/>
            <a:ext cx="3125728" cy="112068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91440" rIns="0" bIns="91440" anchor="ctr"/>
          <a:lstStyle/>
          <a:p>
            <a:pPr algn="ctr">
              <a:defRPr/>
            </a:pP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1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441359" y="3444686"/>
            <a:ext cx="1683852" cy="11953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 smtClean="0">
                <a:solidFill>
                  <a:schemeClr val="tx1"/>
                </a:solidFill>
              </a:rPr>
              <a:t>DoLevel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>
            <a:stCxn id="5" idx="6"/>
            <a:endCxn id="9" idx="2"/>
          </p:cNvCxnSpPr>
          <p:nvPr/>
        </p:nvCxnSpPr>
        <p:spPr>
          <a:xfrm>
            <a:off x="5125212" y="4042383"/>
            <a:ext cx="749625" cy="183990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5" idx="6"/>
            <a:endCxn id="11" idx="2"/>
          </p:cNvCxnSpPr>
          <p:nvPr/>
        </p:nvCxnSpPr>
        <p:spPr>
          <a:xfrm flipV="1">
            <a:off x="5125212" y="2149673"/>
            <a:ext cx="675410" cy="189271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10" idx="6"/>
            <a:endCxn id="5" idx="2"/>
          </p:cNvCxnSpPr>
          <p:nvPr/>
        </p:nvCxnSpPr>
        <p:spPr>
          <a:xfrm>
            <a:off x="2238341" y="4042383"/>
            <a:ext cx="1203019" cy="154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 bwMode="auto">
          <a:xfrm>
            <a:off x="5874837" y="5321949"/>
            <a:ext cx="3125728" cy="1120682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91440" rIns="0" bIns="91440" anchor="ctr"/>
          <a:lstStyle/>
          <a:p>
            <a:pPr algn="ctr">
              <a:defRPr/>
            </a:pPr>
            <a:r>
              <a:rPr lang="en-US" b="1" dirty="0" err="1" smtClean="0">
                <a:solidFill>
                  <a:schemeClr val="tx1"/>
                </a:solidFill>
              </a:rPr>
              <a:t>HandleMissiles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57200" y="3444686"/>
            <a:ext cx="1781141" cy="11953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 smtClean="0">
                <a:solidFill>
                  <a:schemeClr val="tx1"/>
                </a:solidFill>
              </a:rPr>
              <a:t>DoFrame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800622" y="1589331"/>
            <a:ext cx="3125728" cy="112068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91440" anchor="ctr"/>
          <a:lstStyle/>
          <a:p>
            <a:pPr algn="ctr">
              <a:defRPr/>
            </a:pPr>
            <a:r>
              <a:rPr lang="en-US" b="1" dirty="0" err="1" smtClean="0">
                <a:solidFill>
                  <a:schemeClr val="tx1"/>
                </a:solidFill>
              </a:rPr>
              <a:t>HandleEnemies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5866105" y="3474324"/>
            <a:ext cx="3125728" cy="112068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91440" anchor="ctr"/>
          <a:lstStyle/>
          <a:p>
            <a:pPr algn="ctr">
              <a:defRPr/>
            </a:pPr>
            <a:r>
              <a:rPr lang="en-US" b="1" dirty="0" err="1" smtClean="0">
                <a:solidFill>
                  <a:schemeClr val="tx1"/>
                </a:solidFill>
              </a:rPr>
              <a:t>HandleBonuses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>
            <a:stCxn id="5" idx="6"/>
            <a:endCxn id="12" idx="2"/>
          </p:cNvCxnSpPr>
          <p:nvPr/>
        </p:nvCxnSpPr>
        <p:spPr>
          <a:xfrm flipV="1">
            <a:off x="5125212" y="4034665"/>
            <a:ext cx="740893" cy="771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503020" y="6498292"/>
            <a:ext cx="3793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*Missiles take around 60 bytes each</a:t>
            </a:r>
            <a:endParaRPr lang="en-US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457200" y="1775191"/>
            <a:ext cx="8229600" cy="12728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lang="en-US" sz="3200" noProof="0" dirty="0" smtClean="0"/>
              <a:t>Zero Missiles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lang="en-US" sz="3200" dirty="0" smtClean="0"/>
              <a:t>Low latency (RTT &lt; 10ms)</a:t>
            </a:r>
            <a:endParaRPr lang="en-US" sz="3200" noProof="0" dirty="0" smtClean="0"/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lang="en-US" sz="3200" noProof="0" dirty="0" smtClean="0"/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74991" y="6172200"/>
            <a:ext cx="3492809" cy="369332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Computation cost is close to zero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133600" y="4419600"/>
            <a:ext cx="2895600" cy="369332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Offload starting at </a:t>
            </a:r>
            <a:r>
              <a:rPr lang="en-US" dirty="0" err="1" smtClean="0"/>
              <a:t>DoLevel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410688"/>
      </p:ext>
    </p:extLst>
  </p:cSld>
  <p:clrMapOvr>
    <a:masterClrMapping/>
  </p:clrMapOvr>
  <p:transition advTm="268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2" grpId="0" animBg="1"/>
      <p:bldP spid="24" grpId="0" animBg="1"/>
      <p:bldP spid="21" grpId="0" animBg="1"/>
      <p:bldP spid="2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/>
        </p:nvSpPr>
        <p:spPr bwMode="auto">
          <a:xfrm>
            <a:off x="5865872" y="5293972"/>
            <a:ext cx="3125728" cy="112068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91440" rIns="0" bIns="91440" anchor="ctr"/>
          <a:lstStyle/>
          <a:p>
            <a:pPr algn="ctr">
              <a:defRPr/>
            </a:pP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2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441359" y="3444686"/>
            <a:ext cx="1683852" cy="11953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 smtClean="0">
                <a:solidFill>
                  <a:schemeClr val="tx1"/>
                </a:solidFill>
              </a:rPr>
              <a:t>DoLevel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>
            <a:stCxn id="5" idx="6"/>
            <a:endCxn id="9" idx="2"/>
          </p:cNvCxnSpPr>
          <p:nvPr/>
        </p:nvCxnSpPr>
        <p:spPr>
          <a:xfrm>
            <a:off x="5125212" y="4042383"/>
            <a:ext cx="749625" cy="183990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5" idx="6"/>
            <a:endCxn id="11" idx="2"/>
          </p:cNvCxnSpPr>
          <p:nvPr/>
        </p:nvCxnSpPr>
        <p:spPr>
          <a:xfrm flipV="1">
            <a:off x="5125212" y="2149673"/>
            <a:ext cx="675410" cy="189271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10" idx="6"/>
            <a:endCxn id="5" idx="2"/>
          </p:cNvCxnSpPr>
          <p:nvPr/>
        </p:nvCxnSpPr>
        <p:spPr>
          <a:xfrm>
            <a:off x="2238341" y="4042383"/>
            <a:ext cx="1203019" cy="154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 bwMode="auto">
          <a:xfrm>
            <a:off x="5874837" y="5321949"/>
            <a:ext cx="3125728" cy="1120682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91440" rIns="0" bIns="91440" anchor="ctr"/>
          <a:lstStyle/>
          <a:p>
            <a:pPr algn="ctr">
              <a:defRPr/>
            </a:pPr>
            <a:r>
              <a:rPr lang="en-US" b="1" dirty="0" err="1" smtClean="0">
                <a:solidFill>
                  <a:schemeClr val="tx1"/>
                </a:solidFill>
              </a:rPr>
              <a:t>HandleMissiles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57200" y="3444686"/>
            <a:ext cx="1781141" cy="11953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 smtClean="0">
                <a:solidFill>
                  <a:schemeClr val="tx1"/>
                </a:solidFill>
              </a:rPr>
              <a:t>DoFrame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800622" y="1589331"/>
            <a:ext cx="3125728" cy="112068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91440" anchor="ctr"/>
          <a:lstStyle/>
          <a:p>
            <a:pPr algn="ctr">
              <a:defRPr/>
            </a:pPr>
            <a:r>
              <a:rPr lang="en-US" b="1" dirty="0" err="1" smtClean="0">
                <a:solidFill>
                  <a:schemeClr val="tx1"/>
                </a:solidFill>
              </a:rPr>
              <a:t>HandleEnemies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5866105" y="3474324"/>
            <a:ext cx="3125728" cy="112068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91440" anchor="ctr"/>
          <a:lstStyle/>
          <a:p>
            <a:pPr algn="ctr">
              <a:defRPr/>
            </a:pPr>
            <a:r>
              <a:rPr lang="en-US" b="1" dirty="0" err="1" smtClean="0">
                <a:solidFill>
                  <a:schemeClr val="tx1"/>
                </a:solidFill>
              </a:rPr>
              <a:t>HandleBonuses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>
            <a:stCxn id="5" idx="6"/>
            <a:endCxn id="12" idx="2"/>
          </p:cNvCxnSpPr>
          <p:nvPr/>
        </p:nvCxnSpPr>
        <p:spPr>
          <a:xfrm flipV="1">
            <a:off x="5125212" y="4034665"/>
            <a:ext cx="740893" cy="771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503020" y="6498292"/>
            <a:ext cx="3793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*Missiles take around 60 bytes each</a:t>
            </a:r>
            <a:endParaRPr lang="en-US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457200" y="1775191"/>
            <a:ext cx="8229600" cy="12728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lang="en-US" sz="3200" dirty="0" smtClean="0"/>
              <a:t>5</a:t>
            </a:r>
            <a:r>
              <a:rPr lang="en-US" sz="3200" noProof="0" dirty="0" smtClean="0"/>
              <a:t> Missiles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lang="en-US" sz="3200" dirty="0" smtClean="0"/>
              <a:t>Some latency (RTT = 50ms)</a:t>
            </a:r>
            <a:endParaRPr lang="en-US" sz="3200" noProof="0" dirty="0" smtClean="0"/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lang="en-US" sz="3200" noProof="0" dirty="0" smtClean="0"/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43600" y="6172200"/>
            <a:ext cx="3124201" cy="3810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Most of the computation cost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066800" y="4343400"/>
            <a:ext cx="3886200" cy="369332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Very expensive to offload everything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343400" y="4953000"/>
            <a:ext cx="2209800" cy="369332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Little state to offload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590800" y="5715000"/>
            <a:ext cx="3124201" cy="3810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Only offload Handle Missiles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9751790"/>
      </p:ext>
    </p:extLst>
  </p:cSld>
  <p:clrMapOvr>
    <a:masterClrMapping/>
  </p:clrMapOvr>
  <p:transition advTm="425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1" grpId="1" animBg="1"/>
      <p:bldP spid="15" grpId="0" animBg="1"/>
      <p:bldP spid="15" grpId="1" animBg="1"/>
      <p:bldP spid="16" grpId="0" animBg="1"/>
      <p:bldP spid="16" grpId="1" animBg="1"/>
      <p:bldP spid="1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>
            <a:graphicFrameLocks noGrp="1"/>
          </p:cNvGraphicFramePr>
          <p:nvPr/>
        </p:nvGraphicFramePr>
        <p:xfrm>
          <a:off x="228600" y="2018685"/>
          <a:ext cx="8665029" cy="4839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How much can MAUI reduce energy consumption?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410200" y="5334000"/>
            <a:ext cx="2362200" cy="369332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Big savings even on 3G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52547" y="5351167"/>
            <a:ext cx="2438400" cy="646331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 order of magnitude improvement on Wi-Fi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16002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Face Recognizer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3694507"/>
      </p:ext>
    </p:extLst>
  </p:cSld>
  <p:clrMapOvr>
    <a:masterClrMapping/>
  </p:clrMapOvr>
  <p:transition advTm="330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9144000" cy="1251062"/>
          </a:xfrm>
        </p:spPr>
        <p:txBody>
          <a:bodyPr>
            <a:noAutofit/>
          </a:bodyPr>
          <a:lstStyle/>
          <a:p>
            <a:r>
              <a:rPr lang="en-US" sz="3600" dirty="0" smtClean="0"/>
              <a:t>How much can MAUI improve performance?</a:t>
            </a:r>
            <a:endParaRPr lang="en-US" sz="3600" dirty="0"/>
          </a:p>
        </p:txBody>
      </p:sp>
      <p:graphicFrame>
        <p:nvGraphicFramePr>
          <p:cNvPr id="8" name="Chart 7"/>
          <p:cNvGraphicFramePr>
            <a:graphicFrameLocks noGrp="1"/>
          </p:cNvGraphicFramePr>
          <p:nvPr/>
        </p:nvGraphicFramePr>
        <p:xfrm>
          <a:off x="228600" y="2097603"/>
          <a:ext cx="8915400" cy="4760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743200" y="4876800"/>
            <a:ext cx="2971800" cy="646331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Improvement of around an order of magnitude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0" y="16002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Face Recognizer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94710"/>
      </p:ext>
    </p:extLst>
  </p:cSld>
  <p:clrMapOvr>
    <a:masterClrMapping/>
  </p:clrMapOvr>
  <p:transition advTm="276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1251062"/>
          </a:xfrm>
        </p:spPr>
        <p:txBody>
          <a:bodyPr>
            <a:noAutofit/>
          </a:bodyPr>
          <a:lstStyle/>
          <a:p>
            <a:r>
              <a:rPr lang="en-US" sz="3600" dirty="0" smtClean="0"/>
              <a:t>Latency to server impacts the opportunities for fine-grained offload</a:t>
            </a:r>
            <a:endParaRPr lang="en-US" sz="3600" dirty="0"/>
          </a:p>
        </p:txBody>
      </p:sp>
      <p:graphicFrame>
        <p:nvGraphicFramePr>
          <p:cNvPr id="11" name="Chart 10"/>
          <p:cNvGraphicFramePr>
            <a:graphicFrameLocks noGrp="1"/>
          </p:cNvGraphicFramePr>
          <p:nvPr/>
        </p:nvGraphicFramePr>
        <p:xfrm>
          <a:off x="228600" y="2133600"/>
          <a:ext cx="8665029" cy="4078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362200" y="6135469"/>
            <a:ext cx="2590800" cy="646331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Up to 40% energy savings on Wi-Fi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114800" y="1524000"/>
            <a:ext cx="2590800" cy="646331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Solver would decide not to offload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19200" y="16002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Arcade Game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0803611"/>
      </p:ext>
    </p:extLst>
  </p:cSld>
  <p:clrMapOvr>
    <a:masterClrMapping/>
  </p:clrMapOvr>
  <p:transition advTm="336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/>
              <a:t>How Energy Efficient is 3G for Code</a:t>
            </a:r>
            <a:br>
              <a:rPr lang="en-US" b="0" dirty="0"/>
            </a:br>
            <a:r>
              <a:rPr lang="en-US" b="0" dirty="0"/>
              <a:t>Offload?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73883"/>
            <a:ext cx="4038600" cy="4023096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20813"/>
            <a:ext cx="4038600" cy="3929237"/>
          </a:xfrm>
        </p:spPr>
      </p:pic>
    </p:spTree>
    <p:extLst>
      <p:ext uri="{BB962C8B-B14F-4D97-AF65-F5344CB8AC3E}">
        <p14:creationId xmlns:p14="http://schemas.microsoft.com/office/powerpoint/2010/main" val="80103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Solution: Remote Execution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382000" cy="4625609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Remote execution can reduce energy consumption</a:t>
            </a:r>
          </a:p>
          <a:p>
            <a:endParaRPr lang="en-US" sz="2800" dirty="0" smtClean="0"/>
          </a:p>
          <a:p>
            <a:r>
              <a:rPr lang="en-US" sz="2800" dirty="0" smtClean="0"/>
              <a:t>Challenges:</a:t>
            </a:r>
          </a:p>
          <a:p>
            <a:pPr lvl="1"/>
            <a:r>
              <a:rPr lang="en-US" sz="2400" dirty="0" smtClean="0"/>
              <a:t>What should be offloaded?</a:t>
            </a:r>
          </a:p>
          <a:p>
            <a:pPr lvl="1"/>
            <a:r>
              <a:rPr lang="en-US" sz="2400" dirty="0" smtClean="0"/>
              <a:t>How to dynamically decide when to offload?</a:t>
            </a:r>
          </a:p>
          <a:p>
            <a:pPr lvl="1"/>
            <a:r>
              <a:rPr lang="en-US" sz="2400" dirty="0" smtClean="0"/>
              <a:t>How to minimize the required programmer effort?</a:t>
            </a:r>
          </a:p>
        </p:txBody>
      </p:sp>
    </p:spTree>
  </p:cSld>
  <p:clrMapOvr>
    <a:masterClrMapping/>
  </p:clrMapOvr>
  <p:transition advTm="53161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MAUI: </a:t>
            </a:r>
            <a:r>
              <a:rPr lang="en-US" sz="3600" u="sng" dirty="0" smtClean="0"/>
              <a:t>M</a:t>
            </a:r>
            <a:r>
              <a:rPr lang="en-US" sz="3600" dirty="0" smtClean="0"/>
              <a:t>obile </a:t>
            </a:r>
            <a:r>
              <a:rPr lang="en-US" sz="3600" u="sng" dirty="0" smtClean="0"/>
              <a:t>A</a:t>
            </a:r>
            <a:r>
              <a:rPr lang="en-US" sz="3600" dirty="0" smtClean="0"/>
              <a:t>ssistance </a:t>
            </a:r>
            <a:r>
              <a:rPr lang="en-US" sz="3600" u="sng" dirty="0" smtClean="0"/>
              <a:t>U</a:t>
            </a:r>
            <a:r>
              <a:rPr lang="en-US" sz="3600" dirty="0" smtClean="0"/>
              <a:t>sing </a:t>
            </a:r>
            <a:r>
              <a:rPr lang="en-US" sz="3600" u="sng" dirty="0" smtClean="0"/>
              <a:t>I</a:t>
            </a:r>
            <a:r>
              <a:rPr lang="en-US" sz="3600" dirty="0" smtClean="0"/>
              <a:t>nfrastructure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 smtClean="0"/>
              <a:t>MAUI Contributions:</a:t>
            </a:r>
          </a:p>
          <a:p>
            <a:r>
              <a:rPr lang="en-US" dirty="0" smtClean="0"/>
              <a:t>Combine extensive profiling with an ILP solver</a:t>
            </a:r>
          </a:p>
          <a:p>
            <a:pPr lvl="1"/>
            <a:r>
              <a:rPr lang="en-US" dirty="0" smtClean="0"/>
              <a:t>Makes dynamic offload decisions</a:t>
            </a:r>
          </a:p>
          <a:p>
            <a:pPr lvl="1"/>
            <a:r>
              <a:rPr lang="en-US" dirty="0" smtClean="0"/>
              <a:t>Optimize for energy reduction</a:t>
            </a:r>
          </a:p>
          <a:p>
            <a:pPr lvl="1"/>
            <a:r>
              <a:rPr lang="en-US" dirty="0" smtClean="0"/>
              <a:t>Profile: device, network, application</a:t>
            </a:r>
          </a:p>
          <a:p>
            <a:endParaRPr lang="en-US" dirty="0" smtClean="0"/>
          </a:p>
          <a:p>
            <a:r>
              <a:rPr lang="en-US" dirty="0" smtClean="0"/>
              <a:t>Leverage modern language runtime (.NET CLR)</a:t>
            </a:r>
          </a:p>
          <a:p>
            <a:pPr lvl="1"/>
            <a:r>
              <a:rPr lang="en-US" dirty="0" smtClean="0"/>
              <a:t>To simplify program partitioning</a:t>
            </a:r>
          </a:p>
          <a:p>
            <a:pPr lvl="1"/>
            <a:r>
              <a:rPr lang="en-US" dirty="0" smtClean="0"/>
              <a:t>Reflection, serialization, strong typing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ransition advTm="67515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MAUI system </a:t>
            </a:r>
            <a:r>
              <a:rPr lang="en-US" dirty="0" smtClean="0">
                <a:solidFill>
                  <a:srgbClr val="FF0000"/>
                </a:solidFill>
              </a:rPr>
              <a:t>design</a:t>
            </a:r>
            <a:r>
              <a:rPr lang="en-US" dirty="0" smtClean="0"/>
              <a:t>	</a:t>
            </a:r>
          </a:p>
          <a:p>
            <a:pPr lvl="1"/>
            <a:r>
              <a:rPr lang="en-US" dirty="0" smtClean="0"/>
              <a:t>MAUI profiler</a:t>
            </a:r>
          </a:p>
          <a:p>
            <a:pPr lvl="1"/>
            <a:r>
              <a:rPr lang="en-US" dirty="0" smtClean="0"/>
              <a:t>MAUI solver</a:t>
            </a:r>
          </a:p>
          <a:p>
            <a:r>
              <a:rPr lang="en-US" dirty="0" smtClean="0"/>
              <a:t>Evaluation</a:t>
            </a:r>
          </a:p>
          <a:p>
            <a:r>
              <a:rPr lang="en-US" dirty="0" smtClean="0"/>
              <a:t>Conclusion</a:t>
            </a:r>
          </a:p>
        </p:txBody>
      </p:sp>
    </p:spTree>
  </p:cSld>
  <p:clrMapOvr>
    <a:masterClrMapping/>
  </p:clrMapOvr>
  <p:transition advTm="20013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rot="5400000">
            <a:off x="2171700" y="4000500"/>
            <a:ext cx="44958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1" name="TextBox 4"/>
          <p:cNvSpPr txBox="1">
            <a:spLocks noChangeArrowheads="1"/>
          </p:cNvSpPr>
          <p:nvPr/>
        </p:nvSpPr>
        <p:spPr bwMode="auto">
          <a:xfrm>
            <a:off x="5561013" y="5862638"/>
            <a:ext cx="16779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Maui server</a:t>
            </a:r>
          </a:p>
        </p:txBody>
      </p:sp>
      <p:sp>
        <p:nvSpPr>
          <p:cNvPr id="2054" name="TextBox 7"/>
          <p:cNvSpPr txBox="1">
            <a:spLocks noChangeArrowheads="1"/>
          </p:cNvSpPr>
          <p:nvPr/>
        </p:nvSpPr>
        <p:spPr bwMode="auto">
          <a:xfrm>
            <a:off x="1598613" y="5864225"/>
            <a:ext cx="17287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Smartphone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04800" y="2057400"/>
            <a:ext cx="1447800" cy="3200400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Application</a:t>
            </a: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1828800" y="2057400"/>
            <a:ext cx="1905000" cy="3200400"/>
            <a:chOff x="1981200" y="1295400"/>
            <a:chExt cx="1905000" cy="3200400"/>
          </a:xfrm>
          <a:effectLst/>
        </p:grpSpPr>
        <p:sp>
          <p:nvSpPr>
            <p:cNvPr id="11" name="Rounded Rectangle 10"/>
            <p:cNvSpPr/>
            <p:nvPr/>
          </p:nvSpPr>
          <p:spPr>
            <a:xfrm>
              <a:off x="2209800" y="1828800"/>
              <a:ext cx="1447800" cy="1143000"/>
            </a:xfrm>
            <a:prstGeom prst="round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Client Proxy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981200" y="1295400"/>
              <a:ext cx="1905000" cy="3200400"/>
            </a:xfrm>
            <a:prstGeom prst="round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209800" y="3124200"/>
              <a:ext cx="1447800" cy="434975"/>
            </a:xfrm>
            <a:prstGeom prst="roundRect">
              <a:avLst/>
            </a:prstGeom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Profiler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209800" y="3733800"/>
              <a:ext cx="1447800" cy="434975"/>
            </a:xfrm>
            <a:prstGeom prst="roundRect">
              <a:avLst/>
            </a:prstGeom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Solver</a:t>
              </a:r>
            </a:p>
          </p:txBody>
        </p:sp>
        <p:sp>
          <p:nvSpPr>
            <p:cNvPr id="2079" name="TextBox 14"/>
            <p:cNvSpPr txBox="1">
              <a:spLocks noChangeArrowheads="1"/>
            </p:cNvSpPr>
            <p:nvPr/>
          </p:nvSpPr>
          <p:spPr bwMode="auto">
            <a:xfrm>
              <a:off x="2133600" y="1447800"/>
              <a:ext cx="151624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Maui Runtime</a:t>
              </a:r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5105400" y="2057400"/>
            <a:ext cx="1905000" cy="3200400"/>
            <a:chOff x="1981200" y="1295400"/>
            <a:chExt cx="1905000" cy="3200400"/>
          </a:xfrm>
          <a:effectLst/>
        </p:grpSpPr>
        <p:sp>
          <p:nvSpPr>
            <p:cNvPr id="33" name="Rounded Rectangle 32"/>
            <p:cNvSpPr/>
            <p:nvPr/>
          </p:nvSpPr>
          <p:spPr>
            <a:xfrm>
              <a:off x="2209800" y="1828800"/>
              <a:ext cx="1447800" cy="1143000"/>
            </a:xfrm>
            <a:prstGeom prst="round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smtClean="0"/>
                <a:t>Server </a:t>
              </a:r>
              <a:r>
                <a:rPr lang="en-US" dirty="0"/>
                <a:t>Proxy</a:t>
              </a: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1981200" y="1295400"/>
              <a:ext cx="1905000" cy="3200400"/>
            </a:xfrm>
            <a:prstGeom prst="round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2209800" y="3124200"/>
              <a:ext cx="1447800" cy="434975"/>
            </a:xfrm>
            <a:prstGeom prst="roundRect">
              <a:avLst/>
            </a:prstGeom>
            <a:effec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Profiler</a:t>
              </a: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2209800" y="3733800"/>
              <a:ext cx="1447800" cy="434975"/>
            </a:xfrm>
            <a:prstGeom prst="roundRect">
              <a:avLst/>
            </a:prstGeom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Solver</a:t>
              </a:r>
            </a:p>
          </p:txBody>
        </p:sp>
        <p:sp>
          <p:nvSpPr>
            <p:cNvPr id="41" name="TextBox 14"/>
            <p:cNvSpPr txBox="1">
              <a:spLocks noChangeArrowheads="1"/>
            </p:cNvSpPr>
            <p:nvPr/>
          </p:nvSpPr>
          <p:spPr bwMode="auto">
            <a:xfrm>
              <a:off x="2133600" y="1447800"/>
              <a:ext cx="151624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Maui Runtime</a:t>
              </a:r>
            </a:p>
          </p:txBody>
        </p:sp>
      </p:grpSp>
      <p:sp>
        <p:nvSpPr>
          <p:cNvPr id="4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MAUI Architecture</a:t>
            </a:r>
            <a:endParaRPr lang="en-US" dirty="0"/>
          </a:p>
        </p:txBody>
      </p:sp>
      <p:sp>
        <p:nvSpPr>
          <p:cNvPr id="48" name="Rounded Rectangle 47"/>
          <p:cNvSpPr/>
          <p:nvPr/>
        </p:nvSpPr>
        <p:spPr>
          <a:xfrm>
            <a:off x="7086600" y="2057400"/>
            <a:ext cx="1447800" cy="3200400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Application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3505200" y="2743200"/>
            <a:ext cx="1828800" cy="461665"/>
            <a:chOff x="3505200" y="2743200"/>
            <a:chExt cx="1828800" cy="461665"/>
          </a:xfrm>
          <a:effectLst/>
        </p:grpSpPr>
        <p:cxnSp>
          <p:nvCxnSpPr>
            <p:cNvPr id="24" name="Straight Arrow Connector 23"/>
            <p:cNvCxnSpPr>
              <a:stCxn id="11" idx="3"/>
              <a:endCxn id="33" idx="1"/>
            </p:cNvCxnSpPr>
            <p:nvPr/>
          </p:nvCxnSpPr>
          <p:spPr>
            <a:xfrm>
              <a:off x="3505200" y="3162300"/>
              <a:ext cx="1828800" cy="1588"/>
            </a:xfrm>
            <a:prstGeom prst="straightConnector1">
              <a:avLst/>
            </a:prstGeom>
            <a:ln>
              <a:headEnd type="arrow"/>
              <a:tailEnd type="arrow"/>
            </a:ln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4419600" y="2743200"/>
              <a:ext cx="7425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6"/>
                  </a:solidFill>
                </a:rPr>
                <a:t>RPC</a:t>
              </a:r>
              <a:endParaRPr lang="en-US" sz="2400" b="1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505200" y="4262735"/>
            <a:ext cx="1828800" cy="461665"/>
            <a:chOff x="3505200" y="4262735"/>
            <a:chExt cx="1828800" cy="461665"/>
          </a:xfrm>
          <a:effectLst/>
        </p:grpSpPr>
        <p:cxnSp>
          <p:nvCxnSpPr>
            <p:cNvPr id="25" name="Straight Arrow Connector 24"/>
            <p:cNvCxnSpPr>
              <a:stCxn id="14" idx="3"/>
              <a:endCxn id="40" idx="1"/>
            </p:cNvCxnSpPr>
            <p:nvPr/>
          </p:nvCxnSpPr>
          <p:spPr>
            <a:xfrm>
              <a:off x="3505200" y="4713288"/>
              <a:ext cx="1828800" cy="1588"/>
            </a:xfrm>
            <a:prstGeom prst="straightConnector1">
              <a:avLst/>
            </a:prstGeom>
            <a:ln>
              <a:headEnd type="arrow"/>
              <a:tailEnd type="arrow"/>
            </a:ln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4419600" y="4262735"/>
              <a:ext cx="7425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6"/>
                  </a:solidFill>
                </a:rPr>
                <a:t>RPC</a:t>
              </a:r>
              <a:endParaRPr lang="en-US" sz="2400" b="1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27" name="Rounded Rectangle 26"/>
          <p:cNvSpPr/>
          <p:nvPr/>
        </p:nvSpPr>
        <p:spPr bwMode="auto">
          <a:xfrm>
            <a:off x="5105400" y="5362575"/>
            <a:ext cx="3429000" cy="352425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Maui Controller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0" y="6324600"/>
            <a:ext cx="563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Figure 3: High-level view of MAUI’s architecture.</a:t>
            </a:r>
          </a:p>
        </p:txBody>
      </p:sp>
    </p:spTree>
  </p:cSld>
  <p:clrMapOvr>
    <a:masterClrMapping/>
  </p:clrMapOvr>
  <p:transition advTm="41479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How Does a Programmer Use MAUI?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51391"/>
            <a:ext cx="8763000" cy="4625609"/>
          </a:xfrm>
        </p:spPr>
        <p:txBody>
          <a:bodyPr>
            <a:normAutofit/>
          </a:bodyPr>
          <a:lstStyle/>
          <a:p>
            <a:r>
              <a:rPr lang="en-US" dirty="0" smtClean="0"/>
              <a:t>Goal: make it dead-simple to MAUI-</a:t>
            </a:r>
            <a:r>
              <a:rPr lang="en-US" dirty="0" err="1" smtClean="0"/>
              <a:t>ify</a:t>
            </a:r>
            <a:r>
              <a:rPr lang="en-US" dirty="0" smtClean="0"/>
              <a:t> apps</a:t>
            </a:r>
          </a:p>
          <a:p>
            <a:pPr lvl="1"/>
            <a:r>
              <a:rPr lang="en-US" dirty="0" smtClean="0"/>
              <a:t>Build app as a standalone phone app</a:t>
            </a:r>
          </a:p>
          <a:p>
            <a:pPr lvl="1"/>
            <a:r>
              <a:rPr lang="en-US" dirty="0" smtClean="0"/>
              <a:t>Add .NET attributes to indicate “</a:t>
            </a:r>
            <a:r>
              <a:rPr lang="en-US" dirty="0" err="1" smtClean="0"/>
              <a:t>remoteable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Follow a simple set of rules</a:t>
            </a:r>
          </a:p>
        </p:txBody>
      </p:sp>
      <p:pic>
        <p:nvPicPr>
          <p:cNvPr id="4" name="Picture 3" descr="maui-remoteab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19400" y="3810000"/>
            <a:ext cx="5953125" cy="2619375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custDataLst>
      <p:tags r:id="rId1"/>
    </p:custDataLst>
  </p:cSld>
  <p:clrMapOvr>
    <a:masterClrMapping/>
  </p:clrMapOvr>
  <p:transition advTm="471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4|6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|7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11.5|3.8|7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5|5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1|7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1|8.8|10.4|24.8|4.1|13.5|6.9|15.4|1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8|7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7|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.3|3.6|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4.1|7.5|9.2|7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.3|3.6|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7.3|4.5|2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4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7168</TotalTime>
  <Words>908</Words>
  <Application>Microsoft Office PowerPoint</Application>
  <PresentationFormat>On-screen Show (4:3)</PresentationFormat>
  <Paragraphs>343</Paragraphs>
  <Slides>37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Module</vt:lpstr>
      <vt:lpstr>MAUI: Making Smartphones Last Longer With Code Offload</vt:lpstr>
      <vt:lpstr>Battery is a scarce resource</vt:lpstr>
      <vt:lpstr>Mobile apps can’t reach their full potential</vt:lpstr>
      <vt:lpstr>How Energy Efficient is 3G for Code Offload?</vt:lpstr>
      <vt:lpstr>One Solution: Remote Execution</vt:lpstr>
      <vt:lpstr>MAUI: Mobile Assistance Using Infrastructure</vt:lpstr>
      <vt:lpstr>Roadmap</vt:lpstr>
      <vt:lpstr>MAUI Architecture</vt:lpstr>
      <vt:lpstr>How Does a Programmer Use MAUI?</vt:lpstr>
      <vt:lpstr>Language Run-Time Support For Partitioning</vt:lpstr>
      <vt:lpstr>MAUI Profiler</vt:lpstr>
      <vt:lpstr>MAUI Profiler</vt:lpstr>
      <vt:lpstr>Network Profiling</vt:lpstr>
      <vt:lpstr>MAUI Solver</vt:lpstr>
      <vt:lpstr>MAUI Solver</vt:lpstr>
      <vt:lpstr>Roadmap</vt:lpstr>
      <vt:lpstr>MAUI Implementation</vt:lpstr>
      <vt:lpstr>Questions</vt:lpstr>
      <vt:lpstr>Evaluation</vt:lpstr>
      <vt:lpstr>Evaluation</vt:lpstr>
      <vt:lpstr>Can MAUI Run Resource-Intensive Applications?</vt:lpstr>
      <vt:lpstr>Can MAUI Run Resource-Intensive Applications?</vt:lpstr>
      <vt:lpstr>Roadmap</vt:lpstr>
      <vt:lpstr>Conclusions</vt:lpstr>
      <vt:lpstr>Questions?</vt:lpstr>
      <vt:lpstr>Back-UP</vt:lpstr>
      <vt:lpstr>MAUI Proxy</vt:lpstr>
      <vt:lpstr>Is Global Program Analysis Needed?</vt:lpstr>
      <vt:lpstr>Is Global Program Analysis Needed?</vt:lpstr>
      <vt:lpstr>Is Global Program Analysis Needed?</vt:lpstr>
      <vt:lpstr>Can MAUI Adapt to Changing Conditions?</vt:lpstr>
      <vt:lpstr>Can MAUI Adapt to Changing Conditions?</vt:lpstr>
      <vt:lpstr>Case 1</vt:lpstr>
      <vt:lpstr>Case 2</vt:lpstr>
      <vt:lpstr>How much can MAUI reduce energy consumption?</vt:lpstr>
      <vt:lpstr>How much can MAUI improve performance?</vt:lpstr>
      <vt:lpstr>Latency to server impacts the opportunities for fine-grained offload</vt:lpstr>
    </vt:vector>
  </TitlesOfParts>
  <Company>Duke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MAUI: Making Smartphones Last Longer With Code Offload</dc:title>
  <dc:creator>Eduardo A. Cuervo Laffaye</dc:creator>
  <cp:keywords>maui code-offload mobile energy power</cp:keywords>
  <cp:lastModifiedBy>Satadal</cp:lastModifiedBy>
  <cp:revision>591</cp:revision>
  <dcterms:created xsi:type="dcterms:W3CDTF">2010-02-11T22:15:32Z</dcterms:created>
  <dcterms:modified xsi:type="dcterms:W3CDTF">2015-09-29T19:01:00Z</dcterms:modified>
</cp:coreProperties>
</file>