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26675" cy="7372667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53678-5ACC-453A-94E6-D1B63B4409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C8FB8-79C9-4BFC-ABFA-F19ECA6DAC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94DAA-B86B-4C0F-8D2C-4A5A1538E9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584CE63-FC73-47B2-B128-94527F5A15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1D15DD6-AFB0-4A54-906A-C0BBF5BA3F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45CE1D5-34BD-481D-9BDA-5D14CB6101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F976B08-4D84-4B9B-9773-41C58094EA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A5450-C6F5-4F1A-9B7E-9CC8B35273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46BB4-662A-40B8-81FF-964FE4ED3D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0072A-987A-4257-A8DB-0C89463766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4F9633-9CA9-4BFA-92E6-3D1BCF3458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9594E-3815-41DC-BA7E-CA9F2F3675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3DFE8-5848-4D54-9A23-6A766FB917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96DA1-9E11-4D7D-977D-109F8DF3A1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79A92-DB46-492D-8A4B-BEB6538D2D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87297F2-A3DB-4A8F-BECE-82F0F0A801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/>
              <a:t>Energy-efficient Scheduling policy for collaborative execution in mobile cloud computing</a:t>
            </a:r>
          </a:p>
        </p:txBody>
      </p:sp>
      <p:sp>
        <p:nvSpPr>
          <p:cNvPr id="3075" name="Rectangle 3"/>
          <p:cNvSpPr>
            <a:spLocks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/>
              <a:t>INFOCOM '13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Expected execution time</a:t>
            </a:r>
          </a:p>
        </p:txBody>
      </p:sp>
      <p:pic>
        <p:nvPicPr>
          <p:cNvPr id="12291" name="Picture 3" descr="larac8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8975" y="2270125"/>
            <a:ext cx="7670800" cy="2693988"/>
          </a:xfrm>
          <a:noFill/>
          <a:ln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Deadline</a:t>
            </a:r>
          </a:p>
        </p:txBody>
      </p:sp>
      <p:pic>
        <p:nvPicPr>
          <p:cNvPr id="13315" name="Picture 3" descr="larac9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2127250"/>
            <a:ext cx="8064500" cy="2184400"/>
          </a:xfrm>
          <a:noFill/>
          <a:ln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 scheduling</a:t>
            </a:r>
          </a:p>
        </p:txBody>
      </p:sp>
      <p:pic>
        <p:nvPicPr>
          <p:cNvPr id="14339" name="Picture 3" descr="larac10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41525" y="1600200"/>
            <a:ext cx="5059363" cy="4525963"/>
          </a:xfrm>
          <a:noFill/>
          <a:ln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Energy consumption</a:t>
            </a:r>
          </a:p>
        </p:txBody>
      </p:sp>
      <p:pic>
        <p:nvPicPr>
          <p:cNvPr id="15363" name="Picture 3" descr="larac11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81113" y="1600200"/>
            <a:ext cx="6580187" cy="4525963"/>
          </a:xfrm>
          <a:noFill/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4099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Mobile devices are inherently resource-poor</a:t>
            </a:r>
          </a:p>
          <a:p>
            <a:r>
              <a:rPr lang="en-US" sz="2400"/>
              <a:t>Cloud-computing offers a natural solution to extend the capabilities of mobile devices</a:t>
            </a:r>
          </a:p>
          <a:p>
            <a:r>
              <a:rPr lang="en-US" sz="2400"/>
              <a:t>A mobile application is represented as a sequence of tasks</a:t>
            </a:r>
          </a:p>
          <a:p>
            <a:r>
              <a:rPr lang="en-US" sz="2400"/>
              <a:t>A collaborative application execution between mobile devices and cloud to conserve energy</a:t>
            </a:r>
          </a:p>
          <a:p>
            <a:r>
              <a:rPr lang="en-US" sz="2400"/>
              <a:t>Each task can be executed on the mobile device or cloud.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 model</a:t>
            </a:r>
          </a:p>
        </p:txBody>
      </p:sp>
      <p:pic>
        <p:nvPicPr>
          <p:cNvPr id="5123" name="Picture 3" descr="larac1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382713" y="3938588"/>
            <a:ext cx="6376987" cy="2185987"/>
          </a:xfrm>
          <a:noFill/>
          <a:ln/>
        </p:spPr>
      </p:pic>
      <p:sp>
        <p:nvSpPr>
          <p:cNvPr id="5124" name="Rectangle 4"/>
          <p:cNvSpPr>
            <a:spLocks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Each task is sequentially executed, with output data generated by one task as the input of the next one.</a:t>
            </a:r>
          </a:p>
          <a:p>
            <a:r>
              <a:rPr lang="en-US" sz="2400"/>
              <a:t>entire application is associated with deadline T</a:t>
            </a:r>
            <a:r>
              <a:rPr lang="en-US" sz="2400" baseline="-25000"/>
              <a:t>d</a:t>
            </a:r>
          </a:p>
          <a:p>
            <a:r>
              <a:rPr lang="en-US" sz="2400"/>
              <a:t>computing workload for task k is w</a:t>
            </a:r>
            <a:r>
              <a:rPr lang="en-US" sz="2400" baseline="-25000"/>
              <a:t>k</a:t>
            </a:r>
            <a:endParaRPr lang="en-US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Channel model</a:t>
            </a:r>
          </a:p>
        </p:txBody>
      </p:sp>
      <p:sp>
        <p:nvSpPr>
          <p:cNvPr id="6147" name="Rectangle 3"/>
          <p:cNvSpPr>
            <a:spLocks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/>
              <a:t>there are two states: “good” and “bad” channel conditions for each discrete time slot</a:t>
            </a:r>
          </a:p>
          <a:p>
            <a:r>
              <a:rPr lang="en-US" sz="2000"/>
              <a:t>Denote g</a:t>
            </a:r>
            <a:r>
              <a:rPr lang="en-US" sz="2000" baseline="-25000"/>
              <a:t>G</a:t>
            </a:r>
            <a:r>
              <a:rPr lang="en-US" sz="2000"/>
              <a:t> and g</a:t>
            </a:r>
            <a:r>
              <a:rPr lang="en-US" sz="2000" baseline="-25000"/>
              <a:t>B</a:t>
            </a:r>
            <a:r>
              <a:rPr lang="en-US" sz="2000"/>
              <a:t> channel gain for “good” state and “bad” state</a:t>
            </a:r>
          </a:p>
          <a:p>
            <a:r>
              <a:rPr lang="en-US" sz="2000"/>
              <a:t>Data rate takes two values R</a:t>
            </a:r>
            <a:r>
              <a:rPr lang="en-US" sz="2000" baseline="-25000"/>
              <a:t>G </a:t>
            </a:r>
            <a:r>
              <a:rPr lang="en-US" sz="2000"/>
              <a:t>and R</a:t>
            </a:r>
            <a:r>
              <a:rPr lang="en-US" sz="2000" baseline="-25000"/>
              <a:t>B </a:t>
            </a:r>
            <a:r>
              <a:rPr lang="en-US" sz="2000"/>
              <a:t>corresponds to the two states</a:t>
            </a:r>
            <a:endParaRPr lang="en-US" sz="2000" baseline="-25000"/>
          </a:p>
        </p:txBody>
      </p:sp>
      <p:pic>
        <p:nvPicPr>
          <p:cNvPr id="6148" name="Picture 4" descr="larac2"/>
          <p:cNvPicPr>
            <a:picLocks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2178050"/>
            <a:ext cx="4038600" cy="1028700"/>
          </a:xfrm>
          <a:noFill/>
          <a:ln/>
        </p:spPr>
      </p:pic>
      <p:pic>
        <p:nvPicPr>
          <p:cNvPr id="6149" name="Picture 5" descr="larac3"/>
          <p:cNvPicPr>
            <a:picLocks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4797425" y="3617913"/>
            <a:ext cx="4040188" cy="679450"/>
          </a:xfrm>
          <a:noFill/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Execution model</a:t>
            </a:r>
          </a:p>
        </p:txBody>
      </p:sp>
      <p:sp>
        <p:nvSpPr>
          <p:cNvPr id="7171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Mobile execution</a:t>
            </a:r>
          </a:p>
          <a:p>
            <a:pPr lvl="1"/>
            <a:r>
              <a:rPr lang="en-US" sz="2000"/>
              <a:t>task is executed in the mobile device</a:t>
            </a:r>
          </a:p>
          <a:p>
            <a:r>
              <a:rPr lang="en-US" sz="2200"/>
              <a:t>Cloud execution</a:t>
            </a:r>
          </a:p>
          <a:p>
            <a:pPr lvl="1"/>
            <a:r>
              <a:rPr lang="en-US" sz="1900"/>
              <a:t>task is executed in the cloud</a:t>
            </a:r>
          </a:p>
          <a:p>
            <a:r>
              <a:rPr lang="en-US" sz="2200"/>
              <a:t>Sending input data</a:t>
            </a:r>
          </a:p>
          <a:p>
            <a:pPr lvl="1"/>
            <a:r>
              <a:rPr lang="en-US" sz="1900"/>
              <a:t>task is uploaded to cloud for execution</a:t>
            </a:r>
          </a:p>
          <a:p>
            <a:r>
              <a:rPr lang="en-US" sz="2200"/>
              <a:t>Receiving output data</a:t>
            </a:r>
          </a:p>
          <a:p>
            <a:pPr lvl="1"/>
            <a:r>
              <a:rPr lang="en-US" sz="1900"/>
              <a:t>next task is executed in the mobile device and the previous task is executed in the cloud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formulation</a:t>
            </a:r>
          </a:p>
        </p:txBody>
      </p:sp>
      <p:sp>
        <p:nvSpPr>
          <p:cNvPr id="8195" name="Rectangle 3"/>
          <p:cNvSpPr>
            <a:spLocks noChangeArrowheads="1"/>
          </p:cNvSpPr>
          <p:nvPr>
            <p:ph type="body" sz="half" idx="2"/>
          </p:nvPr>
        </p:nvSpPr>
        <p:spPr>
          <a:xfrm>
            <a:off x="457200" y="3938588"/>
            <a:ext cx="8229600" cy="2185987"/>
          </a:xfrm>
        </p:spPr>
        <p:txBody>
          <a:bodyPr/>
          <a:lstStyle/>
          <a:p>
            <a:r>
              <a:rPr lang="en-US" sz="2000"/>
              <a:t>collaborative execution between the mobile device and the cloud can be modeled by a directed acyclic graph</a:t>
            </a:r>
          </a:p>
          <a:p>
            <a:r>
              <a:rPr lang="en-US" sz="2000"/>
              <a:t>transform the task scheduling problem to finding the shortest path in terms of energy consumption between S and D in the graph</a:t>
            </a:r>
          </a:p>
        </p:txBody>
      </p:sp>
      <p:pic>
        <p:nvPicPr>
          <p:cNvPr id="8196" name="Picture 4" descr="larac4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97088" y="1600200"/>
            <a:ext cx="4948237" cy="2185988"/>
          </a:xfrm>
          <a:noFill/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formulation</a:t>
            </a:r>
          </a:p>
        </p:txBody>
      </p:sp>
      <p:sp>
        <p:nvSpPr>
          <p:cNvPr id="9219" name="Rectangle 3"/>
          <p:cNvSpPr>
            <a:spLocks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/>
              <a:t>path should be less than or equal to the time deadline, T</a:t>
            </a:r>
            <a:r>
              <a:rPr lang="en-US" sz="2000" baseline="-25000"/>
              <a:t>d</a:t>
            </a:r>
          </a:p>
          <a:p>
            <a:r>
              <a:rPr lang="en-US" sz="2000"/>
              <a:t>A feasible path p∗ with the minimum energy consumption is the optimal solution among all the feasible paths</a:t>
            </a:r>
          </a:p>
        </p:txBody>
      </p:sp>
      <p:sp>
        <p:nvSpPr>
          <p:cNvPr id="9220" name="Rectangle 4"/>
          <p:cNvSpPr>
            <a:spLocks noChangeArrowheads="1"/>
          </p:cNvSpPr>
          <p:nvPr>
            <p:ph sz="quarter" idx="3"/>
          </p:nvPr>
        </p:nvSpPr>
        <p:spPr>
          <a:xfrm>
            <a:off x="4648200" y="3938588"/>
            <a:ext cx="4038600" cy="2185987"/>
          </a:xfrm>
        </p:spPr>
        <p:txBody>
          <a:bodyPr/>
          <a:lstStyle/>
          <a:p>
            <a:endParaRPr lang="en-US" sz="2400"/>
          </a:p>
        </p:txBody>
      </p:sp>
      <p:pic>
        <p:nvPicPr>
          <p:cNvPr id="9221" name="Picture 5" descr="larac5"/>
          <p:cNvPicPr>
            <a:picLocks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2060575"/>
            <a:ext cx="4038600" cy="1265238"/>
          </a:xfrm>
          <a:noFill/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Optimal task scheduling policy</a:t>
            </a:r>
          </a:p>
        </p:txBody>
      </p:sp>
      <p:pic>
        <p:nvPicPr>
          <p:cNvPr id="10243" name="Picture 3" descr="larac6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489200" y="1600200"/>
            <a:ext cx="3838575" cy="4525963"/>
          </a:xfrm>
          <a:noFill/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 scheduling policy</a:t>
            </a:r>
          </a:p>
        </p:txBody>
      </p:sp>
      <p:sp>
        <p:nvSpPr>
          <p:cNvPr id="11267" name="Rectangle 3"/>
          <p:cNvSpPr>
            <a:spLocks noChangeArrowheads="1"/>
          </p:cNvSpPr>
          <p:nvPr>
            <p:ph type="body" sz="half" idx="2"/>
          </p:nvPr>
        </p:nvSpPr>
        <p:spPr>
          <a:xfrm>
            <a:off x="457200" y="3938588"/>
            <a:ext cx="8229600" cy="2185987"/>
          </a:xfrm>
        </p:spPr>
        <p:txBody>
          <a:bodyPr/>
          <a:lstStyle/>
          <a:p>
            <a:endParaRPr lang="en-US" sz="2800"/>
          </a:p>
        </p:txBody>
      </p:sp>
      <p:pic>
        <p:nvPicPr>
          <p:cNvPr id="11268" name="Picture 4" descr="larac7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46313" y="1285875"/>
            <a:ext cx="4552950" cy="2559050"/>
          </a:xfr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BFD7F6"/>
      </a:accent5>
      <a:accent6>
        <a:srgbClr val="AE4845"/>
      </a:accent6>
      <a:hlink>
        <a:srgbClr val="0066CC"/>
      </a:hlink>
      <a:folHlink>
        <a:srgbClr val="80008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FD7F6"/>
        </a:accent5>
        <a:accent6>
          <a:srgbClr val="AE4845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290</Words>
  <Characters>0</Characters>
  <Application/>
  <DocSecurity>0</DocSecurity>
  <PresentationFormat>On-screen Show (4:3)</PresentationFormat>
  <Lines>0</Lines>
  <Paragraphs>37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SimSun</vt:lpstr>
      <vt:lpstr>Wingdings</vt:lpstr>
      <vt:lpstr>SimSun</vt:lpstr>
      <vt:lpstr>DejaVu Sans</vt:lpstr>
      <vt:lpstr>Droid Sans Armenian</vt:lpstr>
      <vt:lpstr>Droid Sans Fallback</vt:lpstr>
      <vt:lpstr>OpenSymbol</vt:lpstr>
      <vt:lpstr>Default Design</vt:lpstr>
      <vt:lpstr>Energy-efficient Scheduling policy for collaborative execution in mobile cloud computing</vt:lpstr>
      <vt:lpstr>Introduction</vt:lpstr>
      <vt:lpstr>System model</vt:lpstr>
      <vt:lpstr>Channel model</vt:lpstr>
      <vt:lpstr>Execution model</vt:lpstr>
      <vt:lpstr>Problem formulation</vt:lpstr>
      <vt:lpstr>Problem formulation</vt:lpstr>
      <vt:lpstr>Optimal task scheduling policy</vt:lpstr>
      <vt:lpstr>Task scheduling policy</vt:lpstr>
      <vt:lpstr>Expected execution time</vt:lpstr>
      <vt:lpstr>Deadline</vt:lpstr>
      <vt:lpstr>Task scheduling</vt:lpstr>
      <vt:lpstr>Energy consumption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Energy-efficient Scheduling policy for collaborative execution in mobile cloud computing</dc:title>
  <dc:creator>sandipan</dc:creator>
  <cp:lastModifiedBy>Niloy Ganguly</cp:lastModifiedBy>
  <cp:revision>1</cp:revision>
  <dcterms:created xsi:type="dcterms:W3CDTF">2013-11-15T11:11:31Z</dcterms:created>
  <dcterms:modified xsi:type="dcterms:W3CDTF">2015-10-09T07:53:51Z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16393즌뾼즘뾼竔୽-9.1.0.4945</vt:lpwstr>
  </property>
</Properties>
</file>