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</p:sldIdLst>
  <p:sldSz cx="9144000" cy="6858000" type="screen4x3"/>
  <p:notesSz cx="7559675" cy="10691813"/>
  <p:defaultTextStyle>
    <a:defPPr>
      <a:defRPr lang="en-US"/>
    </a:defPPr>
    <a:lvl1pPr algn="l" rtl="0" fontAlgn="base">
      <a:spcBef>
        <a:spcPct val="0"/>
      </a:spcBef>
      <a:spcAft>
        <a:spcPct val="0"/>
      </a:spcAft>
      <a:buFont typeface="Arial" pitchFamily="34" charset="0"/>
      <a:defRPr kern="1200">
        <a:solidFill>
          <a:schemeClr val="tx1"/>
        </a:solidFill>
        <a:latin typeface="Arial" pitchFamily="34" charset="0"/>
        <a:ea typeface="SimSun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buFont typeface="Arial" pitchFamily="34" charset="0"/>
      <a:defRPr kern="1200">
        <a:solidFill>
          <a:schemeClr val="tx1"/>
        </a:solidFill>
        <a:latin typeface="Arial" pitchFamily="34" charset="0"/>
        <a:ea typeface="SimSun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buFont typeface="Arial" pitchFamily="34" charset="0"/>
      <a:defRPr kern="1200">
        <a:solidFill>
          <a:schemeClr val="tx1"/>
        </a:solidFill>
        <a:latin typeface="Arial" pitchFamily="34" charset="0"/>
        <a:ea typeface="SimSun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buFont typeface="Arial" pitchFamily="34" charset="0"/>
      <a:defRPr kern="1200">
        <a:solidFill>
          <a:schemeClr val="tx1"/>
        </a:solidFill>
        <a:latin typeface="Arial" pitchFamily="34" charset="0"/>
        <a:ea typeface="SimSun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buFont typeface="Arial" pitchFamily="34" charset="0"/>
      <a:defRPr kern="1200">
        <a:solidFill>
          <a:schemeClr val="tx1"/>
        </a:solidFill>
        <a:latin typeface="Arial" pitchFamily="34" charset="0"/>
        <a:ea typeface="SimSun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SimSun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SimSun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SimSun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SimSun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 snapToGrid="0" snapToObjects="1">
      <p:cViewPr varScale="1">
        <p:scale>
          <a:sx n="86" d="100"/>
          <a:sy n="86" d="100"/>
        </p:scale>
        <p:origin x="-10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26675" cy="7372667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973BF0-8E50-4BF3-970E-152D0D7547C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3A48FB9-36B8-4D68-BD4B-ED52E906135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54451B-496D-404C-9BCD-BA1421CCB9C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D4A7F932-9A55-4025-A460-9E6C8E829A5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A2BB0B83-4D2E-4F03-99E7-E2C07CF0F45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9C6F304-7C73-47A2-AC03-02F1A1716AE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0B7590-0D19-4B10-B8E3-3AB96AA0B11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B18537-162E-4E03-9BB5-41C0C514036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72B0D6-7051-4E5B-82B0-E9F0912AD11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E46094-45AB-42B1-86E3-E06015189E4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5533E7-B762-43D1-BA3D-144CD066F1F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61E8972-F0D0-4739-9242-44BFC035A70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E3F95C2-B927-47FB-8D19-A3B9A191036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9D098A6B-D181-49A1-BD13-5EBD9AD6406C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3200"/>
              <a:t>COMBINE:Leveraging the power of wireless peers through Collaborative downloading</a:t>
            </a:r>
          </a:p>
        </p:txBody>
      </p:sp>
      <p:sp>
        <p:nvSpPr>
          <p:cNvPr id="3075" name="Rectangle 3"/>
          <p:cNvSpPr>
            <a:spLocks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Ganesh A. et. al.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Accounting</a:t>
            </a:r>
          </a:p>
        </p:txBody>
      </p:sp>
      <p:sp>
        <p:nvSpPr>
          <p:cNvPr id="12291" name="Rectangle 3"/>
          <p:cNvSpPr>
            <a:spLocks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Requirements</a:t>
            </a:r>
          </a:p>
          <a:p>
            <a:pPr lvl="1"/>
            <a:r>
              <a:rPr lang="en-US"/>
              <a:t>Storing credits</a:t>
            </a:r>
          </a:p>
          <a:p>
            <a:pPr lvl="1"/>
            <a:r>
              <a:rPr lang="en-US"/>
              <a:t>Cheat-proof</a:t>
            </a:r>
          </a:p>
          <a:p>
            <a:pPr lvl="1"/>
            <a:r>
              <a:rPr lang="en-US"/>
              <a:t>Privacy</a:t>
            </a:r>
          </a:p>
          <a:p>
            <a:pPr lvl="1"/>
            <a:r>
              <a:rPr lang="en-US"/>
              <a:t>Flexibility</a:t>
            </a:r>
          </a:p>
          <a:p>
            <a:pPr lvl="1"/>
            <a:r>
              <a:rPr lang="en-US"/>
              <a:t>Efficiency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/>
              <a:t>Accounting in COMBINE</a:t>
            </a:r>
          </a:p>
        </p:txBody>
      </p:sp>
      <p:sp>
        <p:nvSpPr>
          <p:cNvPr id="13315" name="Rectangle 3"/>
          <p:cNvSpPr>
            <a:spLocks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2400"/>
              <a:t>Central authority</a:t>
            </a:r>
          </a:p>
          <a:p>
            <a:pPr lvl="1">
              <a:lnSpc>
                <a:spcPct val="80000"/>
              </a:lnSpc>
            </a:pPr>
            <a:r>
              <a:rPr lang="en-US" sz="2100"/>
              <a:t>issues public/private key pairs upon presentation of a proof of identity.</a:t>
            </a:r>
          </a:p>
          <a:p>
            <a:pPr>
              <a:lnSpc>
                <a:spcPct val="80000"/>
              </a:lnSpc>
            </a:pPr>
            <a:r>
              <a:rPr lang="en-US" sz="2400"/>
              <a:t>Accounting server</a:t>
            </a:r>
          </a:p>
          <a:p>
            <a:pPr lvl="1">
              <a:lnSpc>
                <a:spcPct val="80000"/>
              </a:lnSpc>
            </a:pPr>
            <a:r>
              <a:rPr lang="en-US" sz="2100"/>
              <a:t>keeps track of credits/debits accrued by each user.</a:t>
            </a:r>
          </a:p>
          <a:p>
            <a:pPr>
              <a:lnSpc>
                <a:spcPct val="80000"/>
              </a:lnSpc>
            </a:pPr>
            <a:r>
              <a:rPr lang="en-US" sz="2400"/>
              <a:t>If an initiator finds the a collaborator's bid to be acceptable,it initiates the process of having the collaborator download content for it</a:t>
            </a:r>
          </a:p>
          <a:p>
            <a:pPr>
              <a:lnSpc>
                <a:spcPct val="80000"/>
              </a:lnSpc>
            </a:pPr>
            <a:r>
              <a:rPr lang="en-US" sz="2400"/>
              <a:t>Initiator issues a signed note of credit termed an IOU</a:t>
            </a:r>
          </a:p>
          <a:p>
            <a:pPr>
              <a:lnSpc>
                <a:spcPct val="80000"/>
              </a:lnSpc>
            </a:pPr>
            <a:r>
              <a:rPr lang="en-US" sz="2400"/>
              <a:t>The collaborator transmits the IOUs to the accounting server for redemption.</a:t>
            </a:r>
          </a:p>
          <a:p>
            <a:pPr>
              <a:lnSpc>
                <a:spcPct val="80000"/>
              </a:lnSpc>
            </a:pPr>
            <a:r>
              <a:rPr lang="en-US" sz="2400"/>
              <a:t>IOU={key</a:t>
            </a:r>
            <a:r>
              <a:rPr lang="en-US" sz="2400" baseline="-25000"/>
              <a:t>pub</a:t>
            </a:r>
            <a:r>
              <a:rPr lang="en-US" sz="2400"/>
              <a:t>,amount,h(x),seq,exp,sign</a:t>
            </a:r>
            <a:r>
              <a:rPr lang="en-US" sz="2400" baseline="-25000"/>
              <a:t>kpriv</a:t>
            </a:r>
            <a:r>
              <a:rPr lang="en-US" sz="2400"/>
              <a:t>}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ChangeArrowheads="1"/>
          </p:cNvSpPr>
          <p:nvPr>
            <p:ph type="title"/>
          </p:nvPr>
        </p:nvSpPr>
        <p:spPr>
          <a:xfrm>
            <a:off x="457200" y="274638"/>
            <a:ext cx="8229600" cy="857250"/>
          </a:xfrm>
        </p:spPr>
        <p:txBody>
          <a:bodyPr/>
          <a:lstStyle/>
          <a:p>
            <a:r>
              <a:rPr lang="en-US" sz="3200"/>
              <a:t>Group formation algorithm</a:t>
            </a:r>
          </a:p>
        </p:txBody>
      </p:sp>
      <p:sp>
        <p:nvSpPr>
          <p:cNvPr id="14339" name="Rectangle 3"/>
          <p:cNvSpPr>
            <a:spLocks noChangeArrowheads="1"/>
          </p:cNvSpPr>
          <p:nvPr>
            <p:ph type="body" idx="1"/>
          </p:nvPr>
        </p:nvSpPr>
        <p:spPr>
          <a:xfrm>
            <a:off x="457200" y="1133475"/>
            <a:ext cx="8229600" cy="4994275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000"/>
              <a:t>Each node i periodically wakes up its WLAN card and broadcast </a:t>
            </a:r>
            <a:r>
              <a:rPr lang="en-US" sz="2000" i="1"/>
              <a:t>I-am-alive</a:t>
            </a:r>
            <a:r>
              <a:rPr lang="en-US" sz="2000"/>
              <a:t> message which includes-</a:t>
            </a:r>
          </a:p>
          <a:p>
            <a:pPr lvl="1">
              <a:lnSpc>
                <a:spcPct val="80000"/>
              </a:lnSpc>
            </a:pPr>
            <a:r>
              <a:rPr lang="en-US" sz="1700"/>
              <a:t>TC</a:t>
            </a:r>
            <a:r>
              <a:rPr lang="en-US" sz="1700" baseline="-25000"/>
              <a:t>i</a:t>
            </a:r>
            <a:r>
              <a:rPr lang="en-US" sz="1700"/>
              <a:t>- cost of downloading one unit of data</a:t>
            </a:r>
          </a:p>
          <a:p>
            <a:pPr lvl="1">
              <a:lnSpc>
                <a:spcPct val="80000"/>
              </a:lnSpc>
            </a:pPr>
            <a:r>
              <a:rPr lang="en-US" sz="1700"/>
              <a:t>B</a:t>
            </a:r>
            <a:r>
              <a:rPr lang="en-US" sz="1700" baseline="-25000"/>
              <a:t>i</a:t>
            </a:r>
            <a:r>
              <a:rPr lang="en-US" sz="1700"/>
              <a:t>- WWAN speed it can offer</a:t>
            </a:r>
          </a:p>
          <a:p>
            <a:pPr>
              <a:lnSpc>
                <a:spcPct val="80000"/>
              </a:lnSpc>
            </a:pPr>
            <a:r>
              <a:rPr lang="en-US" sz="2000"/>
              <a:t>On receiving a an </a:t>
            </a:r>
            <a:r>
              <a:rPr lang="en-US" sz="2000" i="1"/>
              <a:t>I-am-alive </a:t>
            </a:r>
            <a:r>
              <a:rPr lang="en-US" sz="2000"/>
              <a:t>message the initiator responds with a CCHECK message containing-</a:t>
            </a:r>
          </a:p>
          <a:p>
            <a:pPr lvl="1">
              <a:lnSpc>
                <a:spcPct val="80000"/>
              </a:lnSpc>
            </a:pPr>
            <a:r>
              <a:rPr lang="en-US" sz="1700"/>
              <a:t>The URL of the file that needs to be downloaded</a:t>
            </a:r>
          </a:p>
          <a:p>
            <a:pPr lvl="1">
              <a:lnSpc>
                <a:spcPct val="80000"/>
              </a:lnSpc>
            </a:pPr>
            <a:r>
              <a:rPr lang="en-US" sz="1700"/>
              <a:t>The time after which it will reply to the node with a collaboration acknowledgement.</a:t>
            </a:r>
          </a:p>
          <a:p>
            <a:pPr>
              <a:lnSpc>
                <a:spcPct val="80000"/>
              </a:lnSpc>
            </a:pPr>
            <a:r>
              <a:rPr lang="en-US" sz="2000"/>
              <a:t>On receiving CCHECK, the device checks its local cache for the URL mentioned in the message and if it is there and up-to-date then it informs the initiator of the availability.</a:t>
            </a:r>
          </a:p>
          <a:p>
            <a:pPr>
              <a:lnSpc>
                <a:spcPct val="80000"/>
              </a:lnSpc>
            </a:pPr>
            <a:r>
              <a:rPr lang="en-US" sz="2000"/>
              <a:t>Initiator evaluates all the </a:t>
            </a:r>
            <a:r>
              <a:rPr lang="en-US" sz="2000" i="1"/>
              <a:t>I-am-alive</a:t>
            </a:r>
            <a:r>
              <a:rPr lang="en-US" sz="2000"/>
              <a:t> message and selects the group of collaborators.</a:t>
            </a:r>
          </a:p>
          <a:p>
            <a:pPr>
              <a:lnSpc>
                <a:spcPct val="80000"/>
              </a:lnSpc>
            </a:pPr>
            <a:r>
              <a:rPr lang="en-US" sz="2000"/>
              <a:t>Initiator sends out CACK message to all selected collaborators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sz="1700" i="1"/>
              <a:t>			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/>
              <a:t>Group selection criteria</a:t>
            </a:r>
          </a:p>
        </p:txBody>
      </p:sp>
      <p:sp>
        <p:nvSpPr>
          <p:cNvPr id="15363" name="Rectangle 3"/>
          <p:cNvSpPr>
            <a:spLocks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/>
              <a:t>Assume the user wants to download a file of size F and he is willing to incur a cost of C to do so.</a:t>
            </a:r>
          </a:p>
          <a:p>
            <a:r>
              <a:rPr lang="en-US" sz="2400"/>
              <a:t>Threshold-based group selection:</a:t>
            </a:r>
          </a:p>
          <a:p>
            <a:pPr lvl="1"/>
            <a:r>
              <a:rPr lang="en-US" sz="2100"/>
              <a:t>Initiator calculates TC' = C/F</a:t>
            </a:r>
          </a:p>
          <a:p>
            <a:pPr lvl="1"/>
            <a:r>
              <a:rPr lang="en-US" sz="2100"/>
              <a:t>All nodes whose bids contain TC value less than TC' are selected and sorted in descending order and the first n nodes are selected.</a:t>
            </a:r>
          </a:p>
          <a:p>
            <a:r>
              <a:rPr lang="en-US" sz="2400"/>
              <a:t>Opportunistic group selection</a:t>
            </a:r>
          </a:p>
          <a:p>
            <a:pPr lvl="1"/>
            <a:r>
              <a:rPr lang="en-US" sz="2100"/>
              <a:t>each collaborator i, working in parallel, downloads x</a:t>
            </a:r>
            <a:r>
              <a:rPr lang="en-US" sz="2100" baseline="-25000"/>
              <a:t>i</a:t>
            </a:r>
            <a:r>
              <a:rPr lang="en-US" sz="2100"/>
              <a:t> with bandwidth B</a:t>
            </a:r>
            <a:r>
              <a:rPr lang="en-US" sz="2100" baseline="-25000"/>
              <a:t>i</a:t>
            </a:r>
          </a:p>
          <a:p>
            <a:pPr lvl="1"/>
            <a:r>
              <a:rPr lang="en-US" sz="2100"/>
              <a:t>Total ttime taken to download the file -</a:t>
            </a:r>
          </a:p>
          <a:p>
            <a:pPr lvl="2"/>
            <a:r>
              <a:rPr lang="en-US" sz="1800"/>
              <a:t>max(x</a:t>
            </a:r>
            <a:r>
              <a:rPr lang="en-US" sz="1800" baseline="-25000"/>
              <a:t>1</a:t>
            </a:r>
            <a:r>
              <a:rPr lang="en-US" sz="1800"/>
              <a:t>/B</a:t>
            </a:r>
            <a:r>
              <a:rPr lang="en-US" sz="1800" baseline="-25000"/>
              <a:t>1</a:t>
            </a:r>
            <a:r>
              <a:rPr lang="en-US" sz="1800"/>
              <a:t>,x</a:t>
            </a:r>
            <a:r>
              <a:rPr lang="en-US" sz="1800" baseline="-25000"/>
              <a:t>2</a:t>
            </a:r>
            <a:r>
              <a:rPr lang="en-US" sz="1800"/>
              <a:t>/B</a:t>
            </a:r>
            <a:r>
              <a:rPr lang="en-US" sz="1800" baseline="-25000"/>
              <a:t>2</a:t>
            </a:r>
            <a:r>
              <a:rPr lang="en-US" sz="1800"/>
              <a:t>,....,x</a:t>
            </a:r>
            <a:r>
              <a:rPr lang="en-US" sz="1800" baseline="-25000"/>
              <a:t>N</a:t>
            </a:r>
            <a:r>
              <a:rPr lang="en-US" sz="1800"/>
              <a:t>/B</a:t>
            </a:r>
            <a:r>
              <a:rPr lang="en-US" sz="1800" baseline="-25000"/>
              <a:t>N</a:t>
            </a:r>
            <a:r>
              <a:rPr lang="en-US" sz="1800"/>
              <a:t>)</a:t>
            </a:r>
            <a:endParaRPr lang="en-US" sz="1800" baseline="-2500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ChangeArrowheads="1"/>
          </p:cNvSpPr>
          <p:nvPr>
            <p:ph type="body" sz="half" idx="1"/>
          </p:nvPr>
        </p:nvSpPr>
        <p:spPr>
          <a:xfrm>
            <a:off x="457200" y="1600200"/>
            <a:ext cx="7581900" cy="4525963"/>
          </a:xfrm>
        </p:spPr>
        <p:txBody>
          <a:bodyPr/>
          <a:lstStyle/>
          <a:p>
            <a:r>
              <a:rPr lang="en-US" sz="2400"/>
              <a:t>Determine optimal values of x</a:t>
            </a:r>
            <a:r>
              <a:rPr lang="en-US" sz="2400" baseline="-25000"/>
              <a:t>i</a:t>
            </a:r>
            <a:r>
              <a:rPr lang="en-US" sz="2400"/>
              <a:t>, i=1....Nso as to minimize the total time subject to the constraints</a:t>
            </a:r>
          </a:p>
          <a:p>
            <a:pPr>
              <a:buFontTx/>
              <a:buNone/>
            </a:pPr>
            <a:endParaRPr lang="en-US" sz="2400" baseline="-25000"/>
          </a:p>
        </p:txBody>
      </p:sp>
      <p:sp>
        <p:nvSpPr>
          <p:cNvPr id="16387" name="Rectangle 3"/>
          <p:cNvSpPr>
            <a:spLocks noChangeArrowheads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6388" name="Picture 4" descr="cb1"/>
          <p:cNvPicPr>
            <a:picLocks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1246188" y="3000375"/>
            <a:ext cx="5468937" cy="2368550"/>
          </a:xfrm>
          <a:noFill/>
          <a:ln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/>
              <a:t>Work distribution</a:t>
            </a:r>
          </a:p>
        </p:txBody>
      </p:sp>
      <p:sp>
        <p:nvSpPr>
          <p:cNvPr id="17411" name="Rectangle 3"/>
          <p:cNvSpPr>
            <a:spLocks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400"/>
              <a:t>Work-Queue algorithm</a:t>
            </a:r>
          </a:p>
          <a:p>
            <a:pPr lvl="1">
              <a:lnSpc>
                <a:spcPct val="90000"/>
              </a:lnSpc>
            </a:pPr>
            <a:r>
              <a:rPr lang="en-US" sz="2100"/>
              <a:t>Initiator gets the total file size to be downloaded and forms a work queue with fixed equal size byte ranges of the file</a:t>
            </a:r>
          </a:p>
          <a:p>
            <a:pPr lvl="1">
              <a:lnSpc>
                <a:spcPct val="90000"/>
              </a:lnSpc>
            </a:pPr>
            <a:r>
              <a:rPr lang="en-US" sz="2100"/>
              <a:t>Collaborators query the initiator and pick up the next available item from the work-queue, download the amount of data as specified in its work-item and return it to the initiator.</a:t>
            </a:r>
          </a:p>
          <a:p>
            <a:pPr lvl="1">
              <a:lnSpc>
                <a:spcPct val="90000"/>
              </a:lnSpc>
            </a:pPr>
            <a:r>
              <a:rPr lang="en-US" sz="2100"/>
              <a:t>Each collaborator picks up more work when it is done with its current work item, and keeps working until the queue is empty.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ChangeArrowheads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8435" name="Rectangle 3"/>
          <p:cNvSpPr>
            <a:spLocks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/>
              <a:t>Opportunistic algorithm</a:t>
            </a:r>
          </a:p>
          <a:p>
            <a:pPr lvl="1"/>
            <a:r>
              <a:rPr lang="en-US" sz="2100"/>
              <a:t>follows directly from the opportunistic group selection.</a:t>
            </a:r>
          </a:p>
          <a:p>
            <a:pPr lvl="1"/>
            <a:r>
              <a:rPr lang="en-US" sz="2100"/>
              <a:t>rather than solve the optimization and compute the work allocation just once for the entire file, it is solved repeatedly over smaller partitions of the file.</a:t>
            </a:r>
          </a:p>
          <a:p>
            <a:pPr lvl="1"/>
            <a:r>
              <a:rPr lang="en-US" sz="2100"/>
              <a:t>The initiator divides the file of size F into fixed-size partitions of size p bytes each and apportions to each partition a cost budget of (C/F )p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Experimental evaluation</a:t>
            </a:r>
          </a:p>
        </p:txBody>
      </p:sp>
      <p:sp>
        <p:nvSpPr>
          <p:cNvPr id="19459" name="Rectangle 3"/>
          <p:cNvSpPr>
            <a:spLocks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Group formation</a:t>
            </a:r>
          </a:p>
          <a:p>
            <a:pPr lvl="1"/>
            <a:r>
              <a:rPr lang="en-US"/>
              <a:t>collaborators overload the SSID field of wi-fi beacons with cost and WWAN speed information</a:t>
            </a:r>
          </a:p>
          <a:p>
            <a:pPr lvl="1"/>
            <a:r>
              <a:rPr lang="en-US"/>
              <a:t>initiator listens to </a:t>
            </a:r>
            <a:r>
              <a:rPr lang="en-US" i="1"/>
              <a:t>I-am-alive </a:t>
            </a:r>
            <a:r>
              <a:rPr lang="en-US"/>
              <a:t>beacons for 4 secs</a:t>
            </a:r>
          </a:p>
          <a:p>
            <a:pPr lvl="1"/>
            <a:r>
              <a:rPr lang="en-US"/>
              <a:t>total time for group formation on average takes less than 8 secs.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Optimal chunk size</a:t>
            </a:r>
          </a:p>
        </p:txBody>
      </p:sp>
      <p:pic>
        <p:nvPicPr>
          <p:cNvPr id="20483" name="Picture 3" descr="cb2"/>
          <p:cNvPicPr>
            <a:picLocks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651000" y="1600200"/>
            <a:ext cx="5842000" cy="4525963"/>
          </a:xfrm>
          <a:noFill/>
          <a:ln/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HTTP throughput and speed-up</a:t>
            </a:r>
          </a:p>
        </p:txBody>
      </p:sp>
      <p:pic>
        <p:nvPicPr>
          <p:cNvPr id="21507" name="Picture 3" descr="cb3"/>
          <p:cNvPicPr>
            <a:picLocks noChangeAspect="1" noChangeArrowheads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41288" y="2097088"/>
            <a:ext cx="4508500" cy="3719512"/>
          </a:xfrm>
          <a:noFill/>
          <a:ln/>
        </p:spPr>
      </p:pic>
      <p:pic>
        <p:nvPicPr>
          <p:cNvPr id="21508" name="Picture 4" descr="cb4"/>
          <p:cNvPicPr>
            <a:picLocks noChangeAspect="1" noChangeArrowheads="1"/>
          </p:cNvPicPr>
          <p:nvPr>
            <p:ph sz="half" idx="2"/>
          </p:nvPr>
        </p:nvPicPr>
        <p:blipFill>
          <a:blip r:embed="rId3"/>
          <a:srcRect/>
          <a:stretch>
            <a:fillRect/>
          </a:stretch>
        </p:blipFill>
        <p:spPr>
          <a:xfrm>
            <a:off x="4649788" y="2255838"/>
            <a:ext cx="4341812" cy="2943225"/>
          </a:xfrm>
          <a:noFill/>
          <a:ln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Introduction</a:t>
            </a:r>
          </a:p>
        </p:txBody>
      </p:sp>
      <p:sp>
        <p:nvSpPr>
          <p:cNvPr id="4099" name="Rectangle 3"/>
          <p:cNvSpPr>
            <a:spLocks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Mobile devices are equipped with multiple wireless network interfaces</a:t>
            </a:r>
          </a:p>
          <a:p>
            <a:pPr lvl="1"/>
            <a:r>
              <a:rPr lang="en-US"/>
              <a:t>WLAN interaces.(802.11,Bluetooth)</a:t>
            </a:r>
          </a:p>
          <a:p>
            <a:pPr lvl="1"/>
            <a:r>
              <a:rPr lang="en-US"/>
              <a:t>WWAN interfaces.(GPRS)</a:t>
            </a:r>
          </a:p>
          <a:p>
            <a:r>
              <a:rPr lang="en-US"/>
              <a:t>WLAN offers much higher speeds than WWAN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Work-queue vs Optimized work distribution</a:t>
            </a:r>
          </a:p>
        </p:txBody>
      </p:sp>
      <p:pic>
        <p:nvPicPr>
          <p:cNvPr id="22531" name="Picture 3" descr="cb5"/>
          <p:cNvPicPr>
            <a:picLocks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206500" y="1600200"/>
            <a:ext cx="6678613" cy="5116513"/>
          </a:xfrm>
          <a:noFill/>
          <a:ln/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Agility and adaptation</a:t>
            </a:r>
          </a:p>
        </p:txBody>
      </p:sp>
      <p:pic>
        <p:nvPicPr>
          <p:cNvPr id="23555" name="Picture 3" descr="cb6"/>
          <p:cNvPicPr>
            <a:picLocks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027113" y="1747838"/>
            <a:ext cx="7231062" cy="4583112"/>
          </a:xfrm>
          <a:noFill/>
          <a:ln/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2" descr="cb7"/>
          <p:cNvPicPr>
            <a:picLocks noChangeAspect="1" noChangeArrowheads="1"/>
          </p:cNvPicPr>
          <p:nvPr>
            <p:ph/>
          </p:nvPr>
        </p:nvPicPr>
        <p:blipFill>
          <a:blip r:embed="rId2"/>
          <a:srcRect/>
          <a:stretch>
            <a:fillRect/>
          </a:stretch>
        </p:blipFill>
        <p:spPr>
          <a:xfrm>
            <a:off x="1423988" y="738188"/>
            <a:ext cx="6296025" cy="4924425"/>
          </a:xfrm>
          <a:noFill/>
          <a:ln/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Impact of cryptography</a:t>
            </a:r>
          </a:p>
        </p:txBody>
      </p:sp>
      <p:sp>
        <p:nvSpPr>
          <p:cNvPr id="25603" name="Rectangle 3"/>
          <p:cNvSpPr>
            <a:spLocks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 sz="2800"/>
              <a:t>Elliptic curve digital security algorithm(ECDSA) has better performance than RSA for mobile systems.</a:t>
            </a:r>
          </a:p>
        </p:txBody>
      </p:sp>
      <p:pic>
        <p:nvPicPr>
          <p:cNvPr id="25604" name="Picture 4" descr="cb8"/>
          <p:cNvPicPr>
            <a:picLocks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4497388" y="2524125"/>
            <a:ext cx="4189412" cy="1606550"/>
          </a:xfrm>
          <a:noFill/>
          <a:ln/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Estimation of battery depletion</a:t>
            </a:r>
          </a:p>
        </p:txBody>
      </p:sp>
      <p:sp>
        <p:nvSpPr>
          <p:cNvPr id="26627" name="Rectangle 3"/>
          <p:cNvSpPr>
            <a:spLocks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estimate BD</a:t>
            </a:r>
            <a:r>
              <a:rPr lang="en-US" baseline="-25000"/>
              <a:t>t</a:t>
            </a:r>
            <a:r>
              <a:rPr lang="en-US"/>
              <a:t> and BD</a:t>
            </a:r>
            <a:r>
              <a:rPr lang="en-US" baseline="-25000"/>
              <a:t>d</a:t>
            </a:r>
            <a:r>
              <a:rPr lang="en-US"/>
              <a:t> using controlled calibration experiments.</a:t>
            </a:r>
            <a:endParaRPr lang="en-US" baseline="-2500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Discussion</a:t>
            </a:r>
          </a:p>
        </p:txBody>
      </p:sp>
      <p:sp>
        <p:nvSpPr>
          <p:cNvPr id="27651" name="Rectangle 3"/>
          <p:cNvSpPr>
            <a:spLocks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Security</a:t>
            </a:r>
          </a:p>
          <a:p>
            <a:pPr lvl="1"/>
            <a:r>
              <a:rPr lang="en-US"/>
              <a:t>issue of privacy</a:t>
            </a:r>
          </a:p>
          <a:p>
            <a:pPr lvl="1"/>
            <a:r>
              <a:rPr lang="en-US"/>
              <a:t>issue of confidentiality</a:t>
            </a:r>
          </a:p>
          <a:p>
            <a:pPr lvl="1"/>
            <a:r>
              <a:rPr lang="en-US"/>
              <a:t>ensuring authenticity</a:t>
            </a:r>
          </a:p>
          <a:p>
            <a:r>
              <a:rPr lang="en-US"/>
              <a:t>User interface</a:t>
            </a:r>
          </a:p>
          <a:p>
            <a:r>
              <a:rPr lang="en-US"/>
              <a:t>WWAN service providers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COMBINE</a:t>
            </a:r>
          </a:p>
        </p:txBody>
      </p:sp>
      <p:sp>
        <p:nvSpPr>
          <p:cNvPr id="5123" name="Rectangle 3"/>
          <p:cNvSpPr>
            <a:spLocks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2800"/>
              <a:t>A system for collaborative downloading that uses both WLAN and WWAN in combination in an attempt to bridge the range-speed dichotomy</a:t>
            </a:r>
          </a:p>
          <a:p>
            <a:pPr>
              <a:lnSpc>
                <a:spcPct val="80000"/>
              </a:lnSpc>
            </a:pPr>
            <a:r>
              <a:rPr lang="en-US" sz="2800"/>
              <a:t>Nodes in close vicinity use high speed WLAN to discover each other,form collaborative group and stripe traffic across the WWAN links.</a:t>
            </a:r>
          </a:p>
          <a:p>
            <a:pPr lvl="1">
              <a:lnSpc>
                <a:spcPct val="80000"/>
              </a:lnSpc>
            </a:pPr>
            <a:r>
              <a:rPr lang="en-US" sz="2000"/>
              <a:t>increases effective WAN download speed,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Contributions</a:t>
            </a:r>
          </a:p>
        </p:txBody>
      </p:sp>
      <p:sp>
        <p:nvSpPr>
          <p:cNvPr id="6147" name="Rectangle 3"/>
          <p:cNvSpPr>
            <a:spLocks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/>
              <a:t>Cost modeling</a:t>
            </a:r>
          </a:p>
          <a:p>
            <a:pPr lvl="1"/>
            <a:r>
              <a:rPr lang="en-US" sz="2000"/>
              <a:t>By contributing its WWAN bandwidth for the benefit of other peers, a node both monetary and energy cost which needs to be accounted for.</a:t>
            </a:r>
          </a:p>
          <a:p>
            <a:r>
              <a:rPr lang="en-US" sz="2200"/>
              <a:t>Accounting</a:t>
            </a:r>
          </a:p>
          <a:p>
            <a:pPr lvl="1"/>
            <a:r>
              <a:rPr lang="en-US" sz="1900"/>
              <a:t>The cost computed forms the basis of a market wherein nodes buy and sell WWAN bandwidth resources. Need to keep track of the credits earned or debits incurred.</a:t>
            </a:r>
          </a:p>
          <a:p>
            <a:r>
              <a:rPr lang="en-US" sz="2200"/>
              <a:t>Collaboration group formation</a:t>
            </a:r>
          </a:p>
          <a:p>
            <a:r>
              <a:rPr lang="en-US" sz="2200"/>
              <a:t>Striping protocol</a:t>
            </a:r>
          </a:p>
          <a:p>
            <a:pPr lvl="1"/>
            <a:r>
              <a:rPr lang="en-US" sz="1900"/>
              <a:t>a workload distribution algorithm to farm out work across the participants in the collaboration group</a:t>
            </a:r>
            <a:endParaRPr lang="en-US" sz="1700"/>
          </a:p>
          <a:p>
            <a:pPr lvl="1"/>
            <a:endParaRPr lang="en-US" sz="20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Overview</a:t>
            </a:r>
          </a:p>
        </p:txBody>
      </p:sp>
      <p:sp>
        <p:nvSpPr>
          <p:cNvPr id="7171" name="Rectangle 3"/>
          <p:cNvSpPr>
            <a:spLocks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/>
              <a:t>Setting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A requester seeks to utilize the WWAN links of one or more collaborators.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A collaborator contributes its WWAN bandwidth only when it is not in use.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need for incentives</a:t>
            </a:r>
          </a:p>
          <a:p>
            <a:pPr>
              <a:lnSpc>
                <a:spcPct val="90000"/>
              </a:lnSpc>
            </a:pPr>
            <a:r>
              <a:rPr lang="en-US" sz="2400"/>
              <a:t>Each collaborator estimates its cost of providing help and communicates it to the initiator.</a:t>
            </a:r>
          </a:p>
          <a:p>
            <a:pPr>
              <a:lnSpc>
                <a:spcPct val="90000"/>
              </a:lnSpc>
            </a:pPr>
            <a:r>
              <a:rPr lang="en-US" sz="2400"/>
              <a:t>Initiator compares the bids from the collaborators and chooses the best one and proceed to form a collaboration group.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COMBINE includes accounting mechanism where initiator issues signed IOUs to the collaborators.</a:t>
            </a:r>
          </a:p>
          <a:p>
            <a:pPr>
              <a:lnSpc>
                <a:spcPct val="90000"/>
              </a:lnSpc>
            </a:pPr>
            <a:endParaRPr lang="en-US" sz="2800"/>
          </a:p>
          <a:p>
            <a:pPr lvl="1">
              <a:lnSpc>
                <a:spcPct val="90000"/>
              </a:lnSpc>
            </a:pPr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ChangeArrowheads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195" name="Rectangle 3"/>
          <p:cNvSpPr>
            <a:spLocks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/>
              <a:t>Once a collaboration group is formed COMBINE uses a work-queue algorithm to distribute work across collaborators.</a:t>
            </a:r>
          </a:p>
          <a:p>
            <a:r>
              <a:rPr lang="en-US" sz="2800"/>
              <a:t>COMBINE uses HTTP byte-range requests to stripe traffic across multiple WAN links.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Modeling cost</a:t>
            </a:r>
          </a:p>
        </p:txBody>
      </p:sp>
      <p:sp>
        <p:nvSpPr>
          <p:cNvPr id="9219" name="Rectangle 3"/>
          <p:cNvSpPr>
            <a:spLocks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/>
              <a:t>Appropriately model the cost of sharing bandwidth so that the offered price ishigh enough to compensate the collaborator but not high enough to be unattractive to the initiator.</a:t>
            </a:r>
          </a:p>
          <a:p>
            <a:r>
              <a:rPr lang="en-US" sz="2400"/>
              <a:t>Two principal costs that a collaborator incurs</a:t>
            </a:r>
          </a:p>
          <a:p>
            <a:pPr lvl="1"/>
            <a:r>
              <a:rPr lang="en-US" sz="2100"/>
              <a:t>cost of transferring data on the WWAN link.</a:t>
            </a:r>
          </a:p>
          <a:p>
            <a:pPr lvl="2"/>
            <a:r>
              <a:rPr lang="en-US" sz="1800"/>
              <a:t>depends on the tariff structure imposed by the service </a:t>
            </a:r>
          </a:p>
          <a:p>
            <a:pPr lvl="1"/>
            <a:r>
              <a:rPr lang="en-US" sz="2100"/>
              <a:t>opportunity cost of expending battery energy on behalf of a peer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/>
              <a:t>Unifying monetary and energy cost</a:t>
            </a:r>
          </a:p>
        </p:txBody>
      </p:sp>
      <p:sp>
        <p:nvSpPr>
          <p:cNvPr id="10243" name="Rectangle 3"/>
          <p:cNvSpPr>
            <a:spLocks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/>
              <a:t>Both energy and money are valuable resources but are quantified in different units that need to be reconciled.</a:t>
            </a:r>
          </a:p>
          <a:p>
            <a:r>
              <a:rPr lang="en-US" sz="2400"/>
              <a:t>Opportunity cost would be lower for a user who is idling compared to a user who needs to use the device at any cost.</a:t>
            </a:r>
          </a:p>
          <a:p>
            <a:pPr lvl="1"/>
            <a:r>
              <a:rPr lang="en-US" sz="2100"/>
              <a:t>modeled as the function of the fraction of battery energy remaining (BR)</a:t>
            </a:r>
          </a:p>
          <a:p>
            <a:r>
              <a:rPr lang="en-US" sz="2400"/>
              <a:t>Monetary cost (MC) of performing a data transfer is unified with the opportunity cost and toatal cost TC is expressed as MC/BR</a:t>
            </a:r>
          </a:p>
          <a:p>
            <a:pPr>
              <a:buFontTx/>
              <a:buNone/>
            </a:pPr>
            <a:endParaRPr lang="en-US" sz="240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/>
              <a:t>Estimating battery depletion</a:t>
            </a:r>
          </a:p>
        </p:txBody>
      </p:sp>
      <p:sp>
        <p:nvSpPr>
          <p:cNvPr id="11267" name="Rectangle 3"/>
          <p:cNvSpPr>
            <a:spLocks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/>
              <a:t>battery depletion (BD)</a:t>
            </a:r>
          </a:p>
          <a:p>
            <a:r>
              <a:rPr lang="en-US" sz="2400"/>
              <a:t>BD=(time_</a:t>
            </a:r>
            <a:r>
              <a:rPr lang="en-US" sz="2000"/>
              <a:t>elapsed</a:t>
            </a:r>
            <a:r>
              <a:rPr lang="en-US" sz="2400"/>
              <a:t>*BD</a:t>
            </a:r>
            <a:r>
              <a:rPr lang="en-US" sz="2400" baseline="-25000"/>
              <a:t>t</a:t>
            </a:r>
            <a:r>
              <a:rPr lang="en-US" sz="2400"/>
              <a:t>)+(bytes_sent_or_recd*BD</a:t>
            </a:r>
            <a:r>
              <a:rPr lang="en-US" sz="2400" baseline="-25000"/>
              <a:t>d</a:t>
            </a:r>
            <a:r>
              <a:rPr lang="en-US" sz="2400"/>
              <a:t>)</a:t>
            </a:r>
          </a:p>
          <a:p>
            <a:r>
              <a:rPr lang="en-US" sz="2400"/>
              <a:t>energy characteristics of WLAN and WWAN are likely to be different.</a:t>
            </a:r>
          </a:p>
          <a:p>
            <a:r>
              <a:rPr lang="en-US" sz="2400"/>
              <a:t>BD=(time_elapsed*BD</a:t>
            </a:r>
            <a:r>
              <a:rPr lang="en-US" sz="2400" baseline="-25000"/>
              <a:t>t</a:t>
            </a:r>
            <a:r>
              <a:rPr lang="en-US" sz="2400"/>
              <a:t>)+(bytes_sent_or_recd</a:t>
            </a:r>
            <a:r>
              <a:rPr lang="en-US" sz="2400" baseline="-25000"/>
              <a:t>WLAN</a:t>
            </a:r>
            <a:r>
              <a:rPr lang="en-US" sz="2400"/>
              <a:t>*BD</a:t>
            </a:r>
            <a:r>
              <a:rPr lang="en-US" sz="2400" baseline="-25000"/>
              <a:t>d_WLAN</a:t>
            </a:r>
            <a:r>
              <a:rPr lang="en-US" sz="2400"/>
              <a:t>)+(bytes_sent_or_recd</a:t>
            </a:r>
            <a:r>
              <a:rPr lang="en-US" sz="2400" baseline="-25000"/>
              <a:t>WWAN</a:t>
            </a:r>
            <a:r>
              <a:rPr lang="en-US" sz="2400"/>
              <a:t>*BD</a:t>
            </a:r>
            <a:r>
              <a:rPr lang="en-US" sz="2400" baseline="-25000"/>
              <a:t>d_WWAN</a:t>
            </a:r>
            <a:r>
              <a:rPr lang="en-US" sz="2400"/>
              <a:t>)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FBDF53"/>
      </a:accent1>
      <a:accent2>
        <a:srgbClr val="FF9966"/>
      </a:accent2>
      <a:accent3>
        <a:srgbClr val="FFFFFF"/>
      </a:accent3>
      <a:accent4>
        <a:srgbClr val="000000"/>
      </a:accent4>
      <a:accent5>
        <a:srgbClr val="FDECB3"/>
      </a:accent5>
      <a:accent6>
        <a:srgbClr val="E78A5C"/>
      </a:accent6>
      <a:hlink>
        <a:srgbClr val="CC3300"/>
      </a:hlink>
      <a:folHlink>
        <a:srgbClr val="9966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itchFamily="34" charset="0"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SimSun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itchFamily="34" charset="0"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SimSun" pitchFamily="2" charset="-122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7DB6EF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FD7F6"/>
        </a:accent5>
        <a:accent6>
          <a:srgbClr val="AE4845"/>
        </a:accent6>
        <a:hlink>
          <a:srgbClr val="0066CC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Pages>0</Pages>
  <Words>1046</Words>
  <Characters>0</Characters>
  <Application>WPS Office</Application>
  <DocSecurity>0</DocSecurity>
  <PresentationFormat>On-screen Show (4:3)</PresentationFormat>
  <Lines>0</Lines>
  <Paragraphs>111</Paragraphs>
  <Slides>25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6" baseType="lpstr">
      <vt:lpstr>Arial</vt:lpstr>
      <vt:lpstr>SimSun</vt:lpstr>
      <vt:lpstr>Wingdings</vt:lpstr>
      <vt:lpstr>SimSun</vt:lpstr>
      <vt:lpstr>DejaVu Sans</vt:lpstr>
      <vt:lpstr>Droid Sans Armenian</vt:lpstr>
      <vt:lpstr>FZShuSong-Z01</vt:lpstr>
      <vt:lpstr>OpenSymbol</vt:lpstr>
      <vt:lpstr>esint10</vt:lpstr>
      <vt:lpstr>OpenSymbol</vt:lpstr>
      <vt:lpstr>Default Design</vt:lpstr>
      <vt:lpstr>COMBINE:Leveraging the power of wireless peers through Collaborative downloading</vt:lpstr>
      <vt:lpstr>Introduction</vt:lpstr>
      <vt:lpstr>COMBINE</vt:lpstr>
      <vt:lpstr>Contributions</vt:lpstr>
      <vt:lpstr>Overview</vt:lpstr>
      <vt:lpstr>Slide 6</vt:lpstr>
      <vt:lpstr>Modeling cost</vt:lpstr>
      <vt:lpstr>Unifying monetary and energy cost</vt:lpstr>
      <vt:lpstr>Estimating battery depletion</vt:lpstr>
      <vt:lpstr>Accounting</vt:lpstr>
      <vt:lpstr>Accounting in COMBINE</vt:lpstr>
      <vt:lpstr>Group formation algorithm</vt:lpstr>
      <vt:lpstr>Group selection criteria</vt:lpstr>
      <vt:lpstr>Slide 14</vt:lpstr>
      <vt:lpstr>Work distribution</vt:lpstr>
      <vt:lpstr>Slide 16</vt:lpstr>
      <vt:lpstr>Experimental evaluation</vt:lpstr>
      <vt:lpstr>Optimal chunk size</vt:lpstr>
      <vt:lpstr>HTTP throughput and speed-up</vt:lpstr>
      <vt:lpstr>Work-queue vs Optimized work distribution</vt:lpstr>
      <vt:lpstr>Agility and adaptation</vt:lpstr>
      <vt:lpstr>Slide 22</vt:lpstr>
      <vt:lpstr>Impact of cryptography</vt:lpstr>
      <vt:lpstr>Estimation of battery depletion</vt:lpstr>
      <vt:lpstr>Discussion</vt:lpstr>
    </vt:vector>
  </TitlesOfParts>
  <LinksUpToDate>false</LinksUpToDate>
  <CharactersWithSpaces>0</CharactersWithSpaces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COMBINE:Leveraging the power of wireless peers through Collaborative downloading</dc:title>
  <dc:creator>sandipan</dc:creator>
  <cp:lastModifiedBy>Niloy Ganguly</cp:lastModifiedBy>
  <cp:revision>1</cp:revision>
  <dcterms:created xsi:type="dcterms:W3CDTF">1601-01-01T00:00:00Z</dcterms:created>
  <dcterms:modified xsi:type="dcterms:W3CDTF">2014-11-02T14:40:44Z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16393꿴ࣣ庼￐䀉-9.1.0.4751</vt:lpwstr>
  </property>
</Properties>
</file>