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9" r:id="rId10"/>
    <p:sldId id="270" r:id="rId11"/>
    <p:sldId id="271" r:id="rId12"/>
    <p:sldId id="272" r:id="rId13"/>
    <p:sldId id="293" r:id="rId14"/>
    <p:sldId id="273" r:id="rId15"/>
    <p:sldId id="274" r:id="rId16"/>
    <p:sldId id="275" r:id="rId17"/>
    <p:sldId id="276" r:id="rId18"/>
    <p:sldId id="277" r:id="rId19"/>
    <p:sldId id="294" r:id="rId20"/>
    <p:sldId id="278" r:id="rId21"/>
    <p:sldId id="279" r:id="rId22"/>
    <p:sldId id="280" r:id="rId23"/>
    <p:sldId id="281" r:id="rId24"/>
    <p:sldId id="295" r:id="rId25"/>
    <p:sldId id="282" r:id="rId26"/>
    <p:sldId id="296" r:id="rId27"/>
    <p:sldId id="283" r:id="rId28"/>
    <p:sldId id="284" r:id="rId29"/>
    <p:sldId id="297" r:id="rId30"/>
    <p:sldId id="285" r:id="rId31"/>
    <p:sldId id="286" r:id="rId32"/>
    <p:sldId id="298" r:id="rId33"/>
    <p:sldId id="299" r:id="rId34"/>
    <p:sldId id="287" r:id="rId35"/>
    <p:sldId id="288" r:id="rId36"/>
    <p:sldId id="289" r:id="rId37"/>
    <p:sldId id="290" r:id="rId38"/>
    <p:sldId id="291" r:id="rId39"/>
    <p:sldId id="292" r:id="rId40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76" y="-96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10/30/2014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pPr/>
              <a:t>10/30/2014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14358" y="3886200"/>
            <a:ext cx="7072362" cy="94897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dirty="0" smtClean="0">
                <a:solidFill>
                  <a:srgbClr val="330065"/>
                </a:solidFill>
                <a:latin typeface="Calibri Bold"/>
                <a:cs typeface="Calibri Bold"/>
              </a:rPr>
              <a:t>Using Mobile Phones to Write in Air</a:t>
            </a:r>
          </a:p>
          <a:p>
            <a:pPr>
              <a:lnSpc>
                <a:spcPts val="368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Methodology: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1333500"/>
            <a:ext cx="89662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Core Challenges - Rotation Gyroscope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209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10" b="1" smtClean="0">
                <a:solidFill>
                  <a:srgbClr val="000000"/>
                </a:solidFill>
                <a:latin typeface="Calibri Bold"/>
                <a:cs typeface="Calibri Bold"/>
              </a:rPr>
              <a:t>APPROACH: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2743200"/>
            <a:ext cx="90551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Hold like pen or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blackboard eraser</a:t>
            </a:r>
          </a:p>
          <a:p>
            <a:pPr>
              <a:lnSpc>
                <a:spcPts val="36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37592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Pause between strokes</a:t>
            </a:r>
          </a:p>
          <a:p>
            <a:pPr>
              <a:lnSpc>
                <a:spcPts val="3450"/>
              </a:lnSpc>
            </a:pPr>
            <a:endParaRPr lang="en-CA" sz="296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Methodology: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1333500"/>
            <a:ext cx="89662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Core Challenges - Background Vibration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0955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10" b="1" smtClean="0">
                <a:solidFill>
                  <a:srgbClr val="000000"/>
                </a:solidFill>
                <a:latin typeface="Calibri Bold"/>
                <a:cs typeface="Calibri Bold"/>
              </a:rPr>
              <a:t>ISSUE: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26416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Jitter from natural hand vibrations</a:t>
            </a:r>
          </a:p>
          <a:p>
            <a:pPr>
              <a:lnSpc>
                <a:spcPts val="3450"/>
              </a:lnSpc>
            </a:pPr>
            <a:endParaRPr lang="en-CA" sz="297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3098800"/>
            <a:ext cx="9055100" cy="1193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Measurement errors from accelerometer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10" b="1" smtClean="0">
                <a:solidFill>
                  <a:srgbClr val="000000"/>
                </a:solidFill>
                <a:latin typeface="Calibri Bold"/>
                <a:cs typeface="Calibri Bold"/>
              </a:rPr>
              <a:t>APPROACH:</a:t>
            </a:r>
          </a:p>
          <a:p>
            <a:pPr>
              <a:lnSpc>
                <a:spcPts val="43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42799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Noise-reduction</a:t>
            </a:r>
          </a:p>
          <a:p>
            <a:pPr>
              <a:lnSpc>
                <a:spcPts val="3450"/>
              </a:lnSpc>
            </a:pPr>
            <a:endParaRPr lang="en-CA" sz="294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46200" y="4749800"/>
            <a:ext cx="8712200" cy="1028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Smooth with moving average over last 7 readings</a:t>
            </a:r>
            <a:r>
              <a:rPr lang="en-CA" sz="258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81" smtClean="0">
                <a:solidFill>
                  <a:srgbClr val="000000"/>
                </a:solidFill>
                <a:latin typeface="Times New Roman"/>
              </a:rPr>
            </a:b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Drop data under threshold, &lt;= </a:t>
            </a:r>
            <a:r>
              <a:rPr lang="en-CA" sz="2607" b="1" smtClean="0">
                <a:solidFill>
                  <a:srgbClr val="000000"/>
                </a:solidFill>
                <a:latin typeface="Calibri Bold"/>
                <a:cs typeface="Calibri Bold"/>
              </a:rPr>
              <a:t>0.5m/s</a:t>
            </a:r>
            <a:r>
              <a:rPr lang="en-CA" sz="1744" b="1" smtClean="0">
                <a:solidFill>
                  <a:srgbClr val="000000"/>
                </a:solidFill>
                <a:latin typeface="Calibri Bold"/>
                <a:cs typeface="Calibri Bold"/>
              </a:rPr>
              <a:t>2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= noise</a:t>
            </a:r>
          </a:p>
          <a:p>
            <a:pPr>
              <a:lnSpc>
                <a:spcPts val="3700"/>
              </a:lnSpc>
            </a:pPr>
            <a:endParaRPr lang="en-CA" sz="258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Methodology: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335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Core Challenges - Computing Displacement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209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10" b="1" smtClean="0">
                <a:solidFill>
                  <a:srgbClr val="000000"/>
                </a:solidFill>
                <a:latin typeface="Calibri Bold"/>
                <a:cs typeface="Calibri Bold"/>
              </a:rPr>
              <a:t>ISSUE: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2743200"/>
            <a:ext cx="9055100" cy="151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Phone movement can introduce errors as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integrating from Acceleration  to velocity to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displacement.</a:t>
            </a:r>
          </a:p>
          <a:p>
            <a:pPr>
              <a:lnSpc>
                <a:spcPts val="36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42164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10" b="1" smtClean="0">
                <a:solidFill>
                  <a:srgbClr val="000000"/>
                </a:solidFill>
                <a:latin typeface="Calibri Bold"/>
                <a:cs typeface="Calibri Bold"/>
              </a:rPr>
              <a:t>APPROACH: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4749800"/>
            <a:ext cx="9055100" cy="106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Reset velocity to zero if previous accelerometer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readings below threshold (noise)</a:t>
            </a:r>
          </a:p>
          <a:p>
            <a:pPr>
              <a:lnSpc>
                <a:spcPts val="36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IIT\TA_Smartphone\Material_Romit\activity_Gesture_smartphone\phonepoint\images\pic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57176"/>
            <a:ext cx="10058399" cy="7072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Methodology: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1333500"/>
            <a:ext cx="89662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Core Challenges - “A”  v.  Triangle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209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10" b="1" smtClean="0">
                <a:solidFill>
                  <a:srgbClr val="000000"/>
                </a:solidFill>
                <a:latin typeface="Calibri Bold"/>
                <a:cs typeface="Calibri Bold"/>
              </a:rPr>
              <a:t>ISSUE: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17700" y="3289300"/>
            <a:ext cx="419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/</a:t>
            </a:r>
          </a:p>
          <a:p>
            <a:pPr>
              <a:lnSpc>
                <a:spcPts val="345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2400300" y="3289300"/>
            <a:ext cx="4572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+</a:t>
            </a:r>
          </a:p>
          <a:p>
            <a:pPr>
              <a:lnSpc>
                <a:spcPts val="345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933700" y="3289300"/>
            <a:ext cx="419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\</a:t>
            </a:r>
          </a:p>
          <a:p>
            <a:pPr>
              <a:lnSpc>
                <a:spcPts val="345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340100" y="3289300"/>
            <a:ext cx="4572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+</a:t>
            </a:r>
          </a:p>
          <a:p>
            <a:pPr>
              <a:lnSpc>
                <a:spcPts val="345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4470400" y="3289300"/>
            <a:ext cx="35179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=   A  … or a triangle?</a:t>
            </a:r>
          </a:p>
          <a:p>
            <a:pPr>
              <a:lnSpc>
                <a:spcPts val="345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003300" y="44069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10" b="1" smtClean="0">
                <a:solidFill>
                  <a:srgbClr val="000000"/>
                </a:solidFill>
                <a:latin typeface="Calibri Bold"/>
                <a:cs typeface="Calibri Bold"/>
              </a:rPr>
              <a:t>APPROACH: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3300" y="49530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Watch for “lifting of the pen”</a:t>
            </a:r>
          </a:p>
          <a:p>
            <a:pPr>
              <a:lnSpc>
                <a:spcPts val="3450"/>
              </a:lnSpc>
            </a:pPr>
            <a:endParaRPr lang="en-CA" sz="2971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03300" y="54991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Monitor data, but don’t include in final output</a:t>
            </a:r>
          </a:p>
          <a:p>
            <a:pPr>
              <a:lnSpc>
                <a:spcPts val="3450"/>
              </a:lnSpc>
            </a:pPr>
            <a:endParaRPr lang="en-CA" sz="298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Methodology: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1333500"/>
            <a:ext cx="89662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Core Challenges - Character Transitions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209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10" b="1" smtClean="0">
                <a:solidFill>
                  <a:srgbClr val="000000"/>
                </a:solidFill>
                <a:latin typeface="Calibri Bold"/>
                <a:cs typeface="Calibri Bold"/>
              </a:rPr>
              <a:t>ISSUE: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2743200"/>
            <a:ext cx="90551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Can’t tell difference between B and 13 same set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gestures cause ambiguities</a:t>
            </a:r>
          </a:p>
          <a:p>
            <a:pPr>
              <a:lnSpc>
                <a:spcPts val="36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43180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10" b="1" smtClean="0">
                <a:solidFill>
                  <a:srgbClr val="000000"/>
                </a:solidFill>
                <a:latin typeface="Calibri Bold"/>
                <a:cs typeface="Calibri Bold"/>
              </a:rPr>
              <a:t>APPROACH: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48641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Use delimiter between characters - dot or pause</a:t>
            </a:r>
          </a:p>
          <a:p>
            <a:pPr>
              <a:lnSpc>
                <a:spcPts val="3450"/>
              </a:lnSpc>
            </a:pPr>
            <a:endParaRPr lang="en-CA" sz="2981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5816600"/>
            <a:ext cx="7620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B =</a:t>
            </a:r>
          </a:p>
          <a:p>
            <a:pPr>
              <a:lnSpc>
                <a:spcPts val="345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5422900" y="5816600"/>
            <a:ext cx="9398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13 =</a:t>
            </a:r>
          </a:p>
          <a:p>
            <a:pPr>
              <a:lnSpc>
                <a:spcPts val="3450"/>
              </a:lnSpc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Methodology: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335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Gesture Stroke Detection primitives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Methodology: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335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Character Recognition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209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Stroke grammar using decision tree</a:t>
            </a:r>
          </a:p>
          <a:p>
            <a:pPr>
              <a:lnSpc>
                <a:spcPts val="3450"/>
              </a:lnSpc>
            </a:pPr>
            <a:endParaRPr lang="en-CA" sz="297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2667000"/>
            <a:ext cx="9055100" cy="1193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D and P - start same, but then can turn into N</a:t>
            </a:r>
            <a:r>
              <a:rPr lang="en-CA" sz="296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62" smtClean="0">
                <a:solidFill>
                  <a:srgbClr val="000000"/>
                </a:solidFill>
                <a:latin typeface="Times New Roman"/>
              </a:rPr>
            </a:b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O and S - same strokes</a:t>
            </a:r>
          </a:p>
          <a:p>
            <a:pPr>
              <a:lnSpc>
                <a:spcPts val="4300"/>
              </a:lnSpc>
            </a:pPr>
            <a:endParaRPr lang="en-CA" sz="296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3860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X and Y - same strokes</a:t>
            </a:r>
          </a:p>
          <a:p>
            <a:pPr>
              <a:lnSpc>
                <a:spcPts val="3450"/>
              </a:lnSpc>
            </a:pPr>
            <a:endParaRPr lang="en-CA" sz="296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44069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O and 0 - cannot tell difference</a:t>
            </a:r>
          </a:p>
          <a:p>
            <a:pPr>
              <a:lnSpc>
                <a:spcPts val="3450"/>
              </a:lnSpc>
            </a:pPr>
            <a:endParaRPr lang="en-CA" sz="297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003300" y="546100"/>
            <a:ext cx="90551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12" b="1" smtClean="0">
                <a:solidFill>
                  <a:srgbClr val="330065"/>
                </a:solidFill>
                <a:latin typeface="Calibri Bold"/>
                <a:cs typeface="Calibri Bold"/>
              </a:rPr>
              <a:t>Methodology:</a:t>
            </a:r>
          </a:p>
          <a:p>
            <a:pPr>
              <a:lnSpc>
                <a:spcPts val="4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168400"/>
            <a:ext cx="9055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7" b="1" smtClean="0">
                <a:solidFill>
                  <a:srgbClr val="330065"/>
                </a:solidFill>
                <a:latin typeface="Calibri Bold"/>
                <a:cs typeface="Calibri Bold"/>
              </a:rPr>
              <a:t>Stroke grammar for English alphabets and digits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08300" y="6819900"/>
            <a:ext cx="1803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Single gesture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5524500" y="6819900"/>
            <a:ext cx="2159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Intermediate state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8394700" y="6819900"/>
            <a:ext cx="1384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Final state</a:t>
            </a:r>
          </a:p>
          <a:p>
            <a:pPr>
              <a:lnSpc>
                <a:spcPts val="2070"/>
              </a:lnSpc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IIT\TA_Smartphone\Material_Romit\activity_Gesture_smartphone\phonepoint\images\pic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10" y="546605"/>
            <a:ext cx="7786742" cy="6768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003300" y="12192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Who and Where?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209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Systems Networking Research Group</a:t>
            </a:r>
          </a:p>
          <a:p>
            <a:pPr>
              <a:lnSpc>
                <a:spcPts val="3450"/>
              </a:lnSpc>
            </a:pPr>
            <a:endParaRPr lang="en-CA" sz="297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2667000"/>
            <a:ext cx="87122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Duke University, Durham, NC, 2009 - 2011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Methodology: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335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Word Recognition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209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Examples:  B and 13,  H and IT</a:t>
            </a:r>
          </a:p>
          <a:p>
            <a:pPr>
              <a:lnSpc>
                <a:spcPts val="3450"/>
              </a:lnSpc>
            </a:pPr>
            <a:endParaRPr lang="en-CA" sz="2971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2705100"/>
            <a:ext cx="9055100" cy="162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Look at sequence of previous and next strokes</a:t>
            </a:r>
            <a:r>
              <a:rPr lang="en-CA" sz="298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81" smtClean="0">
                <a:solidFill>
                  <a:srgbClr val="000000"/>
                </a:solidFill>
                <a:latin typeface="Times New Roman"/>
              </a:rPr>
            </a:b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Infer previous character when see start of new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char</a:t>
            </a:r>
          </a:p>
          <a:p>
            <a:pPr>
              <a:lnSpc>
                <a:spcPts val="39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43180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Watch for move back to left position</a:t>
            </a:r>
          </a:p>
          <a:p>
            <a:pPr>
              <a:lnSpc>
                <a:spcPts val="3450"/>
              </a:lnSpc>
            </a:pPr>
            <a:endParaRPr lang="en-CA" sz="297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4851400"/>
            <a:ext cx="9055100" cy="106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Have user pause or draw dot to delimit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characters</a:t>
            </a:r>
          </a:p>
          <a:p>
            <a:pPr>
              <a:lnSpc>
                <a:spcPts val="36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Methodology: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335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P3-Aware Spelling Correction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209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Distance for correction (replace # chars)</a:t>
            </a:r>
          </a:p>
          <a:p>
            <a:pPr>
              <a:lnSpc>
                <a:spcPts val="3450"/>
              </a:lnSpc>
            </a:pPr>
            <a:endParaRPr lang="en-CA" sz="29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27559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MQM edit distance of 1 with MOM, MAM, MUM.</a:t>
            </a:r>
          </a:p>
          <a:p>
            <a:pPr>
              <a:lnSpc>
                <a:spcPts val="3450"/>
              </a:lnSpc>
            </a:pPr>
            <a:endParaRPr lang="en-CA" sz="297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6200" y="3289300"/>
            <a:ext cx="87122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P3 confuses Q with O but hardly confuses Q with A or</a:t>
            </a:r>
            <a:r>
              <a:rPr lang="en-CA" sz="25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97" smtClean="0">
                <a:solidFill>
                  <a:srgbClr val="000000"/>
                </a:solidFill>
                <a:latin typeface="Times New Roman"/>
              </a:rPr>
            </a:b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	U, can suggest MOM with high confidence.</a:t>
            </a:r>
          </a:p>
          <a:p>
            <a:pPr>
              <a:lnSpc>
                <a:spcPts val="310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41783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NIET - could be NET or MET</a:t>
            </a:r>
          </a:p>
          <a:p>
            <a:pPr>
              <a:lnSpc>
                <a:spcPts val="3450"/>
              </a:lnSpc>
            </a:pPr>
            <a:endParaRPr lang="en-CA" sz="296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46200" y="4711700"/>
            <a:ext cx="87122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Edit distances of 1 and 2,</a:t>
            </a:r>
          </a:p>
          <a:p>
            <a:pPr>
              <a:lnSpc>
                <a:spcPts val="2990"/>
              </a:lnSpc>
            </a:pPr>
            <a:endParaRPr lang="en-CA" sz="257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46200" y="5181600"/>
            <a:ext cx="87122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  <a:tab pos="342900" algn="l"/>
              </a:tabLst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P3 confuses “M” as “NI” &gt; probability than “E” as “IE”.</a:t>
            </a:r>
            <a:r>
              <a:rPr lang="en-CA" sz="25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97" smtClean="0">
                <a:solidFill>
                  <a:srgbClr val="000000"/>
                </a:solidFill>
                <a:latin typeface="Times New Roman"/>
              </a:rPr>
            </a:b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	could predict user intended MET with reasonably high</a:t>
            </a:r>
            <a:r>
              <a:rPr lang="en-CA" sz="25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97" smtClean="0">
                <a:solidFill>
                  <a:srgbClr val="000000"/>
                </a:solidFill>
                <a:latin typeface="Times New Roman"/>
              </a:rPr>
            </a:b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	probability</a:t>
            </a:r>
          </a:p>
          <a:p>
            <a:pPr>
              <a:lnSpc>
                <a:spcPts val="310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Methodology: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335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P3-Aware Spelling Correction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517900" y="2489200"/>
            <a:ext cx="6540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FF0000"/>
                </a:solidFill>
                <a:latin typeface="Arial"/>
                <a:cs typeface="Arial"/>
              </a:rPr>
              <a:t>Probability of valid word i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0900" y="5232400"/>
            <a:ext cx="9207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FF0000"/>
                </a:solidFill>
                <a:latin typeface="Arial"/>
                <a:cs typeface="Arial"/>
              </a:rPr>
              <a:t>Corrected word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17900" y="5575300"/>
            <a:ext cx="6540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lang="en-CA" sz="2400" smtClean="0">
                <a:solidFill>
                  <a:srgbClr val="FF0000"/>
                </a:solidFill>
                <a:latin typeface="Arial"/>
                <a:cs typeface="Arial"/>
              </a:rPr>
              <a:t>Probability of valid word j</a:t>
            </a:r>
          </a:p>
          <a:p>
            <a:pPr>
              <a:lnSpc>
                <a:spcPts val="232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Methodology: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335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Assumptions and limitations of this work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146300"/>
            <a:ext cx="9055100" cy="4292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1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Speed of writing = 3:02 sec/letter on average</a:t>
            </a:r>
            <a:r>
              <a:rPr lang="en-CA" sz="298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80" smtClean="0">
                <a:solidFill>
                  <a:srgbClr val="000000"/>
                </a:solidFill>
                <a:latin typeface="Times New Roman"/>
              </a:rPr>
            </a:b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Repositioning pen for long words and drawing</a:t>
            </a:r>
            <a:r>
              <a:rPr lang="en-CA" sz="297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79" smtClean="0">
                <a:solidFill>
                  <a:srgbClr val="000000"/>
                </a:solidFill>
                <a:latin typeface="Times New Roman"/>
              </a:rPr>
            </a:b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Cursive handwriting (continuous movement)</a:t>
            </a:r>
            <a:r>
              <a:rPr lang="en-CA" sz="297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74" smtClean="0">
                <a:solidFill>
                  <a:srgbClr val="000000"/>
                </a:solidFill>
                <a:latin typeface="Times New Roman"/>
              </a:rPr>
            </a:b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Can’t write AND move at same time</a:t>
            </a:r>
            <a:r>
              <a:rPr lang="en-CA" sz="297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79" smtClean="0">
                <a:solidFill>
                  <a:srgbClr val="000000"/>
                </a:solidFill>
                <a:latin typeface="Times New Roman"/>
              </a:rPr>
            </a:b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Users were CS majors, but can train others</a:t>
            </a:r>
            <a:r>
              <a:rPr lang="en-CA" sz="298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82" smtClean="0">
                <a:solidFill>
                  <a:srgbClr val="000000"/>
                </a:solidFill>
                <a:latin typeface="Times New Roman"/>
              </a:rPr>
            </a:b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Investigate “greater algorithmic sophistication”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for gesture recognition (Bayesian Networks and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Hidden Markov Models)</a:t>
            </a:r>
          </a:p>
          <a:p>
            <a:pPr>
              <a:lnSpc>
                <a:spcPts val="411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IIT\TA_Smartphone\Material_Romit\activity_Gesture_smartphone\phonepoint\images\pic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4588"/>
            <a:ext cx="10058400" cy="40433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168" y="67149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dirty="0" smtClean="0">
                <a:solidFill>
                  <a:srgbClr val="330065"/>
                </a:solidFill>
                <a:latin typeface="Calibri Bold"/>
                <a:cs typeface="Calibri Bold"/>
              </a:rPr>
              <a:t>Results:</a:t>
            </a:r>
          </a:p>
          <a:p>
            <a:pPr>
              <a:lnSpc>
                <a:spcPts val="4485"/>
              </a:lnSpc>
            </a:pPr>
            <a:endParaRPr lang="en-CA" sz="3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003300" y="12192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dirty="0" smtClean="0">
                <a:solidFill>
                  <a:srgbClr val="330065"/>
                </a:solidFill>
                <a:latin typeface="Calibri Bold"/>
                <a:cs typeface="Calibri Bold"/>
              </a:rPr>
              <a:t>Results:</a:t>
            </a:r>
          </a:p>
          <a:p>
            <a:pPr>
              <a:lnSpc>
                <a:spcPts val="4485"/>
              </a:lnSpc>
            </a:pPr>
            <a:endParaRPr lang="en-CA" sz="39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197100"/>
            <a:ext cx="9055100" cy="106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English characters identified with average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accuracy of 91:9% … but</a:t>
            </a:r>
          </a:p>
          <a:p>
            <a:pPr>
              <a:lnSpc>
                <a:spcPts val="36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32131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Slow: speed = 3.02 sec</a:t>
            </a:r>
          </a:p>
          <a:p>
            <a:pPr>
              <a:lnSpc>
                <a:spcPts val="3450"/>
              </a:lnSpc>
            </a:pPr>
            <a:endParaRPr lang="en-CA" sz="2962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671482" y="600052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dirty="0" smtClean="0">
                <a:solidFill>
                  <a:srgbClr val="330065"/>
                </a:solidFill>
                <a:latin typeface="Calibri Bold"/>
                <a:cs typeface="Calibri Bold"/>
              </a:rPr>
              <a:t>Results:</a:t>
            </a:r>
          </a:p>
          <a:p>
            <a:pPr>
              <a:lnSpc>
                <a:spcPts val="4485"/>
              </a:lnSpc>
            </a:pPr>
            <a:endParaRPr lang="en-CA" sz="3900" dirty="0">
              <a:solidFill>
                <a:srgbClr val="000000"/>
              </a:solidFill>
            </a:endParaRPr>
          </a:p>
        </p:txBody>
      </p:sp>
      <p:pic>
        <p:nvPicPr>
          <p:cNvPr id="5122" name="Picture 2" descr="C:\IIT\TA_Smartphone\Material_Romit\activity_Gesture_smartphone\phonepoint\images\pic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62" y="1671622"/>
            <a:ext cx="7316787" cy="544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Results: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335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Human Readability Accuracy (HRA)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209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Average readability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2667000"/>
            <a:ext cx="9055100" cy="1193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Trained writers:  83%</a:t>
            </a:r>
            <a:r>
              <a:rPr lang="en-CA" sz="294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47" smtClean="0">
                <a:solidFill>
                  <a:srgbClr val="000000"/>
                </a:solidFill>
                <a:latin typeface="Times New Roman"/>
              </a:rPr>
            </a:b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Novice writers:85:4%</a:t>
            </a:r>
          </a:p>
          <a:p>
            <a:pPr>
              <a:lnSpc>
                <a:spcPts val="43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Results: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335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Character Recognition Accuracy (CRA)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120900"/>
            <a:ext cx="9055100" cy="1193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Average character recognition (stroke grammar)</a:t>
            </a:r>
            <a:r>
              <a:rPr lang="en-CA" sz="296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64" smtClean="0">
                <a:solidFill>
                  <a:srgbClr val="000000"/>
                </a:solidFill>
                <a:latin typeface="Times New Roman"/>
              </a:rPr>
            </a:b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Trained writers:  91:9%</a:t>
            </a:r>
          </a:p>
          <a:p>
            <a:pPr>
              <a:lnSpc>
                <a:spcPts val="4300"/>
              </a:lnSpc>
            </a:pPr>
            <a:endParaRPr lang="en-CA" sz="296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33020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  <a:tabLst>
                <a:tab pos="2933700" algn="l"/>
              </a:tabLst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Novice writers:	78:2%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IIT\TA_Smartphone\Material_Romit\activity_Gesture_smartphone\phonepoint\images\pic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7366" y="814366"/>
            <a:ext cx="5819781" cy="1798435"/>
          </a:xfrm>
          <a:prstGeom prst="rect">
            <a:avLst/>
          </a:prstGeom>
          <a:noFill/>
        </p:spPr>
      </p:pic>
      <p:pic>
        <p:nvPicPr>
          <p:cNvPr id="6147" name="Picture 3" descr="C:\IIT\TA_Smartphone\Material_Romit\activity_Gesture_smartphone\phonepoint\images\pic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16" y="3028944"/>
            <a:ext cx="9621871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Introduction/motivation: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335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What was the main problem addressed?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209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MOTIVATION:</a:t>
            </a:r>
          </a:p>
          <a:p>
            <a:pPr>
              <a:lnSpc>
                <a:spcPts val="3450"/>
              </a:lnSpc>
            </a:pPr>
            <a:endParaRPr lang="en-CA" sz="293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6200" y="2730500"/>
            <a:ext cx="87122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Phones and sensors allow for people-centric apps. Can</a:t>
            </a:r>
            <a:r>
              <a:rPr lang="en-CA" sz="25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97" smtClean="0">
                <a:solidFill>
                  <a:srgbClr val="000000"/>
                </a:solidFill>
                <a:latin typeface="Times New Roman"/>
              </a:rPr>
            </a:b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	write in the air.</a:t>
            </a:r>
          </a:p>
          <a:p>
            <a:pPr>
              <a:lnSpc>
                <a:spcPts val="310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36322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MAIN POBLEM:</a:t>
            </a:r>
          </a:p>
          <a:p>
            <a:pPr>
              <a:lnSpc>
                <a:spcPts val="3450"/>
              </a:lnSpc>
            </a:pPr>
            <a:endParaRPr lang="en-CA" sz="293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46200" y="4152900"/>
            <a:ext cx="87122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  <a:tab pos="342900" algn="l"/>
              </a:tabLst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Alternative input method using accelerometer for text</a:t>
            </a:r>
            <a:r>
              <a:rPr lang="en-CA" sz="25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97" smtClean="0">
                <a:solidFill>
                  <a:srgbClr val="000000"/>
                </a:solidFill>
                <a:latin typeface="Times New Roman"/>
              </a:rPr>
            </a:b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	and drawing by writing in the air - use mobile phone</a:t>
            </a:r>
            <a:r>
              <a:rPr lang="en-CA" sz="25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97" smtClean="0">
                <a:solidFill>
                  <a:srgbClr val="000000"/>
                </a:solidFill>
                <a:latin typeface="Times New Roman"/>
              </a:rPr>
            </a:b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	to write in the air</a:t>
            </a:r>
          </a:p>
          <a:p>
            <a:pPr>
              <a:lnSpc>
                <a:spcPts val="310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pic>
        <p:nvPicPr>
          <p:cNvPr id="1026" name="Picture 2" descr="C:\IIT\TA_Smartphone\Material_Romit\activity_Gesture_smartphone\phonepoint\images\ali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332" y="5600712"/>
            <a:ext cx="3367093" cy="1627635"/>
          </a:xfrm>
          <a:prstGeom prst="rect">
            <a:avLst/>
          </a:prstGeom>
          <a:noFill/>
        </p:spPr>
      </p:pic>
      <p:pic>
        <p:nvPicPr>
          <p:cNvPr id="1027" name="Picture 3" descr="C:\IIT\TA_Smartphone\Material_Romit\activity_Gesture_smartphone\phonepoint\images\eq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672" y="5600712"/>
            <a:ext cx="4429156" cy="1635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Results: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335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Character disambiguation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209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Common set of strokes causes confusion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81900" y="5461000"/>
            <a:ext cx="2476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0000"/>
                </a:solidFill>
                <a:latin typeface="Arial"/>
                <a:cs typeface="Arial"/>
              </a:rPr>
              <a:t>correct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dirty="0" smtClean="0">
                <a:solidFill>
                  <a:srgbClr val="330065"/>
                </a:solidFill>
                <a:latin typeface="Calibri Bold"/>
                <a:cs typeface="Calibri Bold"/>
              </a:rPr>
              <a:t>Results:</a:t>
            </a:r>
          </a:p>
          <a:p>
            <a:pPr>
              <a:lnSpc>
                <a:spcPts val="4485"/>
              </a:lnSpc>
            </a:pPr>
            <a:endParaRPr lang="en-CA" sz="39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335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Median time to correctly write character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209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4.3 sec (all)</a:t>
            </a:r>
          </a:p>
          <a:p>
            <a:pPr>
              <a:lnSpc>
                <a:spcPts val="3450"/>
              </a:lnSpc>
            </a:pPr>
            <a:endParaRPr lang="en-CA" sz="294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27559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3.02 sec (min)</a:t>
            </a:r>
          </a:p>
          <a:p>
            <a:pPr>
              <a:lnSpc>
                <a:spcPts val="3450"/>
              </a:lnSpc>
            </a:pPr>
            <a:endParaRPr lang="en-CA" sz="294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IIT\TA_Smartphone\Material_Romit\activity_Gesture_smartphone\phonepoint\images\pic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62" y="1600184"/>
            <a:ext cx="7259637" cy="5267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dirty="0" smtClean="0">
                <a:solidFill>
                  <a:srgbClr val="330065"/>
                </a:solidFill>
                <a:latin typeface="Calibri Bold"/>
                <a:cs typeface="Calibri Bold"/>
              </a:rPr>
              <a:t>Results:</a:t>
            </a:r>
          </a:p>
          <a:p>
            <a:pPr>
              <a:lnSpc>
                <a:spcPts val="4485"/>
              </a:lnSpc>
            </a:pPr>
            <a:endParaRPr lang="en-CA" sz="3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dirty="0" smtClean="0">
                <a:solidFill>
                  <a:srgbClr val="330065"/>
                </a:solidFill>
                <a:latin typeface="Calibri Bold"/>
                <a:cs typeface="Calibri Bold"/>
              </a:rPr>
              <a:t>Results:</a:t>
            </a:r>
          </a:p>
          <a:p>
            <a:pPr>
              <a:lnSpc>
                <a:spcPts val="4485"/>
              </a:lnSpc>
            </a:pPr>
            <a:endParaRPr lang="en-CA" sz="3900" dirty="0">
              <a:solidFill>
                <a:srgbClr val="000000"/>
              </a:solidFill>
            </a:endParaRPr>
          </a:p>
        </p:txBody>
      </p:sp>
      <p:pic>
        <p:nvPicPr>
          <p:cNvPr id="8194" name="Picture 2" descr="C:\IIT\TA_Smartphone\Material_Romit\activity_Gesture_smartphone\phonepoint\images\pic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62" y="1814497"/>
            <a:ext cx="7429552" cy="5356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Results: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335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Hospital Patients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1717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Only 5 patients</a:t>
            </a:r>
          </a:p>
          <a:p>
            <a:pPr>
              <a:lnSpc>
                <a:spcPts val="3450"/>
              </a:lnSpc>
            </a:pPr>
            <a:endParaRPr lang="en-CA" sz="294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6200" y="2628900"/>
            <a:ext cx="8712200" cy="1028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Cognitive disorders and motor impairments</a:t>
            </a:r>
            <a:r>
              <a:rPr lang="en-CA" sz="256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65" smtClean="0">
                <a:solidFill>
                  <a:srgbClr val="000000"/>
                </a:solidFill>
                <a:latin typeface="Times New Roman"/>
              </a:rPr>
            </a:b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Write 8 random letters</a:t>
            </a:r>
          </a:p>
          <a:p>
            <a:pPr>
              <a:lnSpc>
                <a:spcPts val="3700"/>
              </a:lnSpc>
            </a:pPr>
            <a:endParaRPr lang="en-CA" sz="256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6200" y="3581400"/>
            <a:ext cx="8712200" cy="1028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Not allowed to observe patients</a:t>
            </a:r>
            <a:r>
              <a:rPr lang="en-CA" sz="256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66" smtClean="0">
                <a:solidFill>
                  <a:srgbClr val="000000"/>
                </a:solidFill>
                <a:latin typeface="Times New Roman"/>
              </a:rPr>
            </a:b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Problem pressing button</a:t>
            </a:r>
          </a:p>
          <a:p>
            <a:pPr>
              <a:lnSpc>
                <a:spcPts val="3700"/>
              </a:lnSpc>
            </a:pPr>
            <a:endParaRPr lang="en-CA" sz="256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9500" y="6108700"/>
            <a:ext cx="89789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Suggestions from doctors:  Try left-hand to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emulate speech-impaired patients.</a:t>
            </a:r>
          </a:p>
          <a:p>
            <a:pPr>
              <a:lnSpc>
                <a:spcPts val="36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003300" y="609600"/>
            <a:ext cx="9055100" cy="1371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Discussions/Conclusions/Future</a:t>
            </a:r>
            <a:r>
              <a:rPr lang="en-CA" sz="39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00" smtClean="0">
                <a:solidFill>
                  <a:srgbClr val="000000"/>
                </a:solidFill>
                <a:latin typeface="Times New Roman"/>
              </a:rPr>
            </a:b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Work</a:t>
            </a:r>
          </a:p>
          <a:p>
            <a:pPr>
              <a:lnSpc>
                <a:spcPts val="4700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120900"/>
            <a:ext cx="9055100" cy="1193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Not extensive, only 10 students, 5 patients</a:t>
            </a:r>
            <a:r>
              <a:rPr lang="en-CA" sz="297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71" smtClean="0">
                <a:solidFill>
                  <a:srgbClr val="000000"/>
                </a:solidFill>
                <a:latin typeface="Times New Roman"/>
              </a:rPr>
            </a:b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Prototype, shows possibilities</a:t>
            </a:r>
          </a:p>
          <a:p>
            <a:pPr>
              <a:lnSpc>
                <a:spcPts val="4300"/>
              </a:lnSpc>
            </a:pPr>
            <a:endParaRPr lang="en-CA" sz="297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3289300"/>
            <a:ext cx="9055100" cy="106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Improve prototype, new user-experience “that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complements keyboards and touch-screens.”</a:t>
            </a:r>
          </a:p>
          <a:p>
            <a:pPr>
              <a:lnSpc>
                <a:spcPts val="36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43180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Integrate gyroscope in next PhonePoint Pen</a:t>
            </a:r>
          </a:p>
          <a:p>
            <a:pPr>
              <a:lnSpc>
                <a:spcPts val="3450"/>
              </a:lnSpc>
            </a:pPr>
            <a:endParaRPr lang="en-CA" sz="297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4851400"/>
            <a:ext cx="9055100" cy="106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TEDxDuke - Vansh Muttreja on the Virtual White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Board - A New Way of Remote Collaboration</a:t>
            </a:r>
          </a:p>
          <a:p>
            <a:pPr>
              <a:lnSpc>
                <a:spcPts val="36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46200" y="5854700"/>
            <a:ext cx="87122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7D9BE8"/>
                </a:solidFill>
                <a:latin typeface="Calibri"/>
                <a:cs typeface="Calibri"/>
              </a:rPr>
              <a:t> http://www.youtube.com/watch?v=vmyXJzkfevY</a:t>
            </a:r>
          </a:p>
          <a:p>
            <a:pPr>
              <a:lnSpc>
                <a:spcPts val="2990"/>
              </a:lnSpc>
            </a:pPr>
            <a:endParaRPr lang="en-CA" sz="258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003300" y="609600"/>
            <a:ext cx="9055100" cy="1371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Discussions/Conclusions/Future</a:t>
            </a:r>
            <a:r>
              <a:rPr lang="en-CA" sz="39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00" smtClean="0">
                <a:solidFill>
                  <a:srgbClr val="000000"/>
                </a:solidFill>
                <a:latin typeface="Times New Roman"/>
              </a:rPr>
            </a:b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Work</a:t>
            </a:r>
          </a:p>
          <a:p>
            <a:pPr>
              <a:lnSpc>
                <a:spcPts val="4700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209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Some other ideas</a:t>
            </a:r>
          </a:p>
          <a:p>
            <a:pPr>
              <a:lnSpc>
                <a:spcPts val="3450"/>
              </a:lnSpc>
            </a:pPr>
            <a:endParaRPr lang="en-CA" sz="295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667000"/>
            <a:ext cx="9055100" cy="1193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Use back camera to optically track movement?</a:t>
            </a:r>
            <a:r>
              <a:rPr lang="en-CA" sz="295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50" smtClean="0">
                <a:solidFill>
                  <a:srgbClr val="000000"/>
                </a:solidFill>
                <a:latin typeface="Times New Roman"/>
              </a:rPr>
            </a:b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Write in the air</a:t>
            </a:r>
          </a:p>
          <a:p>
            <a:pPr>
              <a:lnSpc>
                <a:spcPts val="4300"/>
              </a:lnSpc>
            </a:pPr>
            <a:endParaRPr lang="en-CA" sz="295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3860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Geo-location</a:t>
            </a:r>
          </a:p>
          <a:p>
            <a:pPr>
              <a:lnSpc>
                <a:spcPts val="3450"/>
              </a:lnSpc>
            </a:pPr>
            <a:endParaRPr lang="en-CA" sz="293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44069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Augmented reality</a:t>
            </a:r>
          </a:p>
          <a:p>
            <a:pPr>
              <a:lnSpc>
                <a:spcPts val="3450"/>
              </a:lnSpc>
            </a:pPr>
            <a:endParaRPr lang="en-CA" sz="295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155700" y="1447800"/>
            <a:ext cx="89027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 smtClean="0">
                <a:solidFill>
                  <a:srgbClr val="330065"/>
                </a:solidFill>
                <a:latin typeface="Calibri Bold"/>
                <a:cs typeface="Calibri Bold"/>
              </a:rPr>
              <a:t>References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209800"/>
            <a:ext cx="9055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397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1997" smtClean="0">
                <a:solidFill>
                  <a:srgbClr val="000000"/>
                </a:solidFill>
                <a:latin typeface="Calibri"/>
                <a:cs typeface="Calibri"/>
              </a:rPr>
              <a:t>  PhonePen Video</a:t>
            </a:r>
          </a:p>
          <a:p>
            <a:pPr>
              <a:lnSpc>
                <a:spcPts val="2300"/>
              </a:lnSpc>
            </a:pPr>
            <a:endParaRPr lang="en-CA" sz="196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2514600"/>
            <a:ext cx="87122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7D9BE8"/>
                </a:solidFill>
                <a:latin typeface="Calibri"/>
                <a:cs typeface="Calibri"/>
              </a:rPr>
              <a:t>http://www.youtube.com/watch?v=Nvu2hwMFkMs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2870200"/>
            <a:ext cx="90551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CA" sz="1397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1997" smtClean="0">
                <a:solidFill>
                  <a:srgbClr val="000000"/>
                </a:solidFill>
                <a:latin typeface="Calibri"/>
                <a:cs typeface="Calibri"/>
              </a:rPr>
              <a:t>  Systems Networking Research Group (at Duke University)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7D9BE8"/>
                </a:solidFill>
                <a:latin typeface="Calibri"/>
                <a:cs typeface="Calibri"/>
              </a:rPr>
              <a:t>	http://synrg.ee.duke.edu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3543300"/>
            <a:ext cx="90551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CA" sz="1397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1997" smtClean="0">
                <a:solidFill>
                  <a:srgbClr val="000000"/>
                </a:solidFill>
                <a:latin typeface="Calibri"/>
                <a:cs typeface="Calibri"/>
              </a:rPr>
              <a:t>  LiveMove Pro: Advanced Motion Recognition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7D9BE8"/>
                </a:solidFill>
                <a:latin typeface="Calibri"/>
                <a:cs typeface="Calibri"/>
              </a:rPr>
              <a:t>	http://www.ailive.net/liveMovePro.html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4229100"/>
            <a:ext cx="9055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397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1997" smtClean="0">
                <a:solidFill>
                  <a:srgbClr val="000000"/>
                </a:solidFill>
                <a:latin typeface="Calibri"/>
                <a:cs typeface="Calibri"/>
              </a:rPr>
              <a:t>  Zhen WANG - uWave</a:t>
            </a:r>
          </a:p>
          <a:p>
            <a:pPr>
              <a:lnSpc>
                <a:spcPts val="2300"/>
              </a:lnSpc>
            </a:pPr>
            <a:endParaRPr lang="en-CA" sz="196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3300" y="4470400"/>
            <a:ext cx="90551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42874">
              <a:lnSpc>
                <a:spcPts val="2800"/>
              </a:lnSpc>
            </a:pPr>
            <a:r>
              <a:rPr lang="en-CA" sz="1997" smtClean="0">
                <a:solidFill>
                  <a:srgbClr val="7D9BE8"/>
                </a:solidFill>
                <a:latin typeface="Calibri"/>
                <a:cs typeface="Calibri"/>
              </a:rPr>
              <a:t>http://www.owlnet.rice.edu/~zw3/projects_uWave.html</a:t>
            </a:r>
            <a:r>
              <a:rPr lang="en-CA" sz="194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47" smtClean="0">
                <a:solidFill>
                  <a:srgbClr val="000000"/>
                </a:solidFill>
                <a:latin typeface="Times New Roman"/>
              </a:rPr>
            </a:br>
            <a:r>
              <a:rPr lang="en-CA" sz="1397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1997" smtClean="0">
                <a:solidFill>
                  <a:srgbClr val="000000"/>
                </a:solidFill>
                <a:latin typeface="Calibri"/>
                <a:cs typeface="Calibri"/>
              </a:rPr>
              <a:t>  Nokia N95</a:t>
            </a:r>
          </a:p>
          <a:p>
            <a:pPr>
              <a:lnSpc>
                <a:spcPts val="2800"/>
              </a:lnSpc>
            </a:pPr>
            <a:endParaRPr lang="en-CA" sz="194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3300" y="5156200"/>
            <a:ext cx="90551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42874">
              <a:lnSpc>
                <a:spcPts val="2650"/>
              </a:lnSpc>
              <a:tabLst>
                <a:tab pos="342900" algn="l"/>
              </a:tabLst>
            </a:pPr>
            <a:r>
              <a:rPr lang="en-CA" sz="1997" smtClean="0">
                <a:solidFill>
                  <a:srgbClr val="7D9BE8"/>
                </a:solidFill>
                <a:latin typeface="Calibri"/>
                <a:cs typeface="Calibri"/>
              </a:rPr>
              <a:t>http://en.wikipedia.org/wiki/Nokia_N95</a:t>
            </a:r>
            <a:r>
              <a:rPr lang="en-CA" sz="198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80" smtClean="0">
                <a:solidFill>
                  <a:srgbClr val="000000"/>
                </a:solidFill>
                <a:latin typeface="Times New Roman"/>
              </a:rPr>
            </a:br>
            <a:r>
              <a:rPr lang="en-CA" sz="1397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1997" smtClean="0">
                <a:solidFill>
                  <a:srgbClr val="000000"/>
                </a:solidFill>
                <a:latin typeface="Calibri"/>
                <a:cs typeface="Calibri"/>
              </a:rPr>
              <a:t>  Symbian mobile operating system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7D9BE8"/>
                </a:solidFill>
                <a:latin typeface="Calibri"/>
                <a:cs typeface="Calibri"/>
              </a:rPr>
              <a:t>	http://en.wikipedia.org/wiki/Symbian_OS</a:t>
            </a:r>
          </a:p>
          <a:p>
            <a:pPr>
              <a:lnSpc>
                <a:spcPts val="265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155700" y="1447800"/>
            <a:ext cx="89027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 smtClean="0">
                <a:solidFill>
                  <a:srgbClr val="330065"/>
                </a:solidFill>
                <a:latin typeface="Calibri Bold"/>
                <a:cs typeface="Calibri Bold"/>
              </a:rPr>
              <a:t>References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209800"/>
            <a:ext cx="9055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397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1997" smtClean="0">
                <a:solidFill>
                  <a:srgbClr val="000000"/>
                </a:solidFill>
                <a:latin typeface="Calibri"/>
                <a:cs typeface="Calibri"/>
              </a:rPr>
              <a:t>  Leap Motion Controller</a:t>
            </a:r>
          </a:p>
          <a:p>
            <a:pPr>
              <a:lnSpc>
                <a:spcPts val="2300"/>
              </a:lnSpc>
            </a:pPr>
            <a:endParaRPr lang="en-CA" sz="197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2514600"/>
            <a:ext cx="87122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7D9BE8"/>
                </a:solidFill>
                <a:latin typeface="Calibri"/>
                <a:cs typeface="Calibri"/>
              </a:rPr>
              <a:t>https://www.leapmotion.com/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2870200"/>
            <a:ext cx="90551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CA" sz="1397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1997" smtClean="0">
                <a:solidFill>
                  <a:srgbClr val="000000"/>
                </a:solidFill>
                <a:latin typeface="Calibri"/>
                <a:cs typeface="Calibri"/>
              </a:rPr>
              <a:t>  Magic : Write This Down in Air into your iPhone (using a magnet)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7D9BE8"/>
                </a:solidFill>
                <a:latin typeface="Calibri"/>
                <a:cs typeface="Calibri"/>
              </a:rPr>
              <a:t>	http://www.youtube.com/watch?v=W89cpE9gFMg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3556000"/>
            <a:ext cx="9055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397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1997" smtClean="0">
                <a:solidFill>
                  <a:srgbClr val="000000"/>
                </a:solidFill>
                <a:latin typeface="Calibri"/>
                <a:cs typeface="Calibri"/>
              </a:rPr>
              <a:t>  Writing in the Air for Google Glass (MessagEase)</a:t>
            </a:r>
          </a:p>
          <a:p>
            <a:pPr>
              <a:lnSpc>
                <a:spcPts val="2300"/>
              </a:lnSpc>
            </a:pPr>
            <a:endParaRPr lang="en-CA" sz="198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3797300"/>
            <a:ext cx="90551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42874">
              <a:lnSpc>
                <a:spcPts val="2900"/>
              </a:lnSpc>
            </a:pPr>
            <a:r>
              <a:rPr lang="en-CA" sz="1997" smtClean="0">
                <a:solidFill>
                  <a:srgbClr val="7D9BE8"/>
                </a:solidFill>
                <a:latin typeface="Calibri"/>
                <a:cs typeface="Calibri"/>
              </a:rPr>
              <a:t>http://www.youtube.com/watch?v=wfmlNuPwmS0</a:t>
            </a:r>
            <a:r>
              <a:rPr lang="en-CA" sz="196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66" smtClean="0">
                <a:solidFill>
                  <a:srgbClr val="000000"/>
                </a:solidFill>
                <a:latin typeface="Times New Roman"/>
              </a:rPr>
            </a:br>
            <a:r>
              <a:rPr lang="en-CA" sz="1397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1997" smtClean="0">
                <a:solidFill>
                  <a:srgbClr val="000000"/>
                </a:solidFill>
                <a:latin typeface="Calibri"/>
                <a:cs typeface="Calibri"/>
              </a:rPr>
              <a:t>  Bayesian network</a:t>
            </a:r>
          </a:p>
          <a:p>
            <a:pPr>
              <a:lnSpc>
                <a:spcPts val="2900"/>
              </a:lnSpc>
            </a:pPr>
            <a:endParaRPr lang="en-CA" sz="196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3300" y="4470400"/>
            <a:ext cx="90551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42900">
              <a:lnSpc>
                <a:spcPts val="2800"/>
              </a:lnSpc>
            </a:pPr>
            <a:r>
              <a:rPr lang="en-CA" sz="1997" smtClean="0">
                <a:solidFill>
                  <a:srgbClr val="7D9BE8"/>
                </a:solidFill>
                <a:latin typeface="Calibri"/>
                <a:cs typeface="Calibri"/>
              </a:rPr>
              <a:t>http://en.wikipedia.org/wiki/Bayesian_network</a:t>
            </a:r>
            <a:r>
              <a:rPr lang="en-CA" sz="194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47" smtClean="0">
                <a:solidFill>
                  <a:srgbClr val="000000"/>
                </a:solidFill>
                <a:latin typeface="Times New Roman"/>
              </a:rPr>
            </a:br>
            <a:r>
              <a:rPr lang="en-CA" sz="1397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1997" smtClean="0">
                <a:solidFill>
                  <a:srgbClr val="000000"/>
                </a:solidFill>
                <a:latin typeface="Calibri"/>
                <a:cs typeface="Calibri"/>
              </a:rPr>
              <a:t>  Heuristic</a:t>
            </a:r>
          </a:p>
          <a:p>
            <a:pPr>
              <a:lnSpc>
                <a:spcPts val="2800"/>
              </a:lnSpc>
            </a:pPr>
            <a:endParaRPr lang="en-CA" sz="194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46200" y="5257800"/>
            <a:ext cx="87122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997" smtClean="0">
                <a:solidFill>
                  <a:srgbClr val="7D9BE8"/>
                </a:solidFill>
                <a:latin typeface="Calibri"/>
                <a:cs typeface="Calibri"/>
              </a:rPr>
              <a:t>http://en.wikipedia.org/wiki/Heuristic</a:t>
            </a:r>
          </a:p>
          <a:p>
            <a:pPr>
              <a:lnSpc>
                <a:spcPts val="18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5700" y="1447800"/>
            <a:ext cx="89027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 smtClean="0">
                <a:solidFill>
                  <a:srgbClr val="330065"/>
                </a:solidFill>
                <a:latin typeface="Calibri Bold"/>
                <a:cs typeface="Calibri Bold"/>
              </a:rPr>
              <a:t>Questions?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Introduction/motivation: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335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What was the main problem addressed?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209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WHY IMPORTANT:</a:t>
            </a:r>
          </a:p>
          <a:p>
            <a:pPr>
              <a:lnSpc>
                <a:spcPts val="3450"/>
              </a:lnSpc>
            </a:pPr>
            <a:endParaRPr lang="en-CA" sz="294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6200" y="2730500"/>
            <a:ext cx="87122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Assistive technology - Allow people with disabilities to</a:t>
            </a:r>
            <a:r>
              <a:rPr lang="en-CA" sz="25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97" smtClean="0">
                <a:solidFill>
                  <a:srgbClr val="000000"/>
                </a:solidFill>
                <a:latin typeface="Times New Roman"/>
              </a:rPr>
            </a:b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	use</a:t>
            </a:r>
          </a:p>
          <a:p>
            <a:pPr>
              <a:lnSpc>
                <a:spcPts val="310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6200" y="3606800"/>
            <a:ext cx="87122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Don’t have to type, frees your other hand and your</a:t>
            </a:r>
            <a:r>
              <a:rPr lang="en-CA" sz="25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97" smtClean="0">
                <a:solidFill>
                  <a:srgbClr val="000000"/>
                </a:solidFill>
                <a:latin typeface="Times New Roman"/>
              </a:rPr>
            </a:b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	eyes to watch what’s around you.</a:t>
            </a:r>
          </a:p>
          <a:p>
            <a:pPr>
              <a:lnSpc>
                <a:spcPts val="310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46200" y="4495800"/>
            <a:ext cx="87122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Writing English alphabets/words in real-time with</a:t>
            </a:r>
          </a:p>
          <a:p>
            <a:pPr>
              <a:lnSpc>
                <a:spcPts val="2990"/>
              </a:lnSpc>
            </a:pPr>
            <a:endParaRPr lang="en-CA" sz="258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46200" y="4813300"/>
            <a:ext cx="8712200" cy="1028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47471">
              <a:lnSpc>
                <a:spcPts val="3700"/>
              </a:lnSpc>
            </a:pP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commodity phones has been an unexplored problem.</a:t>
            </a:r>
            <a:r>
              <a:rPr lang="en-CA" sz="258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80" smtClean="0">
                <a:solidFill>
                  <a:srgbClr val="000000"/>
                </a:solidFill>
                <a:latin typeface="Times New Roman"/>
              </a:rPr>
            </a:b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7D9BE8"/>
                </a:solidFill>
                <a:latin typeface="Calibri"/>
                <a:cs typeface="Calibri"/>
              </a:rPr>
              <a:t> http://www.youtube.com/watch?v=Nvu2hwMFkMs</a:t>
            </a:r>
          </a:p>
          <a:p>
            <a:pPr>
              <a:lnSpc>
                <a:spcPts val="3700"/>
              </a:lnSpc>
            </a:pPr>
            <a:endParaRPr lang="en-CA" sz="258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Introduction/motivation: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335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Why is this problem solved important?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209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VISION:</a:t>
            </a:r>
          </a:p>
          <a:p>
            <a:pPr>
              <a:lnSpc>
                <a:spcPts val="3450"/>
              </a:lnSpc>
            </a:pPr>
            <a:endParaRPr lang="en-CA" sz="29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6200" y="2730500"/>
            <a:ext cx="87122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PhonePoint Pen (P3) establishes feasibility and</a:t>
            </a:r>
            <a:r>
              <a:rPr lang="en-CA" sz="25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97" smtClean="0">
                <a:solidFill>
                  <a:srgbClr val="000000"/>
                </a:solidFill>
                <a:latin typeface="Times New Roman"/>
              </a:rPr>
            </a:b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	justifies longer-term research commitment</a:t>
            </a:r>
          </a:p>
          <a:p>
            <a:pPr>
              <a:lnSpc>
                <a:spcPts val="310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3492500"/>
            <a:ext cx="90551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44424">
              <a:lnSpc>
                <a:spcPts val="4200"/>
              </a:lnSpc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Write short messages, draw simple diagrams</a:t>
            </a:r>
            <a:r>
              <a:rPr lang="en-CA" sz="291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18" smtClean="0">
                <a:solidFill>
                  <a:srgbClr val="000000"/>
                </a:solidFill>
                <a:latin typeface="Times New Roman"/>
              </a:rPr>
            </a:b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Use cases</a:t>
            </a:r>
          </a:p>
          <a:p>
            <a:pPr>
              <a:lnSpc>
                <a:spcPts val="4200"/>
              </a:lnSpc>
            </a:pPr>
            <a:endParaRPr lang="en-CA" sz="291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46200" y="4559300"/>
            <a:ext cx="8712200" cy="1041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Assistive technology for impaired patients</a:t>
            </a:r>
            <a:r>
              <a:rPr lang="en-CA" sz="256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66" smtClean="0">
                <a:solidFill>
                  <a:srgbClr val="000000"/>
                </a:solidFill>
                <a:latin typeface="Times New Roman"/>
              </a:rPr>
            </a:b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Equations and sketching</a:t>
            </a:r>
          </a:p>
          <a:p>
            <a:pPr>
              <a:lnSpc>
                <a:spcPts val="3800"/>
              </a:lnSpc>
            </a:pPr>
            <a:endParaRPr lang="en-CA" sz="256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46200" y="5511800"/>
            <a:ext cx="8712200" cy="1041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Emergency operations and first responders</a:t>
            </a:r>
            <a:r>
              <a:rPr lang="en-CA" sz="257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74" smtClean="0">
                <a:solidFill>
                  <a:srgbClr val="000000"/>
                </a:solidFill>
                <a:latin typeface="Times New Roman"/>
              </a:rPr>
            </a:b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Write message on top of picture</a:t>
            </a:r>
          </a:p>
          <a:p>
            <a:pPr>
              <a:lnSpc>
                <a:spcPts val="3800"/>
              </a:lnSpc>
            </a:pPr>
            <a:endParaRPr lang="en-CA" sz="2574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Related Work: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335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Vision based gesture recognition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120900"/>
            <a:ext cx="9055100" cy="1193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Use cameras to track object’s 3D movements</a:t>
            </a:r>
            <a:r>
              <a:rPr lang="en-CA" sz="292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25" smtClean="0">
                <a:solidFill>
                  <a:srgbClr val="000000"/>
                </a:solidFill>
                <a:latin typeface="Times New Roman"/>
              </a:rPr>
            </a:b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TinyMotion</a:t>
            </a:r>
          </a:p>
          <a:p>
            <a:pPr>
              <a:lnSpc>
                <a:spcPts val="4300"/>
              </a:lnSpc>
            </a:pPr>
            <a:endParaRPr lang="en-CA" sz="292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6200" y="3289300"/>
            <a:ext cx="87122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Uses built-in cell phone camera to detect simple</a:t>
            </a:r>
            <a:r>
              <a:rPr lang="en-CA" sz="25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97" smtClean="0">
                <a:solidFill>
                  <a:srgbClr val="000000"/>
                </a:solidFill>
                <a:latin typeface="Times New Roman"/>
              </a:rPr>
            </a:b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	movements.</a:t>
            </a:r>
          </a:p>
          <a:p>
            <a:pPr>
              <a:lnSpc>
                <a:spcPts val="310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6200" y="4165600"/>
            <a:ext cx="87122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No character or word detection.</a:t>
            </a:r>
          </a:p>
          <a:p>
            <a:pPr>
              <a:lnSpc>
                <a:spcPts val="2990"/>
              </a:lnSpc>
            </a:pPr>
            <a:endParaRPr lang="en-CA" sz="257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4635500"/>
            <a:ext cx="9055100" cy="106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Microsoft Research TechFest: Write in The Air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(2009)</a:t>
            </a:r>
          </a:p>
          <a:p>
            <a:pPr>
              <a:lnSpc>
                <a:spcPts val="36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95400" y="5638800"/>
            <a:ext cx="87630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607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2297" smtClean="0">
                <a:solidFill>
                  <a:srgbClr val="000000"/>
                </a:solidFill>
                <a:latin typeface="Calibri"/>
                <a:cs typeface="Calibri"/>
              </a:rPr>
              <a:t>  Character, but no word detection.</a:t>
            </a:r>
          </a:p>
          <a:p>
            <a:pPr>
              <a:lnSpc>
                <a:spcPts val="2645"/>
              </a:lnSpc>
            </a:pPr>
            <a:endParaRPr lang="en-CA" sz="227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95400" y="6057900"/>
            <a:ext cx="87630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607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2297" smtClean="0">
                <a:solidFill>
                  <a:srgbClr val="7D9BE8"/>
                </a:solidFill>
                <a:latin typeface="Calibri"/>
                <a:cs typeface="Calibri"/>
              </a:rPr>
              <a:t>  http://www.youtube.com/watch?v=WmiGtt0v9CE</a:t>
            </a:r>
          </a:p>
          <a:p>
            <a:pPr>
              <a:lnSpc>
                <a:spcPts val="2645"/>
              </a:lnSpc>
            </a:pPr>
            <a:endParaRPr lang="en-CA" sz="2282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003300" y="6223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Related Work: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2192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Stylus-based sketch recognition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2146300"/>
            <a:ext cx="9131300" cy="106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Draw sketches on a pad or Tablet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PC using a stylus</a:t>
            </a:r>
          </a:p>
          <a:p>
            <a:pPr>
              <a:lnSpc>
                <a:spcPts val="36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70000" y="3162300"/>
            <a:ext cx="87884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SketchREAD</a:t>
            </a:r>
          </a:p>
          <a:p>
            <a:pPr>
              <a:lnSpc>
                <a:spcPts val="2990"/>
              </a:lnSpc>
            </a:pPr>
            <a:endParaRPr lang="en-CA" sz="253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3632200"/>
            <a:ext cx="87884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Electronic Cocktail Napkin</a:t>
            </a:r>
          </a:p>
          <a:p>
            <a:pPr>
              <a:lnSpc>
                <a:spcPts val="2990"/>
              </a:lnSpc>
            </a:pPr>
            <a:endParaRPr lang="en-CA" sz="257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27100" y="4013200"/>
            <a:ext cx="9131300" cy="157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44424">
              <a:lnSpc>
                <a:spcPts val="3950"/>
              </a:lnSpc>
              <a:tabLst>
                <a:tab pos="342900" algn="l"/>
              </a:tabLst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Unistrokes - single-stroke characters</a:t>
            </a:r>
            <a:r>
              <a:rPr lang="en-CA" sz="257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76" smtClean="0">
                <a:solidFill>
                  <a:srgbClr val="000000"/>
                </a:solidFill>
                <a:latin typeface="Times New Roman"/>
              </a:rPr>
            </a:b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	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Graffiti - single-stroke characters</a:t>
            </a:r>
            <a:r>
              <a:rPr lang="en-CA" sz="296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67" smtClean="0">
                <a:solidFill>
                  <a:srgbClr val="000000"/>
                </a:solidFill>
                <a:latin typeface="Times New Roman"/>
              </a:rPr>
            </a:b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Pen-touch based Tablet PCs</a:t>
            </a:r>
          </a:p>
          <a:p>
            <a:pPr>
              <a:lnSpc>
                <a:spcPts val="3950"/>
              </a:lnSpc>
            </a:pPr>
            <a:endParaRPr lang="en-CA" sz="296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5613400"/>
            <a:ext cx="87884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Can relocate pen</a:t>
            </a:r>
          </a:p>
          <a:p>
            <a:pPr>
              <a:lnSpc>
                <a:spcPts val="2990"/>
              </a:lnSpc>
            </a:pPr>
            <a:endParaRPr lang="en-CA" sz="255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0000" y="6083300"/>
            <a:ext cx="87884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Visual reference</a:t>
            </a:r>
          </a:p>
          <a:p>
            <a:pPr>
              <a:lnSpc>
                <a:spcPts val="2990"/>
              </a:lnSpc>
            </a:pPr>
            <a:endParaRPr lang="en-CA" sz="2554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27100" y="6578600"/>
            <a:ext cx="91313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Samsung Galaxy Note (5”, 8”, 10”)</a:t>
            </a:r>
          </a:p>
          <a:p>
            <a:pPr>
              <a:lnSpc>
                <a:spcPts val="3450"/>
              </a:lnSpc>
            </a:pPr>
            <a:endParaRPr lang="en-CA" sz="2974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Methodology: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1333500"/>
            <a:ext cx="89662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Overview/Summary of approach/design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209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Nokia N95 phone (2007)</a:t>
            </a:r>
          </a:p>
          <a:p>
            <a:pPr>
              <a:lnSpc>
                <a:spcPts val="3450"/>
              </a:lnSpc>
            </a:pPr>
            <a:endParaRPr lang="en-CA" sz="296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27559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Symbian OS</a:t>
            </a:r>
          </a:p>
          <a:p>
            <a:pPr>
              <a:lnSpc>
                <a:spcPts val="3450"/>
              </a:lnSpc>
            </a:pPr>
            <a:endParaRPr lang="en-CA" sz="292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33020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Experiments with</a:t>
            </a:r>
          </a:p>
          <a:p>
            <a:pPr>
              <a:lnSpc>
                <a:spcPts val="3450"/>
              </a:lnSpc>
            </a:pPr>
            <a:endParaRPr lang="en-CA" sz="295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46200" y="3848100"/>
            <a:ext cx="87122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10 CS and Engineering students</a:t>
            </a:r>
          </a:p>
          <a:p>
            <a:pPr>
              <a:lnSpc>
                <a:spcPts val="2990"/>
              </a:lnSpc>
            </a:pPr>
            <a:endParaRPr lang="en-CA" sz="257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4318000"/>
            <a:ext cx="83693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607" smtClean="0">
                <a:solidFill>
                  <a:srgbClr val="CCCB00"/>
                </a:solidFill>
                <a:latin typeface="Arial Unicode MS"/>
                <a:cs typeface="Arial Unicode MS"/>
              </a:rPr>
              <a:t></a:t>
            </a:r>
            <a:r>
              <a:rPr lang="en-CA" sz="2297" smtClean="0">
                <a:solidFill>
                  <a:srgbClr val="000000"/>
                </a:solidFill>
                <a:latin typeface="Calibri"/>
                <a:cs typeface="Calibri"/>
              </a:rPr>
              <a:t> Novice (&lt;10 chars)</a:t>
            </a:r>
          </a:p>
          <a:p>
            <a:pPr>
              <a:lnSpc>
                <a:spcPts val="2645"/>
              </a:lnSpc>
            </a:pPr>
            <a:endParaRPr lang="en-CA" sz="226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0" y="4737100"/>
            <a:ext cx="83693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1607" smtClean="0">
                <a:solidFill>
                  <a:srgbClr val="CCCB00"/>
                </a:solidFill>
                <a:latin typeface="Arial Unicode MS"/>
                <a:cs typeface="Arial Unicode MS"/>
              </a:rPr>
              <a:t></a:t>
            </a:r>
            <a:r>
              <a:rPr lang="en-CA" sz="2297" smtClean="0">
                <a:solidFill>
                  <a:srgbClr val="000000"/>
                </a:solidFill>
                <a:latin typeface="Calibri"/>
                <a:cs typeface="Calibri"/>
              </a:rPr>
              <a:t> Trained (&gt;26 chars)</a:t>
            </a:r>
          </a:p>
          <a:p>
            <a:pPr>
              <a:lnSpc>
                <a:spcPts val="2645"/>
              </a:lnSpc>
            </a:pPr>
            <a:endParaRPr lang="en-CA" sz="226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46200" y="5156200"/>
            <a:ext cx="87122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CA" sz="1818" smtClean="0">
                <a:solidFill>
                  <a:srgbClr val="64999A"/>
                </a:solidFill>
                <a:latin typeface="Arial Unicode MS"/>
                <a:cs typeface="Arial Unicode MS"/>
              </a:rPr>
              <a:t></a:t>
            </a: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 5 patients from Duke University</a:t>
            </a:r>
            <a:r>
              <a:rPr lang="en-CA" sz="25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97" smtClean="0">
                <a:solidFill>
                  <a:srgbClr val="000000"/>
                </a:solidFill>
                <a:latin typeface="Times New Roman"/>
              </a:rPr>
            </a:br>
            <a:r>
              <a:rPr lang="en-CA" sz="2597" smtClean="0">
                <a:solidFill>
                  <a:srgbClr val="000000"/>
                </a:solidFill>
                <a:latin typeface="Calibri"/>
                <a:cs typeface="Calibri"/>
              </a:rPr>
              <a:t>	Hospital</a:t>
            </a:r>
          </a:p>
          <a:p>
            <a:pPr>
              <a:lnSpc>
                <a:spcPts val="310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003300" y="736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0" b="1" smtClean="0">
                <a:solidFill>
                  <a:srgbClr val="330065"/>
                </a:solidFill>
                <a:latin typeface="Calibri Bold"/>
                <a:cs typeface="Calibri Bold"/>
              </a:rPr>
              <a:t>Methodology:</a:t>
            </a:r>
          </a:p>
          <a:p>
            <a:pPr>
              <a:lnSpc>
                <a:spcPts val="4485"/>
              </a:lnSpc>
            </a:pPr>
            <a:endParaRPr lang="en-CA" sz="39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1333500"/>
            <a:ext cx="89662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330065"/>
                </a:solidFill>
                <a:latin typeface="Calibri Bold"/>
                <a:cs typeface="Calibri Bold"/>
              </a:rPr>
              <a:t>Core Challenges - Rotation Gyroscope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2098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10" b="1" smtClean="0">
                <a:solidFill>
                  <a:srgbClr val="000000"/>
                </a:solidFill>
                <a:latin typeface="Calibri Bold"/>
                <a:cs typeface="Calibri Bold"/>
              </a:rPr>
              <a:t>ISSUE: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2755900"/>
            <a:ext cx="9055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Nokia N95:  cannot detect rotation</a:t>
            </a:r>
          </a:p>
          <a:p>
            <a:pPr>
              <a:lnSpc>
                <a:spcPts val="3450"/>
              </a:lnSpc>
            </a:pPr>
            <a:endParaRPr lang="en-CA" sz="297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6200" y="3213100"/>
            <a:ext cx="87122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3-axis accelerometer X, Y, Z, no gyroscope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3746500"/>
            <a:ext cx="9055100" cy="106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100" smtClean="0">
                <a:solidFill>
                  <a:srgbClr val="330065"/>
                </a:solidFill>
                <a:latin typeface="Arial Unicode MS"/>
                <a:cs typeface="Arial Unicode MS"/>
              </a:rPr>
              <a:t>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Can’t tell difference between linear movements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and rotation using just the accelerometer.</a:t>
            </a:r>
          </a:p>
          <a:p>
            <a:pPr>
              <a:lnSpc>
                <a:spcPts val="36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943</Words>
  <Application>Microsoft Office PowerPoint</Application>
  <PresentationFormat>Custom</PresentationFormat>
  <Paragraphs>185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Investintech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A2E_Engine</dc:creator>
  <cp:lastModifiedBy>User-10</cp:lastModifiedBy>
  <cp:revision>3</cp:revision>
  <dcterms:created xsi:type="dcterms:W3CDTF">2014-10-30T02:03:25Z</dcterms:created>
  <dcterms:modified xsi:type="dcterms:W3CDTF">2014-10-30T06:43:16Z</dcterms:modified>
</cp:coreProperties>
</file>