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0080625" cy="7559675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72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37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Liberation Sans" pitchFamily="18"/>
              <a:ea typeface="Droid Sans" pitchFamily="2"/>
              <a:cs typeface="Lohit Hindi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Liberation Sans" pitchFamily="18"/>
              <a:ea typeface="Droid Sans" pitchFamily="2"/>
              <a:cs typeface="Lohit Hindi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Liberation Sans" pitchFamily="18"/>
              <a:ea typeface="Droid Sans" pitchFamily="2"/>
              <a:cs typeface="Lohit Hindi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3B1BB532-218D-4787-AAAB-410FF492F19C}" type="slidenum">
              <a:t>‹#›</a:t>
            </a:fld>
            <a:endParaRPr lang="en-US" sz="1400" b="0" i="0" u="none" strike="noStrike" kern="1200">
              <a:ln>
                <a:noFill/>
              </a:ln>
              <a:latin typeface="Liberation Sans" pitchFamily="18"/>
              <a:ea typeface="Droid Sans" pitchFamily="2"/>
              <a:cs typeface="Lohit Hind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996426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599" y="764280"/>
            <a:ext cx="5028480" cy="3771360"/>
          </a:xfrm>
          <a:prstGeom prst="rect">
            <a:avLst/>
          </a:prstGeom>
          <a:gradFill>
            <a:gsLst>
              <a:gs pos="0">
                <a:srgbClr val="000080"/>
              </a:gs>
              <a:gs pos="100000">
                <a:srgbClr val="FFFFFF"/>
              </a:gs>
            </a:gsLst>
            <a:lin ang="2700000"/>
          </a:gradFill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834CDB3C-000A-4FF8-B3FE-1BCBA18C501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105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US" sz="2000" b="0" i="0" u="none" strike="noStrike" kern="1200">
        <a:ln>
          <a:noFill/>
        </a:ln>
        <a:latin typeface="Liberation Sans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0366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5242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463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705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4931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2596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3567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665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pPr lvl="0"/>
            <a:r>
              <a:rPr lang="en-US"/>
              <a:t>Need slide about locking</a:t>
            </a:r>
          </a:p>
        </p:txBody>
      </p:sp>
    </p:spTree>
    <p:extLst>
      <p:ext uri="{BB962C8B-B14F-4D97-AF65-F5344CB8AC3E}">
        <p14:creationId xmlns:p14="http://schemas.microsoft.com/office/powerpoint/2010/main" val="14454799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0932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622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69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pPr lvl="0"/>
            <a:r>
              <a:rPr lang="en-US"/>
              <a:t>TOE=COMET</a:t>
            </a:r>
          </a:p>
        </p:txBody>
      </p:sp>
    </p:spTree>
    <p:extLst>
      <p:ext uri="{BB962C8B-B14F-4D97-AF65-F5344CB8AC3E}">
        <p14:creationId xmlns:p14="http://schemas.microsoft.com/office/powerpoint/2010/main" val="34143945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214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09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3343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404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00646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9021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40060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840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473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294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562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921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8491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0187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en-US"/>
              <a:t>More about happens-befoer</a:t>
            </a:r>
          </a:p>
        </p:txBody>
      </p:sp>
    </p:spTree>
    <p:extLst>
      <p:ext uri="{BB962C8B-B14F-4D97-AF65-F5344CB8AC3E}">
        <p14:creationId xmlns:p14="http://schemas.microsoft.com/office/powerpoint/2010/main" val="660701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3F853C8-93A9-4D27-8A4B-46D7F18F580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371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0C85CE1-2B50-4DA8-978B-0FAF57BF98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371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FF58120-EAF6-42CC-B24F-06F18989F01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735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3AEBB26-2DF1-4659-8CC5-9C4B37E3FE1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925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4EF3757-DF69-482E-A471-8BCB938941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508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3592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768475"/>
            <a:ext cx="43592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4D97075-1FBB-4D83-A555-F505F17FB20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78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271B354-FEA2-4787-A260-302CE46BC78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230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F44824E-40E2-4F5E-9ADB-78D3F0AFD5E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878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54A9A0E-8161-4A22-AD0D-6441CADB7B2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90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1DDBF41-559C-4BFF-B141-DB8F57F37BD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9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C08B3B3-0270-4C4C-83AD-2BAA4523579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50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gradFill>
            <a:gsLst>
              <a:gs pos="0">
                <a:srgbClr val="000080"/>
              </a:gs>
              <a:gs pos="100000">
                <a:srgbClr val="FFFFFF"/>
              </a:gs>
            </a:gsLst>
            <a:lin ang="2700000"/>
          </a:gradFill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88700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7BB5B8BF-BF5F-4189-82E6-8EF64F42C9FC}" type="slidenum"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360000" y="6766560"/>
            <a:ext cx="1011599" cy="63612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rtl="0" hangingPunct="0">
        <a:tabLst/>
        <a:defRPr lang="en-US" sz="4400" b="0" i="0" u="none" strike="noStrike" kern="1200">
          <a:ln>
            <a:noFill/>
          </a:ln>
          <a:solidFill>
            <a:srgbClr val="FFFFFF"/>
          </a:solidFill>
          <a:latin typeface="Liberation Sans" pitchFamily="18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en-US" sz="3200" b="0" i="0" u="none" strike="noStrike" kern="1200">
          <a:ln>
            <a:noFill/>
          </a:ln>
          <a:latin typeface="Liberation Sans" pitchFamily="18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3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12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Mark Gordon</a:t>
            </a:r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D991EE7-6E60-49B1-B338-8D726E0E9350}" type="slidenum">
              <a:t>1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31519" y="914400"/>
            <a:ext cx="2194560" cy="137159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91440" y="1645920"/>
            <a:ext cx="9988560" cy="13402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4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rPr>
              <a:t>COMET: Code Offload by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4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rPr>
              <a:t>Migrating Execution Transparently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3749040"/>
            <a:ext cx="10080000" cy="6526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600" b="0" i="0" u="none" strike="noStrike" kern="1200">
                <a:ln>
                  <a:noFill/>
                </a:ln>
                <a:latin typeface="TlwgMono" pitchFamily="17"/>
                <a:ea typeface="Droid Sans" pitchFamily="2"/>
                <a:cs typeface="Lohit Hindi" pitchFamily="2"/>
              </a:rPr>
              <a:t>OSDI'12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5065200"/>
            <a:ext cx="10058400" cy="14576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rPr>
              <a:t>Mark Gordon, Anoushe Jamshidi,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rPr>
              <a:t>Scott Mahlke, Z. Morley Mao, and Xu Chen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3200" b="0" i="0" u="none" strike="noStrike" kern="1200">
              <a:ln>
                <a:noFill/>
              </a:ln>
              <a:latin typeface="Liberation Sans" pitchFamily="18"/>
              <a:ea typeface="Droid Sans" pitchFamily="2"/>
              <a:cs typeface="Lohit Hindi" pitchFamily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25920"/>
            <a:ext cx="10058400" cy="4028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rPr>
              <a:t>University of Michigan, AT&amp;T Labs - Research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Mark Gordon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931AA2-0C7B-4E55-BF4B-8CAB918441BE}" type="slidenum">
              <a:t>10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 Field DSM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8870040" cy="438444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en-US"/>
              <a:t>Track dirty fields locally</a:t>
            </a:r>
          </a:p>
          <a:p>
            <a:pPr lvl="0"/>
            <a:r>
              <a:rPr lang="en-US"/>
              <a:t>Need 'happens-before' established?</a:t>
            </a:r>
          </a:p>
          <a:p>
            <a:pPr lvl="1" rtl="0" hangingPunct="0"/>
            <a:r>
              <a:rPr lang="en-US"/>
              <a:t>Transmit dirty fields! (mark fields clean)</a:t>
            </a:r>
          </a:p>
          <a:p>
            <a:pPr lvl="1" rtl="0" hangingPunct="0"/>
            <a:endParaRPr lang="en-US"/>
          </a:p>
          <a:p>
            <a:pPr lvl="0"/>
            <a:r>
              <a:rPr lang="en-US"/>
              <a:t>Not clear it scales well past two endpoints</a:t>
            </a:r>
          </a:p>
          <a:p>
            <a:pPr lvl="1" rtl="0" hangingPunct="0"/>
            <a:r>
              <a:rPr lang="en-US"/>
              <a:t>Not important to our motivation</a:t>
            </a:r>
          </a:p>
          <a:p>
            <a:pPr lvl="1" rtl="0" hangingPunct="0"/>
            <a:r>
              <a:rPr lang="en-US"/>
              <a:t>Use classic cluster DSM on server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Mark Gordon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0B9F2AC-E867-4053-9EBC-9175D796DB5E}" type="slidenum">
              <a:t>11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 Overview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en-US"/>
              <a:t>Introduction</a:t>
            </a:r>
          </a:p>
          <a:p>
            <a:pPr lvl="0"/>
            <a:r>
              <a:rPr lang="en-US"/>
              <a:t>Distributed Shared Memory</a:t>
            </a:r>
          </a:p>
          <a:p>
            <a:pPr lvl="0"/>
            <a:r>
              <a:rPr lang="en-US" b="1"/>
              <a:t>COMET Design</a:t>
            </a:r>
          </a:p>
          <a:p>
            <a:pPr lvl="0"/>
            <a:r>
              <a:rPr lang="en-US"/>
              <a:t>Evaluation</a:t>
            </a:r>
          </a:p>
          <a:p>
            <a:pPr lvl="0"/>
            <a:r>
              <a:rPr lang="en-US"/>
              <a:t>Summary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Mark Gordon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F958867-E516-4E51-9029-A32E87BCA691}" type="slidenum">
              <a:t>12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 VM-synchronization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8870040" cy="438444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en-US"/>
              <a:t>Used to establish 'happens-before' relation</a:t>
            </a:r>
          </a:p>
          <a:p>
            <a:pPr lvl="0"/>
            <a:r>
              <a:rPr lang="en-US"/>
              <a:t>Directed operation between pusher and puller</a:t>
            </a:r>
          </a:p>
          <a:p>
            <a:pPr lvl="0"/>
            <a:r>
              <a:rPr lang="en-US"/>
              <a:t>Synchronizes</a:t>
            </a:r>
          </a:p>
          <a:p>
            <a:pPr lvl="1" rtl="0" hangingPunct="0"/>
            <a:r>
              <a:rPr lang="en-US"/>
              <a:t>Bytecode sources</a:t>
            </a:r>
          </a:p>
          <a:p>
            <a:pPr lvl="1" rtl="0" hangingPunct="0"/>
            <a:r>
              <a:rPr lang="en-US"/>
              <a:t>Java thread stacks</a:t>
            </a:r>
          </a:p>
          <a:p>
            <a:pPr lvl="1" rtl="0" hangingPunct="0"/>
            <a:r>
              <a:rPr lang="en-US"/>
              <a:t>Java heap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Mark Gordon</a:t>
            </a:r>
            <a:endParaRPr lang="en-US"/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3F52B3-1300-4887-912A-3BC4C4A3055B}" type="slidenum">
              <a:t>13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 Bytecode Update (Step 1 of 3)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498924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en-US"/>
              <a:t>Operation begins by sending any new code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565320" y="3915720"/>
            <a:ext cx="2670120" cy="2842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reeform 4"/>
          <p:cNvSpPr/>
          <p:nvPr/>
        </p:nvSpPr>
        <p:spPr>
          <a:xfrm>
            <a:off x="2743199" y="4389120"/>
            <a:ext cx="2194560" cy="640080"/>
          </a:xfrm>
          <a:custGeom>
            <a:avLst>
              <a:gd name="f0" fmla="val -977"/>
              <a:gd name="f1" fmla="val 33086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CFE7F5">
              <a:alpha val="50000"/>
            </a:srgbClr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rPr>
              <a:t>I loaded file xyz.dex</a:t>
            </a:r>
          </a:p>
        </p:txBody>
      </p:sp>
      <p:sp>
        <p:nvSpPr>
          <p:cNvPr id="6" name="Freeform 5"/>
          <p:cNvSpPr/>
          <p:nvPr/>
        </p:nvSpPr>
        <p:spPr>
          <a:xfrm>
            <a:off x="4956120" y="4421880"/>
            <a:ext cx="2450520" cy="548640"/>
          </a:xfrm>
          <a:custGeom>
            <a:avLst>
              <a:gd name="f0" fmla="val 21920"/>
              <a:gd name="f1" fmla="val 40154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CFE7F5">
              <a:alpha val="50000"/>
            </a:srgbClr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rPr>
              <a:t>I have xyz.dex cached</a:t>
            </a:r>
          </a:p>
        </p:txBody>
      </p:sp>
      <p:sp>
        <p:nvSpPr>
          <p:cNvPr id="7" name="Freeform 6"/>
          <p:cNvSpPr/>
          <p:nvPr/>
        </p:nvSpPr>
        <p:spPr>
          <a:xfrm>
            <a:off x="4956480" y="4421880"/>
            <a:ext cx="2450520" cy="548640"/>
          </a:xfrm>
          <a:custGeom>
            <a:avLst>
              <a:gd name="f0" fmla="val 21920"/>
              <a:gd name="f1" fmla="val 40154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CFE7F5">
              <a:alpha val="50000"/>
            </a:srgbClr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rPr>
              <a:t>Send xyz.dex</a:t>
            </a:r>
          </a:p>
        </p:txBody>
      </p:sp>
      <p:sp>
        <p:nvSpPr>
          <p:cNvPr id="8" name="Freeform 7"/>
          <p:cNvSpPr/>
          <p:nvPr/>
        </p:nvSpPr>
        <p:spPr>
          <a:xfrm>
            <a:off x="2743199" y="4389120"/>
            <a:ext cx="2194560" cy="640080"/>
          </a:xfrm>
          <a:custGeom>
            <a:avLst>
              <a:gd name="f0" fmla="val -977"/>
              <a:gd name="f1" fmla="val 33086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CFE7F5">
              <a:alpha val="50000"/>
            </a:srgbClr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rPr>
              <a:t>[xyz.dex]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54479" y="6328080"/>
            <a:ext cx="219456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rPr>
              <a:t>Pusher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37400" y="6949440"/>
            <a:ext cx="95796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rPr>
              <a:t>Puller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1755000" y="4663440"/>
            <a:ext cx="713880" cy="1437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path" accel="500" decel="5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Class="path" accel="500" decel="5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Class="path" accel="500" decel="5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Class="path" accel="500" decel="5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Mark Gordon</a:t>
            </a:r>
            <a:endParaRPr lang="en-US"/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FEB753E-132B-4107-855B-48C14CFB5E82}" type="slidenum">
              <a:t>14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371599" y="4572000"/>
            <a:ext cx="713880" cy="14374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 txBox="1">
            <a:spLocks noGrp="1"/>
          </p:cNvSpPr>
          <p:nvPr>
            <p:ph type="title" idx="4294967295"/>
          </p:nvPr>
        </p:nvSpPr>
        <p:spPr>
          <a:xfrm>
            <a:off x="504359" y="288000"/>
            <a:ext cx="9071640" cy="126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 Stack Update (Step 2 of 3)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8870040" cy="4384440"/>
          </a:xfrm>
        </p:spPr>
        <p:txBody>
          <a:bodyPr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en-US"/>
              <a:t>Next we send over thread stacks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568080" y="3530160"/>
            <a:ext cx="3840479" cy="2682360"/>
            <a:chOff x="568080" y="3530160"/>
            <a:chExt cx="3840479" cy="2682360"/>
          </a:xfrm>
        </p:grpSpPr>
        <p:sp>
          <p:nvSpPr>
            <p:cNvPr id="6" name="Freeform 5"/>
            <p:cNvSpPr/>
            <p:nvPr/>
          </p:nvSpPr>
          <p:spPr>
            <a:xfrm>
              <a:off x="568080" y="3530160"/>
              <a:ext cx="3552480" cy="26823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FE7F5">
                <a:alpha val="50000"/>
              </a:srgbClr>
            </a:solidFill>
            <a:ln w="0">
              <a:solidFill>
                <a:srgbClr val="808080"/>
              </a:solidFill>
              <a:prstDash val="solid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68080" y="3530160"/>
              <a:ext cx="3840479" cy="2682360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90000" tIns="45000" rIns="90000" bIns="45000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Courier New" pitchFamily="49"/>
                  <a:ea typeface="Droid Sans" pitchFamily="2"/>
                  <a:cs typeface="Lohit Hindi" pitchFamily="2"/>
                </a:rPr>
                <a:t>Thread id: 2</a:t>
              </a:r>
            </a:p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Courier New" pitchFamily="49"/>
                  <a:ea typeface="Droid Sans" pitchFamily="2"/>
                  <a:cs typeface="Lohit Hindi" pitchFamily="2"/>
                </a:rPr>
                <a:t>job2::run</a:t>
              </a:r>
            </a:p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Courier New" pitchFamily="49"/>
                  <a:ea typeface="Droid Sans" pitchFamily="2"/>
                  <a:cs typeface="Lohit Hindi" pitchFamily="2"/>
                </a:rPr>
                <a:t>  pc:5</a:t>
              </a:r>
            </a:p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Courier New" pitchFamily="49"/>
                  <a:ea typeface="Droid Sans" pitchFamily="2"/>
                  <a:cs typeface="Lohit Hindi" pitchFamily="2"/>
                </a:rPr>
                <a:t>  registers[42, 555, 0]</a:t>
              </a:r>
            </a:p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Courier New" pitchFamily="49"/>
                  <a:ea typeface="Droid Sans" pitchFamily="2"/>
                  <a:cs typeface="Lohit Hindi" pitchFamily="2"/>
                </a:rPr>
                <a:t>workLoop</a:t>
              </a:r>
            </a:p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Courier New" pitchFamily="49"/>
                  <a:ea typeface="Droid Sans" pitchFamily="2"/>
                  <a:cs typeface="Lohit Hindi" pitchFamily="2"/>
                </a:rPr>
                <a:t>  pc:6</a:t>
              </a:r>
            </a:p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Courier New" pitchFamily="49"/>
                  <a:ea typeface="Droid Sans" pitchFamily="2"/>
                  <a:cs typeface="Lohit Hindi" pitchFamily="2"/>
                </a:rPr>
                <a:t>  registers[0, [obj:9]]</a:t>
              </a:r>
            </a:p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Courier New" pitchFamily="49"/>
                  <a:ea typeface="Droid Sans" pitchFamily="2"/>
                  <a:cs typeface="Lohit Hindi" pitchFamily="2"/>
                </a:rPr>
                <a:t>start</a:t>
              </a:r>
            </a:p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Courier New" pitchFamily="49"/>
                  <a:ea typeface="Droid Sans" pitchFamily="2"/>
                  <a:cs typeface="Lohit Hindi" pitchFamily="2"/>
                </a:rPr>
                <a:t>  pc:3</a:t>
              </a:r>
            </a:p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Courier New" pitchFamily="49"/>
                  <a:ea typeface="Droid Sans" pitchFamily="2"/>
                  <a:cs typeface="Lohit Hindi" pitchFamily="2"/>
                </a:rPr>
                <a:t>  Registers[101, [obj:9]]</a:t>
              </a:r>
            </a:p>
          </p:txBody>
        </p: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6565680" y="3915720"/>
            <a:ext cx="2670120" cy="284256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1554840" y="6675119"/>
            <a:ext cx="219456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rPr>
              <a:t>Pusher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37760" y="6949440"/>
            <a:ext cx="95796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rPr>
              <a:t>Puller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path" accel="500" decel="5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-0.0165603699906632 0.0166897327211587 0.214089476850985-0.158259497187446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path" accel="500" decel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0.218145954245311-0.149323796761754 0.300006292286145 0.150678280327923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Mark Gordon</a:t>
            </a:r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EC4D4CB-0D3E-4817-8004-6417FF983C4B}" type="slidenum">
              <a:t>15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554479" y="4716000"/>
            <a:ext cx="713880" cy="14374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 txBox="1">
            <a:spLocks noGrp="1"/>
          </p:cNvSpPr>
          <p:nvPr>
            <p:ph type="title" idx="4294967295"/>
          </p:nvPr>
        </p:nvSpPr>
        <p:spPr>
          <a:xfrm>
            <a:off x="504359" y="288000"/>
            <a:ext cx="9071640" cy="126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 Heap Update (Step 3 of 3)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8870040" cy="4384440"/>
          </a:xfrm>
        </p:spPr>
        <p:txBody>
          <a:bodyPr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en-US"/>
              <a:t>Finally send over heap update</a:t>
            </a:r>
          </a:p>
          <a:p>
            <a:pPr lvl="1" rtl="0" hangingPunct="0"/>
            <a:r>
              <a:rPr lang="en-US"/>
              <a:t>We send updates to any changed (or new) field</a:t>
            </a:r>
          </a:p>
          <a:p>
            <a:pPr lvl="1" rtl="0" hangingPunct="0"/>
            <a:r>
              <a:rPr lang="en-US"/>
              <a:t>Only send updates of 'shared' heap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6565680" y="3915720"/>
            <a:ext cx="2670120" cy="284256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554840" y="6675119"/>
            <a:ext cx="219456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rPr>
              <a:t>Pusher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37760" y="6949440"/>
            <a:ext cx="95796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rPr>
              <a:t>Puller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31519" y="5029200"/>
            <a:ext cx="3383280" cy="1005840"/>
            <a:chOff x="731519" y="5029200"/>
            <a:chExt cx="3383280" cy="1005840"/>
          </a:xfrm>
        </p:grpSpPr>
        <p:sp>
          <p:nvSpPr>
            <p:cNvPr id="9" name="Freeform 8"/>
            <p:cNvSpPr/>
            <p:nvPr/>
          </p:nvSpPr>
          <p:spPr>
            <a:xfrm>
              <a:off x="731519" y="5029200"/>
              <a:ext cx="2743199" cy="10058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FE7F5">
                <a:alpha val="50000"/>
              </a:srgbClr>
            </a:solidFill>
            <a:ln w="0">
              <a:solidFill>
                <a:srgbClr val="808080"/>
              </a:solidFill>
              <a:prstDash val="solid"/>
            </a:ln>
          </p:spPr>
          <p:txBody>
            <a:bodyPr vert="horz" wrap="non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31519" y="5045760"/>
              <a:ext cx="3383280" cy="867959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90000" tIns="45000" rIns="90000" bIns="45000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Courier New" pitchFamily="49"/>
                  <a:ea typeface="Droid Sans" pitchFamily="2"/>
                  <a:cs typeface="Lohit Hindi" pitchFamily="2"/>
                </a:rPr>
                <a:t>[obj:2].y = 1</a:t>
              </a:r>
            </a:p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Courier New" pitchFamily="49"/>
                  <a:ea typeface="Droid Sans" pitchFamily="2"/>
                  <a:cs typeface="Lohit Hindi" pitchFamily="2"/>
                </a:rPr>
                <a:t>[obj:4].z = [obj:3]</a:t>
              </a:r>
            </a:p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Courier New" pitchFamily="49"/>
                  <a:ea typeface="Droid Sans" pitchFamily="2"/>
                  <a:cs typeface="Lohit Hindi" pitchFamily="2"/>
                </a:rPr>
                <a:t>...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path" accel="500" decel="5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-0.0407857142857143-0.00604761904761905 0.217714285714286-0.181428571428571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path" accel="500" decel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0.195071428571429-0.211666666666667 0.326571428571429 0.157238095238095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Mark Gordon</a:t>
            </a:r>
            <a:endParaRPr lang="en-US"/>
          </a:p>
        </p:txBody>
      </p:sp>
      <p:sp>
        <p:nvSpPr>
          <p:cNvPr id="1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2D262D5-D172-4D5B-BE56-474EA39976FA}" type="slidenum">
              <a:t>16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660160" y="4353840"/>
            <a:ext cx="713880" cy="1437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3566160" y="4584600"/>
            <a:ext cx="664200" cy="54864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 Lock ownership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en-US"/>
              <a:t>Annotate with lock ownership flag</a:t>
            </a:r>
          </a:p>
          <a:p>
            <a:pPr lvl="0"/>
            <a:r>
              <a:rPr lang="en-US"/>
              <a:t>Establish 'happens-before' with VM-sync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3277439" y="4477680"/>
            <a:ext cx="288720" cy="91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3577320" y="4584600"/>
            <a:ext cx="476280" cy="536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lum/>
            <a:alphaModFix/>
          </a:blip>
          <a:srcRect/>
          <a:stretch>
            <a:fillRect/>
          </a:stretch>
        </p:blipFill>
        <p:spPr>
          <a:xfrm>
            <a:off x="3577320" y="4569120"/>
            <a:ext cx="662040" cy="551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>
            <a:lum/>
            <a:alphaModFix/>
          </a:blip>
          <a:srcRect/>
          <a:stretch>
            <a:fillRect/>
          </a:stretch>
        </p:blipFill>
        <p:spPr>
          <a:xfrm>
            <a:off x="347400" y="3566160"/>
            <a:ext cx="2670120" cy="2842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7587360" y="4574879"/>
            <a:ext cx="664200" cy="548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lum/>
            <a:alphaModFix/>
          </a:blip>
          <a:srcRect/>
          <a:stretch>
            <a:fillRect/>
          </a:stretch>
        </p:blipFill>
        <p:spPr>
          <a:xfrm>
            <a:off x="7589519" y="4572000"/>
            <a:ext cx="662040" cy="55152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Freeform 11"/>
          <p:cNvSpPr/>
          <p:nvPr/>
        </p:nvSpPr>
        <p:spPr>
          <a:xfrm>
            <a:off x="4480560" y="4846320"/>
            <a:ext cx="3017520" cy="365760"/>
          </a:xfrm>
          <a:custGeom>
            <a:avLst>
              <a:gd name="f0" fmla="val 18162"/>
              <a:gd name="f1" fmla="val 4906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0 21600"/>
              <a:gd name="f10" fmla="pin 0 f1 10800"/>
              <a:gd name="f11" fmla="val f10"/>
              <a:gd name="f12" fmla="val f9"/>
              <a:gd name="f13" fmla="+- 21600 0 f10"/>
              <a:gd name="f14" fmla="*/ f9 f7 1"/>
              <a:gd name="f15" fmla="*/ f10 f8 1"/>
              <a:gd name="f16" fmla="*/ 0 f7 1"/>
              <a:gd name="f17" fmla="+- 21600 0 f12"/>
              <a:gd name="f18" fmla="*/ f13 f8 1"/>
              <a:gd name="f19" fmla="*/ f11 f8 1"/>
              <a:gd name="f20" fmla="*/ f17 f11 1"/>
              <a:gd name="f21" fmla="*/ f20 1 10800"/>
              <a:gd name="f22" fmla="+- f12 f21 0"/>
              <a:gd name="f23" fmla="*/ f22 f7 1"/>
            </a:gdLst>
            <a:ahLst>
              <a:ahXY gdRefX="f0" minX="f4" maxX="f5" gdRefY="f1" minY="f4" maxY="f6">
                <a:pos x="f14" y="f1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23" b="f18"/>
            <a:pathLst>
              <a:path w="21600" h="21600">
                <a:moveTo>
                  <a:pt x="f4" y="f11"/>
                </a:moveTo>
                <a:lnTo>
                  <a:pt x="f12" y="f11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3"/>
                </a:lnTo>
                <a:lnTo>
                  <a:pt x="f4" y="f13"/>
                </a:lnTo>
                <a:close/>
              </a:path>
            </a:pathLst>
          </a:custGeom>
          <a:solidFill>
            <a:srgbClr val="CFE7F5">
              <a:alpha val="50000"/>
            </a:srgbClr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Liberation Sans" pitchFamily="18"/>
              <a:ea typeface="Droid Sans" pitchFamily="2"/>
              <a:cs typeface="Lohit Hindi" pitchFamily="2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9">
            <a:lum/>
            <a:alphaModFix/>
          </a:blip>
          <a:srcRect/>
          <a:stretch>
            <a:fillRect/>
          </a:stretch>
        </p:blipFill>
        <p:spPr>
          <a:xfrm>
            <a:off x="8321040" y="4480560"/>
            <a:ext cx="1361880" cy="131076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Freeform 13"/>
          <p:cNvSpPr/>
          <p:nvPr/>
        </p:nvSpPr>
        <p:spPr>
          <a:xfrm>
            <a:off x="4480560" y="4846320"/>
            <a:ext cx="3017520" cy="365760"/>
          </a:xfrm>
          <a:custGeom>
            <a:avLst>
              <a:gd name="f0" fmla="val 3571"/>
              <a:gd name="f1" fmla="val 3929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0 21600"/>
              <a:gd name="f10" fmla="pin 0 f1 10800"/>
              <a:gd name="f11" fmla="val f10"/>
              <a:gd name="f12" fmla="val f9"/>
              <a:gd name="f13" fmla="+- 21600 0 f10"/>
              <a:gd name="f14" fmla="*/ f9 f7 1"/>
              <a:gd name="f15" fmla="*/ f10 f8 1"/>
              <a:gd name="f16" fmla="*/ 21600 f7 1"/>
              <a:gd name="f17" fmla="*/ f12 f11 1"/>
              <a:gd name="f18" fmla="*/ f13 f8 1"/>
              <a:gd name="f19" fmla="*/ f11 f8 1"/>
              <a:gd name="f20" fmla="*/ f17 1 10800"/>
              <a:gd name="f21" fmla="+- f12 0 f20"/>
              <a:gd name="f22" fmla="*/ f21 f7 1"/>
            </a:gdLst>
            <a:ahLst>
              <a:ahXY gdRefX="f0" minX="f4" maxX="f5" gdRefY="f1" minY="f4" maxY="f6">
                <a:pos x="f14" y="f1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2" t="f19" r="f16" b="f18"/>
            <a:pathLst>
              <a:path w="21600" h="21600">
                <a:moveTo>
                  <a:pt x="f5" y="f11"/>
                </a:moveTo>
                <a:lnTo>
                  <a:pt x="f12" y="f11"/>
                </a:lnTo>
                <a:lnTo>
                  <a:pt x="f12" y="f4"/>
                </a:lnTo>
                <a:lnTo>
                  <a:pt x="f4" y="f6"/>
                </a:lnTo>
                <a:lnTo>
                  <a:pt x="f12" y="f5"/>
                </a:lnTo>
                <a:lnTo>
                  <a:pt x="f12" y="f13"/>
                </a:lnTo>
                <a:lnTo>
                  <a:pt x="f5" y="f13"/>
                </a:lnTo>
                <a:close/>
              </a:path>
            </a:pathLst>
          </a:custGeom>
          <a:solidFill>
            <a:srgbClr val="CFE7F5">
              <a:alpha val="50000"/>
            </a:srgbClr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Liberation Sans" pitchFamily="18"/>
              <a:ea typeface="Droid Sans" pitchFamily="2"/>
              <a:cs typeface="Lohit Hindi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Class="path" accel="500" decel="5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-0.00528571428571429-0.00404761904761905c-0.00832142857142857-4.76190476190472E-005-0.0166428571428571-0.000904761904761905-0.0248928571428571 0-0.00885892430617995 0.000971541482351659-0.017-0.00347619047619048-0.0256785714285714-0.00333333333333333-0.00853573623823104 0.000140505946308362-0.0171785714285714 0-0.0257142857142857 0q-0.0137142857142857-8.67361737988404E-019-0.0273214285714286 0c-0.00860714285714285 0-0.0171428571428572 0-0.0257142857142857 0-0.00885714285714287 0-0.01775 0-0.0265357142857143 0-0.00885714285714287 0-0.0176785714285715 0-0.0265 0-0.00910714285714287 0-0.01825 0-0.0273571428571429 0-0.00885714285714287 0-0.0177142857142857 0-0.0265357142857143 0-0.00885714285714284 0-0.0177142857142857 0-0.0265357142857143 0-0.00914285714285712 0-0.01825 0-0.0273571428571429 0s-0.01825 0-0.0273214285714286 0c-0.00885714285714284 0-0.0177142857142857 0-0.0265357142857143 0-0.00910714285714287 0-0.01825 0-0.0273571428571429 0-0.00882142857142859 0-0.01775 0-0.0265357142857143 0-0.00942857142857145 0-0.0187857142857143 0-0.0281785714285714 0-0.0099642857142857 0-0.0198928571428571 0-0.0298214285714286 0-0.00964285714285712 0-0.0193928571428572 0-0.0290357142857143 0-0.00885714285714284 0-0.0176785714285715 0-0.0265 0-0.00910714285714287 0-0.0182857142857142 0-0.0273571428571429 0-0.0088571428571429 0-0.0177142857142857 0-0.0265357142857142 0-0.0088571428571429 0-0.0177142857142858 0-0.0265357142857143 0-0.00964285714285717 0-0.0193571428571429 0-0.029 0-0.0088571428571429 0-0.0177499999999999 0.000190476190476191-0.0265357142857142 0-0.00914276458508723-0.000198217118375916-0.01825 8.67361737988404E-019-0.0273571428571429-0.00109523809523809-0.00828595278686095-0.000996480596589772-0.0165714285714286 0-0.0248571428571429 0-0.00832142857142859 0-0.0166071428571428-4.76190476190481E-005-0.0248571428571428 0">
                                      <p:cBhvr>
                                        <p:cTn id="32" dur="2000" fill="hold"/>
                                        <p:tgtEl>
                                          <p:spTgt spid="13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Mark Gordon</a:t>
            </a:r>
            <a:endParaRPr lang="en-US"/>
          </a:p>
        </p:txBody>
      </p:sp>
      <p:sp>
        <p:nvSpPr>
          <p:cNvPr id="1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1660933-5432-4DB5-89BC-0A266E17A9F6}" type="slidenum">
              <a:t>17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737359" y="4754879"/>
            <a:ext cx="713880" cy="14374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 Thread Migration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8870040" cy="4384440"/>
          </a:xfrm>
        </p:spPr>
        <p:txBody>
          <a:bodyPr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en-US"/>
              <a:t>Thread migration trivial</a:t>
            </a:r>
          </a:p>
          <a:p>
            <a:pPr lvl="1" rtl="0" hangingPunct="0"/>
            <a:r>
              <a:rPr lang="en-US"/>
              <a:t>Push VM-sync</a:t>
            </a:r>
          </a:p>
          <a:p>
            <a:pPr lvl="1" rtl="0" hangingPunct="0"/>
            <a:r>
              <a:rPr lang="en-US"/>
              <a:t>Transfer lock ownership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6565680" y="3915720"/>
            <a:ext cx="2670120" cy="284256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554840" y="6675119"/>
            <a:ext cx="219456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rPr>
              <a:t>Pusher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37760" y="6949440"/>
            <a:ext cx="95796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rPr>
              <a:t>Puller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1472760" y="4846320"/>
            <a:ext cx="1361880" cy="1310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1891080" y="3566160"/>
            <a:ext cx="288720" cy="642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lum/>
            <a:alphaModFix/>
          </a:blip>
          <a:srcRect/>
          <a:stretch>
            <a:fillRect/>
          </a:stretch>
        </p:blipFill>
        <p:spPr>
          <a:xfrm>
            <a:off x="2084040" y="4133880"/>
            <a:ext cx="293400" cy="33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lum/>
            <a:alphaModFix/>
          </a:blip>
          <a:srcRect/>
          <a:stretch>
            <a:fillRect/>
          </a:stretch>
        </p:blipFill>
        <p:spPr>
          <a:xfrm>
            <a:off x="1724400" y="4134240"/>
            <a:ext cx="293400" cy="33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lum/>
            <a:alphaModFix/>
          </a:blip>
          <a:srcRect/>
          <a:stretch>
            <a:fillRect/>
          </a:stretch>
        </p:blipFill>
        <p:spPr>
          <a:xfrm>
            <a:off x="2048040" y="4114800"/>
            <a:ext cx="426600" cy="355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>
            <a:lum/>
            <a:alphaModFix/>
          </a:blip>
          <a:srcRect/>
          <a:stretch>
            <a:fillRect/>
          </a:stretch>
        </p:blipFill>
        <p:spPr>
          <a:xfrm>
            <a:off x="1688399" y="4115159"/>
            <a:ext cx="426600" cy="355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lum/>
            <a:alphaModFix/>
          </a:blip>
          <a:srcRect/>
          <a:stretch>
            <a:fillRect/>
          </a:stretch>
        </p:blipFill>
        <p:spPr>
          <a:xfrm>
            <a:off x="7491960" y="3383280"/>
            <a:ext cx="293400" cy="33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>
            <a:lum/>
            <a:alphaModFix/>
          </a:blip>
          <a:srcRect/>
          <a:stretch>
            <a:fillRect/>
          </a:stretch>
        </p:blipFill>
        <p:spPr>
          <a:xfrm>
            <a:off x="7132320" y="3383640"/>
            <a:ext cx="293400" cy="330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path" accel="500" decel="5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-0.005-0.002h0.5715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path" accel="500" decel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-0.00235714285714286-0.00623809523809524 0.535214285714286-0.108857142857143">
                                      <p:cBhvr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Class="path" accel="500" decel="5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-0.00660714285714286 0.0128095238095238 0.544285714285714-0.108857142857143">
                                      <p:cBhvr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Class="path" accel="500" decel="5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-0.00721428571428571 0.0127619047619048 0.526142857142857-0.108857142857143">
                                      <p:cBhvr>
                                        <p:cTn id="36" dur="2000" fill="hold"/>
                                        <p:tgtEl>
                                          <p:spTgt spid="13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Mark Gordon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6B8FE5C-F687-4AAB-88C5-9948F47D201C}" type="slidenum">
              <a:t>18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 Native Methods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8870040" cy="4384440"/>
          </a:xfrm>
        </p:spPr>
        <p:txBody>
          <a:bodyPr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en-US"/>
              <a:t>Written in C with bindings for Java</a:t>
            </a:r>
          </a:p>
          <a:p>
            <a:pPr lvl="1" rtl="0" hangingPunct="0"/>
            <a:r>
              <a:rPr lang="en-US" sz="2200"/>
              <a:t>Math.sin(), OSFileSystem.write(), VMThread.currentThread()</a:t>
            </a:r>
          </a:p>
          <a:p>
            <a:pPr lvl="0"/>
            <a:r>
              <a:rPr lang="en-US"/>
              <a:t>Native methods exist to</a:t>
            </a:r>
          </a:p>
          <a:p>
            <a:pPr lvl="1" rtl="0" hangingPunct="0"/>
            <a:r>
              <a:rPr lang="en-US"/>
              <a:t>Access device resources (file system, display, etc)</a:t>
            </a:r>
          </a:p>
          <a:p>
            <a:pPr lvl="1" rtl="0" hangingPunct="0"/>
            <a:r>
              <a:rPr lang="en-US"/>
              <a:t>For performance reasons</a:t>
            </a:r>
          </a:p>
          <a:p>
            <a:pPr lvl="1" rtl="0" hangingPunct="0"/>
            <a:r>
              <a:rPr lang="en-US"/>
              <a:t>To work with existing libraries</a:t>
            </a:r>
          </a:p>
          <a:p>
            <a:pPr lvl="0"/>
            <a:r>
              <a:rPr lang="en-US"/>
              <a:t>Not generally safe to run on either endpoint</a:t>
            </a:r>
          </a:p>
          <a:p>
            <a:pPr lvl="1" rtl="0" hangingPunct="0"/>
            <a:r>
              <a:rPr lang="en-US"/>
              <a:t>Manually white list safe native methods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Mark Gordon</a:t>
            </a: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68941B0-34A0-49CB-A1FE-4BD495E606E8}" type="slidenum">
              <a:t>19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572000" y="5146200"/>
            <a:ext cx="713880" cy="14374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 Failure Recovery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8870040" cy="4384440"/>
          </a:xfrm>
        </p:spPr>
        <p:txBody>
          <a:bodyPr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en-US"/>
              <a:t>VM-synchronization is recovery safe</a:t>
            </a:r>
          </a:p>
          <a:p>
            <a:pPr lvl="0"/>
            <a:r>
              <a:rPr lang="en-US"/>
              <a:t>Always leave enough information on client</a:t>
            </a:r>
          </a:p>
          <a:p>
            <a:pPr lvl="0"/>
            <a:r>
              <a:rPr lang="en-US"/>
              <a:t>If server is lost resume threads running locally!</a:t>
            </a:r>
          </a:p>
          <a:p>
            <a:pPr lvl="0"/>
            <a:r>
              <a:rPr lang="en-US"/>
              <a:t>A few caveats (native methods)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3783600" y="4480560"/>
            <a:ext cx="1885680" cy="14252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Mark Gordon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501F741-D512-4836-AD2C-05271AAB74D6}" type="slidenum">
              <a:t>2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 Overview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en-US" b="1"/>
              <a:t>Introduction</a:t>
            </a:r>
          </a:p>
          <a:p>
            <a:pPr lvl="0"/>
            <a:r>
              <a:rPr lang="en-US"/>
              <a:t>Distributed Shared Memory</a:t>
            </a:r>
          </a:p>
          <a:p>
            <a:pPr lvl="0"/>
            <a:r>
              <a:rPr lang="en-US"/>
              <a:t>COMET Design</a:t>
            </a:r>
          </a:p>
          <a:p>
            <a:pPr lvl="0"/>
            <a:r>
              <a:rPr lang="en-US"/>
              <a:t>Evaluation</a:t>
            </a:r>
          </a:p>
          <a:p>
            <a:pPr lvl="0"/>
            <a:r>
              <a:rPr lang="en-US"/>
              <a:t>Summary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Mark Gordon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B439A5D-F9E9-46FF-8998-130DCDAD20AE}" type="slidenum">
              <a:t>20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 Tau-Scheduler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719" y="1737359"/>
            <a:ext cx="5964120" cy="5461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b="0" i="0" u="none" strike="noStrike" kern="1200">
                <a:ln>
                  <a:noFill/>
                </a:ln>
                <a:latin typeface="Liberation Sans" pitchFamily="34"/>
                <a:ea typeface="Liberation Sans" pitchFamily="34"/>
                <a:cs typeface="Liberation Sans" pitchFamily="34"/>
              </a:rPr>
              <a:t>Τ</a:t>
            </a:r>
            <a:r>
              <a: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rPr>
              <a:t> = 2 * VM-synchronization time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26520" y="2286000"/>
            <a:ext cx="9366120" cy="4495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Mark Gordon</a:t>
            </a:r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46E7B00-ED7E-4EF2-B5D1-D1F8A2784BF4}" type="slidenum">
              <a:t>21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 Implementation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8870040" cy="4384440"/>
          </a:xfrm>
        </p:spPr>
        <p:txBody>
          <a:bodyPr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en-US"/>
              <a:t>Built from gingerbread CyanogenMod source</a:t>
            </a:r>
          </a:p>
          <a:p>
            <a:pPr lvl="0"/>
            <a:r>
              <a:rPr lang="en-US"/>
              <a:t>~5000 lines of C code</a:t>
            </a:r>
          </a:p>
          <a:p>
            <a:pPr lvl="0"/>
            <a:r>
              <a:rPr lang="en-US"/>
              <a:t>JIT not included</a:t>
            </a:r>
          </a:p>
        </p:txBody>
      </p:sp>
      <p:sp>
        <p:nvSpPr>
          <p:cNvPr id="4" name="Freeform 3"/>
          <p:cNvSpPr/>
          <p:nvPr/>
        </p:nvSpPr>
        <p:spPr>
          <a:xfrm>
            <a:off x="1463039" y="3383280"/>
            <a:ext cx="8321040" cy="3291839"/>
          </a:xfrm>
          <a:custGeom>
            <a:avLst>
              <a:gd name="f0" fmla="val 3619"/>
              <a:gd name="f1" fmla="val 2322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*/ 5419351 1 1725033"/>
              <a:gd name="f10" fmla="val -2147483647"/>
              <a:gd name="f11" fmla="val 2147483647"/>
              <a:gd name="f12" fmla="val 1930"/>
              <a:gd name="f13" fmla="val 7160"/>
              <a:gd name="f14" fmla="val 1530"/>
              <a:gd name="f15" fmla="val 4490"/>
              <a:gd name="f16" fmla="val 3400"/>
              <a:gd name="f17" fmla="val 1970"/>
              <a:gd name="f18" fmla="val 5270"/>
              <a:gd name="f19" fmla="val 5860"/>
              <a:gd name="f20" fmla="val 1950"/>
              <a:gd name="f21" fmla="val 6470"/>
              <a:gd name="f22" fmla="val 2210"/>
              <a:gd name="f23" fmla="val 6970"/>
              <a:gd name="f24" fmla="val 2600"/>
              <a:gd name="f25" fmla="val 7450"/>
              <a:gd name="f26" fmla="val 1390"/>
              <a:gd name="f27" fmla="val 8340"/>
              <a:gd name="f28" fmla="val 650"/>
              <a:gd name="f29" fmla="val 9340"/>
              <a:gd name="f30" fmla="val 10004"/>
              <a:gd name="f31" fmla="val 690"/>
              <a:gd name="f32" fmla="val 10710"/>
              <a:gd name="f33" fmla="val 1050"/>
              <a:gd name="f34" fmla="val 11210"/>
              <a:gd name="f35" fmla="val 1700"/>
              <a:gd name="f36" fmla="val 11570"/>
              <a:gd name="f37" fmla="val 630"/>
              <a:gd name="f38" fmla="val 12330"/>
              <a:gd name="f39" fmla="val 13150"/>
              <a:gd name="f40" fmla="val 13840"/>
              <a:gd name="f41" fmla="val 14470"/>
              <a:gd name="f42" fmla="val 460"/>
              <a:gd name="f43" fmla="val 14870"/>
              <a:gd name="f44" fmla="val 1160"/>
              <a:gd name="f45" fmla="val 15330"/>
              <a:gd name="f46" fmla="val 440"/>
              <a:gd name="f47" fmla="val 16020"/>
              <a:gd name="f48" fmla="val 16740"/>
              <a:gd name="f49" fmla="val 17910"/>
              <a:gd name="f50" fmla="val 18900"/>
              <a:gd name="f51" fmla="val 1130"/>
              <a:gd name="f52" fmla="val 19110"/>
              <a:gd name="f53" fmla="val 2710"/>
              <a:gd name="f54" fmla="val 20240"/>
              <a:gd name="f55" fmla="val 3150"/>
              <a:gd name="f56" fmla="val 21060"/>
              <a:gd name="f57" fmla="val 4580"/>
              <a:gd name="f58" fmla="val 6220"/>
              <a:gd name="f59" fmla="val 6720"/>
              <a:gd name="f60" fmla="val 21000"/>
              <a:gd name="f61" fmla="val 7200"/>
              <a:gd name="f62" fmla="val 20830"/>
              <a:gd name="f63" fmla="val 7660"/>
              <a:gd name="f64" fmla="val 21310"/>
              <a:gd name="f65" fmla="val 8460"/>
              <a:gd name="f66" fmla="val 9450"/>
              <a:gd name="f67" fmla="val 10460"/>
              <a:gd name="f68" fmla="val 12750"/>
              <a:gd name="f69" fmla="val 20310"/>
              <a:gd name="f70" fmla="val 14680"/>
              <a:gd name="f71" fmla="val 18650"/>
              <a:gd name="f72" fmla="val 15010"/>
              <a:gd name="f73" fmla="val 17200"/>
              <a:gd name="f74" fmla="val 17370"/>
              <a:gd name="f75" fmla="val 18920"/>
              <a:gd name="f76" fmla="val 15770"/>
              <a:gd name="f77" fmla="val 15220"/>
              <a:gd name="f78" fmla="val 14700"/>
              <a:gd name="f79" fmla="val 18710"/>
              <a:gd name="f80" fmla="val 14240"/>
              <a:gd name="f81" fmla="val 18310"/>
              <a:gd name="f82" fmla="val 13820"/>
              <a:gd name="f83" fmla="val 12490"/>
              <a:gd name="f84" fmla="val 11000"/>
              <a:gd name="f85" fmla="val 9890"/>
              <a:gd name="f86" fmla="val 8840"/>
              <a:gd name="f87" fmla="val 20790"/>
              <a:gd name="f88" fmla="val 8210"/>
              <a:gd name="f89" fmla="val 19510"/>
              <a:gd name="f90" fmla="val 7620"/>
              <a:gd name="f91" fmla="val 20000"/>
              <a:gd name="f92" fmla="val 7930"/>
              <a:gd name="f93" fmla="val 20290"/>
              <a:gd name="f94" fmla="val 6240"/>
              <a:gd name="f95" fmla="val 4850"/>
              <a:gd name="f96" fmla="val 3570"/>
              <a:gd name="f97" fmla="val 19280"/>
              <a:gd name="f98" fmla="val 2900"/>
              <a:gd name="f99" fmla="val 17640"/>
              <a:gd name="f100" fmla="val 1300"/>
              <a:gd name="f101" fmla="val 17600"/>
              <a:gd name="f102" fmla="val 480"/>
              <a:gd name="f103" fmla="val 16300"/>
              <a:gd name="f104" fmla="val 14660"/>
              <a:gd name="f105" fmla="val 13900"/>
              <a:gd name="f106" fmla="val 13210"/>
              <a:gd name="f107" fmla="val 1070"/>
              <a:gd name="f108" fmla="val 12640"/>
              <a:gd name="f109" fmla="val 380"/>
              <a:gd name="f110" fmla="val 12160"/>
              <a:gd name="f111" fmla="val 10120"/>
              <a:gd name="f112" fmla="val 8590"/>
              <a:gd name="f113" fmla="val 840"/>
              <a:gd name="f114" fmla="val 7330"/>
              <a:gd name="f115" fmla="val 7410"/>
              <a:gd name="f116" fmla="val 2040"/>
              <a:gd name="f117" fmla="val 7690"/>
              <a:gd name="f118" fmla="val 2090"/>
              <a:gd name="f119" fmla="val 7920"/>
              <a:gd name="f120" fmla="val 2790"/>
              <a:gd name="f121" fmla="val 7480"/>
              <a:gd name="f122" fmla="val 3050"/>
              <a:gd name="f123" fmla="val 7670"/>
              <a:gd name="f124" fmla="val 3310"/>
              <a:gd name="f125" fmla="val 11130"/>
              <a:gd name="f126" fmla="val 1910"/>
              <a:gd name="f127" fmla="val 11080"/>
              <a:gd name="f128" fmla="val 2160"/>
              <a:gd name="f129" fmla="val 11030"/>
              <a:gd name="f130" fmla="val 2400"/>
              <a:gd name="f131" fmla="val 14720"/>
              <a:gd name="f132" fmla="val 1400"/>
              <a:gd name="f133" fmla="val 14640"/>
              <a:gd name="f134" fmla="val 1720"/>
              <a:gd name="f135" fmla="val 14540"/>
              <a:gd name="f136" fmla="val 2010"/>
              <a:gd name="f137" fmla="val 19130"/>
              <a:gd name="f138" fmla="val 2890"/>
              <a:gd name="f139" fmla="val 19230"/>
              <a:gd name="f140" fmla="val 3290"/>
              <a:gd name="f141" fmla="val 19190"/>
              <a:gd name="f142" fmla="val 3380"/>
              <a:gd name="f143" fmla="val 20660"/>
              <a:gd name="f144" fmla="val 8170"/>
              <a:gd name="f145" fmla="val 20430"/>
              <a:gd name="f146" fmla="val 8620"/>
              <a:gd name="f147" fmla="val 20110"/>
              <a:gd name="f148" fmla="val 8990"/>
              <a:gd name="f149" fmla="val 18660"/>
              <a:gd name="f150" fmla="val 18740"/>
              <a:gd name="f151" fmla="val 14200"/>
              <a:gd name="f152" fmla="val 18280"/>
              <a:gd name="f153" fmla="val 12200"/>
              <a:gd name="f154" fmla="val 17000"/>
              <a:gd name="f155" fmla="val 11450"/>
              <a:gd name="f156" fmla="val 14320"/>
              <a:gd name="f157" fmla="val 17980"/>
              <a:gd name="f158" fmla="val 14350"/>
              <a:gd name="f159" fmla="val 17680"/>
              <a:gd name="f160" fmla="val 14370"/>
              <a:gd name="f161" fmla="val 17360"/>
              <a:gd name="f162" fmla="val 8220"/>
              <a:gd name="f163" fmla="val 8060"/>
              <a:gd name="f164" fmla="val 19250"/>
              <a:gd name="f165" fmla="val 7960"/>
              <a:gd name="f166" fmla="val 18950"/>
              <a:gd name="f167" fmla="val 7860"/>
              <a:gd name="f168" fmla="val 18640"/>
              <a:gd name="f169" fmla="val 3090"/>
              <a:gd name="f170" fmla="val 3280"/>
              <a:gd name="f171" fmla="val 17540"/>
              <a:gd name="f172" fmla="val 3460"/>
              <a:gd name="f173" fmla="val 17450"/>
              <a:gd name="f174" fmla="val 12900"/>
              <a:gd name="f175" fmla="val 1780"/>
              <a:gd name="f176" fmla="val 13130"/>
              <a:gd name="f177" fmla="val 2330"/>
              <a:gd name="f178" fmla="val 13040"/>
              <a:gd name="f179" fmla="*/ 1800 1800 1"/>
              <a:gd name="f180" fmla="+- 0 0 0"/>
              <a:gd name="f181" fmla="+- 0 0 23592960"/>
              <a:gd name="f182" fmla="val 1800"/>
              <a:gd name="f183" fmla="*/ 1200 1200 1"/>
              <a:gd name="f184" fmla="val 1200"/>
              <a:gd name="f185" fmla="*/ 700 700 1"/>
              <a:gd name="f186" fmla="val 700"/>
              <a:gd name="f187" fmla="*/ f5 1 21600"/>
              <a:gd name="f188" fmla="*/ f6 1 21600"/>
              <a:gd name="f189" fmla="*/ f9 1 180"/>
              <a:gd name="f190" fmla="pin -2147483647 f0 2147483647"/>
              <a:gd name="f191" fmla="pin -2147483647 f1 2147483647"/>
              <a:gd name="f192" fmla="*/ 0 f9 1"/>
              <a:gd name="f193" fmla="*/ f180 f2 1"/>
              <a:gd name="f194" fmla="*/ f181 f2 1"/>
              <a:gd name="f195" fmla="+- f190 0 10800"/>
              <a:gd name="f196" fmla="+- f191 0 10800"/>
              <a:gd name="f197" fmla="val f190"/>
              <a:gd name="f198" fmla="val f191"/>
              <a:gd name="f199" fmla="*/ f190 f187 1"/>
              <a:gd name="f200" fmla="*/ f191 f188 1"/>
              <a:gd name="f201" fmla="*/ 3000 f187 1"/>
              <a:gd name="f202" fmla="*/ 17110 f187 1"/>
              <a:gd name="f203" fmla="*/ 17330 f188 1"/>
              <a:gd name="f204" fmla="*/ 3320 f188 1"/>
              <a:gd name="f205" fmla="*/ f192 1 f4"/>
              <a:gd name="f206" fmla="*/ f193 1 f4"/>
              <a:gd name="f207" fmla="*/ f194 1 f4"/>
              <a:gd name="f208" fmla="+- 0 0 f196"/>
              <a:gd name="f209" fmla="+- 0 0 f195"/>
              <a:gd name="f210" fmla="+- 0 0 f205"/>
              <a:gd name="f211" fmla="+- f206 0 f3"/>
              <a:gd name="f212" fmla="+- f207 0 f3"/>
              <a:gd name="f213" fmla="at2 f208 f209"/>
              <a:gd name="f214" fmla="*/ f210 f2 1"/>
              <a:gd name="f215" fmla="+- f212 0 f211"/>
              <a:gd name="f216" fmla="+- f213 f3 0"/>
              <a:gd name="f217" fmla="*/ f214 1 f9"/>
              <a:gd name="f218" fmla="*/ f216 f9 1"/>
              <a:gd name="f219" fmla="+- f217 0 f3"/>
              <a:gd name="f220" fmla="*/ f218 1 f2"/>
              <a:gd name="f221" fmla="cos 1 f219"/>
              <a:gd name="f222" fmla="sin 1 f219"/>
              <a:gd name="f223" fmla="+- 0 0 f220"/>
              <a:gd name="f224" fmla="+- 0 0 f221"/>
              <a:gd name="f225" fmla="+- 0 0 f222"/>
              <a:gd name="f226" fmla="val f223"/>
              <a:gd name="f227" fmla="*/ 1800 f224 1"/>
              <a:gd name="f228" fmla="*/ 1800 f225 1"/>
              <a:gd name="f229" fmla="*/ 1200 f224 1"/>
              <a:gd name="f230" fmla="*/ 1200 f225 1"/>
              <a:gd name="f231" fmla="*/ 700 f224 1"/>
              <a:gd name="f232" fmla="*/ 700 f225 1"/>
              <a:gd name="f233" fmla="*/ f226 1 f189"/>
              <a:gd name="f234" fmla="*/ f227 f227 1"/>
              <a:gd name="f235" fmla="*/ f228 f228 1"/>
              <a:gd name="f236" fmla="*/ f229 f229 1"/>
              <a:gd name="f237" fmla="*/ f230 f230 1"/>
              <a:gd name="f238" fmla="*/ f231 f231 1"/>
              <a:gd name="f239" fmla="*/ f232 f232 1"/>
              <a:gd name="f240" fmla="*/ f233 f189 1"/>
              <a:gd name="f241" fmla="+- f234 f235 0"/>
              <a:gd name="f242" fmla="+- f236 f237 0"/>
              <a:gd name="f243" fmla="+- f238 f239 0"/>
              <a:gd name="f244" fmla="+- 0 0 f240"/>
              <a:gd name="f245" fmla="sqrt f241"/>
              <a:gd name="f246" fmla="sqrt f242"/>
              <a:gd name="f247" fmla="sqrt f243"/>
              <a:gd name="f248" fmla="*/ f244 f2 1"/>
              <a:gd name="f249" fmla="*/ f179 1 f245"/>
              <a:gd name="f250" fmla="*/ f183 1 f246"/>
              <a:gd name="f251" fmla="*/ f185 1 f247"/>
              <a:gd name="f252" fmla="*/ f248 1 f9"/>
              <a:gd name="f253" fmla="*/ f224 f249 1"/>
              <a:gd name="f254" fmla="*/ f225 f249 1"/>
              <a:gd name="f255" fmla="*/ f224 f250 1"/>
              <a:gd name="f256" fmla="*/ f225 f250 1"/>
              <a:gd name="f257" fmla="*/ f224 f251 1"/>
              <a:gd name="f258" fmla="*/ f225 f251 1"/>
              <a:gd name="f259" fmla="+- f252 0 f3"/>
              <a:gd name="f260" fmla="+- f197 0 f257"/>
              <a:gd name="f261" fmla="+- f198 0 f258"/>
              <a:gd name="f262" fmla="sin 1 f259"/>
              <a:gd name="f263" fmla="cos 1 f259"/>
              <a:gd name="f264" fmla="+- 0 0 f262"/>
              <a:gd name="f265" fmla="+- 0 0 f263"/>
              <a:gd name="f266" fmla="*/ 10800 f264 1"/>
              <a:gd name="f267" fmla="*/ 10800 f265 1"/>
              <a:gd name="f268" fmla="+- f266 10800 0"/>
              <a:gd name="f269" fmla="+- f267 10800 0"/>
              <a:gd name="f270" fmla="*/ f266 1 12"/>
              <a:gd name="f271" fmla="*/ f267 1 12"/>
              <a:gd name="f272" fmla="+- f190 0 f268"/>
              <a:gd name="f273" fmla="+- f191 0 f269"/>
              <a:gd name="f274" fmla="*/ f272 1 3"/>
              <a:gd name="f275" fmla="*/ f273 1 3"/>
              <a:gd name="f276" fmla="*/ f272 2 1"/>
              <a:gd name="f277" fmla="*/ f273 2 1"/>
              <a:gd name="f278" fmla="*/ f276 1 3"/>
              <a:gd name="f279" fmla="*/ f277 1 3"/>
              <a:gd name="f280" fmla="+- f274 f268 0"/>
              <a:gd name="f281" fmla="+- f275 f269 0"/>
              <a:gd name="f282" fmla="+- f280 0 f270"/>
              <a:gd name="f283" fmla="+- f281 0 f271"/>
              <a:gd name="f284" fmla="+- f278 f268 0"/>
              <a:gd name="f285" fmla="+- f279 f269 0"/>
              <a:gd name="f286" fmla="+- f282 0 f253"/>
              <a:gd name="f287" fmla="+- f283 0 f254"/>
              <a:gd name="f288" fmla="+- f284 0 f255"/>
              <a:gd name="f289" fmla="+- f285 0 f256"/>
            </a:gdLst>
            <a:ahLst>
              <a:ahXY gdRefX="f0" minX="f10" maxX="f11" gdRefY="f1" minY="f10" maxY="f11">
                <a:pos x="f199" y="f20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1" t="f204" r="f202" b="f203"/>
            <a:pathLst>
              <a:path w="21600" h="21600">
                <a:moveTo>
                  <a:pt x="f12" y="f13"/>
                </a:moveTo>
                <a:cubicBezTo>
                  <a:pt x="f14" y="f15"/>
                  <a:pt x="f16" y="f17"/>
                  <a:pt x="f18" y="f17"/>
                </a:cubicBezTo>
                <a:cubicBezTo>
                  <a:pt x="f19" y="f20"/>
                  <a:pt x="f21" y="f22"/>
                  <a:pt x="f23" y="f24"/>
                </a:cubicBezTo>
                <a:cubicBezTo>
                  <a:pt x="f25" y="f26"/>
                  <a:pt x="f27" y="f28"/>
                  <a:pt x="f29" y="f28"/>
                </a:cubicBezTo>
                <a:cubicBezTo>
                  <a:pt x="f30" y="f31"/>
                  <a:pt x="f32" y="f33"/>
                  <a:pt x="f34" y="f35"/>
                </a:cubicBezTo>
                <a:cubicBezTo>
                  <a:pt x="f36" y="f37"/>
                  <a:pt x="f38" y="f7"/>
                  <a:pt x="f39" y="f7"/>
                </a:cubicBezTo>
                <a:cubicBezTo>
                  <a:pt x="f40" y="f7"/>
                  <a:pt x="f41" y="f42"/>
                  <a:pt x="f43" y="f44"/>
                </a:cubicBezTo>
                <a:cubicBezTo>
                  <a:pt x="f45" y="f46"/>
                  <a:pt x="f47" y="f7"/>
                  <a:pt x="f48" y="f7"/>
                </a:cubicBezTo>
                <a:cubicBezTo>
                  <a:pt x="f49" y="f7"/>
                  <a:pt x="f50" y="f51"/>
                  <a:pt x="f52" y="f53"/>
                </a:cubicBezTo>
                <a:cubicBezTo>
                  <a:pt x="f54" y="f55"/>
                  <a:pt x="f56" y="f57"/>
                  <a:pt x="f56" y="f58"/>
                </a:cubicBezTo>
                <a:cubicBezTo>
                  <a:pt x="f56" y="f59"/>
                  <a:pt x="f60" y="f61"/>
                  <a:pt x="f62" y="f63"/>
                </a:cubicBezTo>
                <a:cubicBezTo>
                  <a:pt x="f64" y="f65"/>
                  <a:pt x="f8" y="f66"/>
                  <a:pt x="f8" y="f67"/>
                </a:cubicBezTo>
                <a:cubicBezTo>
                  <a:pt x="f8" y="f68"/>
                  <a:pt x="f69" y="f70"/>
                  <a:pt x="f71" y="f72"/>
                </a:cubicBezTo>
                <a:cubicBezTo>
                  <a:pt x="f71" y="f73"/>
                  <a:pt x="f74" y="f75"/>
                  <a:pt x="f76" y="f75"/>
                </a:cubicBezTo>
                <a:cubicBezTo>
                  <a:pt x="f77" y="f75"/>
                  <a:pt x="f78" y="f79"/>
                  <a:pt x="f80" y="f81"/>
                </a:cubicBezTo>
                <a:cubicBezTo>
                  <a:pt x="f82" y="f54"/>
                  <a:pt x="f83" y="f8"/>
                  <a:pt x="f84" y="f8"/>
                </a:cubicBezTo>
                <a:cubicBezTo>
                  <a:pt x="f85" y="f8"/>
                  <a:pt x="f86" y="f87"/>
                  <a:pt x="f88" y="f89"/>
                </a:cubicBezTo>
                <a:cubicBezTo>
                  <a:pt x="f90" y="f91"/>
                  <a:pt x="f92" y="f93"/>
                  <a:pt x="f94" y="f93"/>
                </a:cubicBezTo>
                <a:cubicBezTo>
                  <a:pt x="f95" y="f93"/>
                  <a:pt x="f96" y="f97"/>
                  <a:pt x="f98" y="f99"/>
                </a:cubicBezTo>
                <a:cubicBezTo>
                  <a:pt x="f100" y="f101"/>
                  <a:pt x="f102" y="f103"/>
                  <a:pt x="f102" y="f104"/>
                </a:cubicBezTo>
                <a:cubicBezTo>
                  <a:pt x="f102" y="f105"/>
                  <a:pt x="f31" y="f106"/>
                  <a:pt x="f107" y="f108"/>
                </a:cubicBezTo>
                <a:cubicBezTo>
                  <a:pt x="f109" y="f110"/>
                  <a:pt x="f7" y="f34"/>
                  <a:pt x="f7" y="f111"/>
                </a:cubicBezTo>
                <a:cubicBezTo>
                  <a:pt x="f7" y="f112"/>
                  <a:pt x="f113" y="f114"/>
                  <a:pt x="f12" y="f13"/>
                </a:cubicBezTo>
                <a:close/>
              </a:path>
              <a:path w="21600" h="21600" fill="none">
                <a:moveTo>
                  <a:pt x="f12" y="f13"/>
                </a:moveTo>
                <a:cubicBezTo>
                  <a:pt x="f20" y="f115"/>
                  <a:pt x="f116" y="f117"/>
                  <a:pt x="f118" y="f119"/>
                </a:cubicBezTo>
              </a:path>
              <a:path w="21600" h="21600" fill="none">
                <a:moveTo>
                  <a:pt x="f23" y="f24"/>
                </a:moveTo>
                <a:cubicBezTo>
                  <a:pt x="f61" y="f120"/>
                  <a:pt x="f121" y="f122"/>
                  <a:pt x="f123" y="f124"/>
                </a:cubicBezTo>
              </a:path>
              <a:path w="21600" h="21600" fill="none">
                <a:moveTo>
                  <a:pt x="f34" y="f35"/>
                </a:moveTo>
                <a:cubicBezTo>
                  <a:pt x="f125" y="f126"/>
                  <a:pt x="f127" y="f128"/>
                  <a:pt x="f129" y="f130"/>
                </a:cubicBezTo>
              </a:path>
              <a:path w="21600" h="21600" fill="none">
                <a:moveTo>
                  <a:pt x="f43" y="f44"/>
                </a:moveTo>
                <a:cubicBezTo>
                  <a:pt x="f131" y="f132"/>
                  <a:pt x="f133" y="f134"/>
                  <a:pt x="f135" y="f136"/>
                </a:cubicBezTo>
              </a:path>
              <a:path w="21600" h="21600" fill="none">
                <a:moveTo>
                  <a:pt x="f52" y="f53"/>
                </a:moveTo>
                <a:cubicBezTo>
                  <a:pt x="f137" y="f138"/>
                  <a:pt x="f139" y="f140"/>
                  <a:pt x="f141" y="f142"/>
                </a:cubicBezTo>
              </a:path>
              <a:path w="21600" h="21600" fill="none">
                <a:moveTo>
                  <a:pt x="f62" y="f63"/>
                </a:moveTo>
                <a:cubicBezTo>
                  <a:pt x="f143" y="f144"/>
                  <a:pt x="f145" y="f146"/>
                  <a:pt x="f147" y="f148"/>
                </a:cubicBezTo>
              </a:path>
              <a:path w="21600" h="21600" fill="none">
                <a:moveTo>
                  <a:pt x="f149" y="f72"/>
                </a:moveTo>
                <a:cubicBezTo>
                  <a:pt x="f150" y="f151"/>
                  <a:pt x="f152" y="f153"/>
                  <a:pt x="f154" y="f155"/>
                </a:cubicBezTo>
              </a:path>
              <a:path w="21600" h="21600" fill="none">
                <a:moveTo>
                  <a:pt x="f80" y="f81"/>
                </a:moveTo>
                <a:cubicBezTo>
                  <a:pt x="f156" y="f157"/>
                  <a:pt x="f158" y="f159"/>
                  <a:pt x="f160" y="f161"/>
                </a:cubicBezTo>
              </a:path>
              <a:path w="21600" h="21600" fill="none">
                <a:moveTo>
                  <a:pt x="f162" y="f89"/>
                </a:moveTo>
                <a:cubicBezTo>
                  <a:pt x="f163" y="f164"/>
                  <a:pt x="f165" y="f166"/>
                  <a:pt x="f167" y="f168"/>
                </a:cubicBezTo>
              </a:path>
              <a:path w="21600" h="21600" fill="none">
                <a:moveTo>
                  <a:pt x="f98" y="f99"/>
                </a:moveTo>
                <a:cubicBezTo>
                  <a:pt x="f169" y="f101"/>
                  <a:pt x="f170" y="f171"/>
                  <a:pt x="f172" y="f173"/>
                </a:cubicBezTo>
              </a:path>
              <a:path w="21600" h="21600" fill="none">
                <a:moveTo>
                  <a:pt x="f107" y="f108"/>
                </a:moveTo>
                <a:cubicBezTo>
                  <a:pt x="f132" y="f174"/>
                  <a:pt x="f175" y="f176"/>
                  <a:pt x="f177" y="f178"/>
                </a:cubicBezTo>
              </a:path>
              <a:path w="21600" h="21600">
                <a:moveTo>
                  <a:pt x="f286" y="f287"/>
                </a:moveTo>
                <a:arcTo wR="f182" hR="f182" stAng="f211" swAng="f215"/>
                <a:close/>
              </a:path>
              <a:path w="21600" h="21600">
                <a:moveTo>
                  <a:pt x="f288" y="f289"/>
                </a:moveTo>
                <a:arcTo wR="f184" hR="f184" stAng="f211" swAng="f215"/>
                <a:close/>
              </a:path>
              <a:path w="21600" h="21600">
                <a:moveTo>
                  <a:pt x="f260" y="f261"/>
                </a:moveTo>
                <a:arcTo wR="f186" hR="f186" stAng="f211" swAng="f215"/>
                <a:close/>
              </a:path>
            </a:pathLst>
          </a:custGeom>
          <a:solidFill>
            <a:srgbClr val="CFE7F5">
              <a:alpha val="50000"/>
            </a:srgbClr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Liberation Sans" pitchFamily="18"/>
              <a:ea typeface="Droid Sans" pitchFamily="2"/>
              <a:cs typeface="Lohit Hindi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85880" y="4297680"/>
            <a:ext cx="8569800" cy="16671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200" b="0" i="0" u="none" strike="noStrike" kern="1200">
                <a:ln>
                  <a:noFill/>
                </a:ln>
                <a:latin typeface="Courier New" pitchFamily="49"/>
                <a:ea typeface="Droid Sans" pitchFamily="2"/>
                <a:cs typeface="Lohit Hindi" pitchFamily="2"/>
              </a:rPr>
              <a:t>Engine.c:offMigrateThread()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200" b="0" i="0" u="none" strike="noStrike" kern="1200">
                <a:ln>
                  <a:noFill/>
                </a:ln>
                <a:latin typeface="Courier New" pitchFamily="49"/>
                <a:ea typeface="Droid Sans" pitchFamily="2"/>
                <a:cs typeface="Lohit Hindi" pitchFamily="2"/>
              </a:rPr>
              <a:t>  offWriteU1(self, OFF_ACTION_MIGRATE);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200" b="0" i="0" u="none" strike="noStrike" kern="1200">
                <a:ln>
                  <a:noFill/>
                </a:ln>
                <a:latin typeface="Courier New" pitchFamily="49"/>
                <a:ea typeface="Droid Sans" pitchFamily="2"/>
                <a:cs typeface="Lohit Hindi" pitchFamily="2"/>
              </a:rPr>
              <a:t>  deactivate(self);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200" b="0" i="0" u="none" strike="noStrike" kern="1200">
                <a:ln>
                  <a:noFill/>
                </a:ln>
                <a:latin typeface="Courier New" pitchFamily="49"/>
                <a:ea typeface="Droid Sans" pitchFamily="2"/>
                <a:cs typeface="Lohit Hindi" pitchFamily="2"/>
              </a:rPr>
              <a:t>  offThreadWaitForResume(self);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2200" b="0" i="0" u="none" strike="noStrike" kern="1200">
              <a:ln>
                <a:noFill/>
              </a:ln>
              <a:latin typeface="Courier New" pitchFamily="49"/>
              <a:ea typeface="Droid Sans" pitchFamily="2"/>
              <a:cs typeface="Lohit Hindi" pitchFamily="2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828800" y="6122520"/>
            <a:ext cx="713880" cy="1437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Mark Gordon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E9394A2-CCC2-4E36-93F9-2AC3FECC8445}" type="slidenum">
              <a:t>22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 Overview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en-US"/>
              <a:t>Introduction</a:t>
            </a:r>
          </a:p>
          <a:p>
            <a:pPr lvl="0"/>
            <a:r>
              <a:rPr lang="en-US"/>
              <a:t>Distributed Shared Memory</a:t>
            </a:r>
          </a:p>
          <a:p>
            <a:pPr lvl="0"/>
            <a:r>
              <a:rPr lang="en-US"/>
              <a:t>COMET Design</a:t>
            </a:r>
          </a:p>
          <a:p>
            <a:pPr lvl="0"/>
            <a:r>
              <a:rPr lang="en-US" b="1"/>
              <a:t>Evaluation</a:t>
            </a:r>
          </a:p>
          <a:p>
            <a:pPr lvl="0"/>
            <a:r>
              <a:rPr lang="en-US"/>
              <a:t>Summary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Mark Gordon</a:t>
            </a: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D72B428-EA28-42E4-ADD4-8B0844A048E9}" type="slidenum">
              <a:t>23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 Evaluation Setup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8870040" cy="4384440"/>
          </a:xfrm>
        </p:spPr>
        <p:txBody>
          <a:bodyPr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en-US"/>
              <a:t>Samsung Captivate (1 GHz Hummingbird)</a:t>
            </a:r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2 x 3.16GHz quad core Xeon X5460 cores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383280" y="4572000"/>
            <a:ext cx="2670120" cy="2842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3912120" y="2362320"/>
            <a:ext cx="1604880" cy="12038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Mark Gordon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F5F8CB9-463F-4910-B705-E9E9A6DE641D}" type="slidenum">
              <a:t>24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 Benchmarks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en-US"/>
              <a:t>8 applications from Google Play</a:t>
            </a:r>
          </a:p>
          <a:p>
            <a:pPr lvl="1" rtl="0" hangingPunct="0"/>
            <a:r>
              <a:rPr lang="en-US" sz="2400"/>
              <a:t>Average speed-up of 2.88X on WiFi / 1.28X on 3G</a:t>
            </a:r>
          </a:p>
          <a:p>
            <a:pPr lvl="1" rtl="0" hangingPunct="0"/>
            <a:r>
              <a:rPr lang="en-US" sz="2400"/>
              <a:t>Average energy saving of 1.51X on WiFI / 0.84X on 3G</a:t>
            </a:r>
          </a:p>
          <a:p>
            <a:pPr lvl="1" rtl="0" hangingPunct="0"/>
            <a:endParaRPr lang="en-US" sz="2400"/>
          </a:p>
          <a:p>
            <a:pPr lvl="0"/>
            <a:r>
              <a:rPr lang="en-US"/>
              <a:t>2 computation benchmark applications</a:t>
            </a:r>
          </a:p>
          <a:p>
            <a:pPr lvl="1" rtl="0" hangingPunct="0"/>
            <a:r>
              <a:rPr lang="en-US"/>
              <a:t>10.4X speed-up w/ WiFi on Linpack</a:t>
            </a:r>
          </a:p>
          <a:p>
            <a:pPr lvl="1" rtl="0" hangingPunct="0"/>
            <a:r>
              <a:rPr lang="en-US"/>
              <a:t>500+X speed-up w/ multi-threaded factoring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Mark Gordon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EE25ACD-0416-4F66-BEB3-47F70EB5C72D}" type="slidenum">
              <a:t>25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 Rhino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8870040" cy="4384440"/>
          </a:xfrm>
        </p:spPr>
        <p:txBody>
          <a:bodyPr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en-US"/>
              <a:t>Java JavaScript Interpreter</a:t>
            </a:r>
          </a:p>
          <a:p>
            <a:pPr lvl="1" rtl="0" hangingPunct="0"/>
            <a:r>
              <a:rPr lang="en-US"/>
              <a:t>Ran with SunSpider JavaScript benchmark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48640" y="3252600"/>
            <a:ext cx="8456400" cy="39711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Mark Gordon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6589A9-A0AD-4AFD-9442-C11C7FF72E10}" type="slidenum">
              <a:t>26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 Overview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en-US"/>
              <a:t>Introduction</a:t>
            </a:r>
          </a:p>
          <a:p>
            <a:pPr lvl="0"/>
            <a:r>
              <a:rPr lang="en-US"/>
              <a:t>Distributed Shared Memory</a:t>
            </a:r>
          </a:p>
          <a:p>
            <a:pPr lvl="0"/>
            <a:r>
              <a:rPr lang="en-US"/>
              <a:t>COMET Design</a:t>
            </a:r>
          </a:p>
          <a:p>
            <a:pPr lvl="0"/>
            <a:r>
              <a:rPr lang="en-US"/>
              <a:t>Evaluation</a:t>
            </a:r>
          </a:p>
          <a:p>
            <a:pPr lvl="0"/>
            <a:r>
              <a:rPr lang="en-US" b="1"/>
              <a:t>Summary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Mark Gordon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8ADF49B-F3AB-4A96-B02B-D6A46B71503C}" type="slidenum">
              <a:t>27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 Summary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8870040" cy="4384440"/>
          </a:xfrm>
        </p:spPr>
        <p:txBody>
          <a:bodyPr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en-US"/>
              <a:t>Offloading+DSM=COMET</a:t>
            </a:r>
          </a:p>
          <a:p>
            <a:pPr lvl="1" rtl="0" hangingPunct="0"/>
            <a:r>
              <a:rPr lang="en-US"/>
              <a:t>Improve computation speed</a:t>
            </a:r>
          </a:p>
          <a:p>
            <a:pPr lvl="1" rtl="0" hangingPunct="0"/>
            <a:r>
              <a:rPr lang="en-US"/>
              <a:t>No programmer effort</a:t>
            </a:r>
          </a:p>
          <a:p>
            <a:pPr lvl="1" rtl="0" hangingPunct="0"/>
            <a:r>
              <a:rPr lang="en-US"/>
              <a:t>Generalize well</a:t>
            </a:r>
          </a:p>
          <a:p>
            <a:pPr lvl="1" rtl="0" hangingPunct="0"/>
            <a:r>
              <a:rPr lang="en-US"/>
              <a:t>Resist network failures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663440" y="4023360"/>
            <a:ext cx="3950280" cy="24688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Mark Gordon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1EA162-B712-4AAF-94E4-EED33F1DB839}" type="slidenum">
              <a:t>28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 Contributions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8870040" cy="4384440"/>
          </a:xfrm>
        </p:spPr>
        <p:txBody>
          <a:bodyPr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en-US"/>
              <a:t>Design/Impl. with four simultaneous goals</a:t>
            </a:r>
          </a:p>
          <a:p>
            <a:pPr lvl="1" rtl="0" hangingPunct="0"/>
            <a:r>
              <a:rPr lang="en-US"/>
              <a:t>Fine granularity offloading</a:t>
            </a:r>
          </a:p>
          <a:p>
            <a:pPr lvl="1" rtl="0" hangingPunct="0"/>
            <a:r>
              <a:rPr lang="en-US"/>
              <a:t>Mutli-threading support</a:t>
            </a:r>
          </a:p>
          <a:p>
            <a:pPr lvl="0"/>
            <a:r>
              <a:rPr lang="en-US"/>
              <a:t>Field based DSM coherency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Mark Gordon</a:t>
            </a:r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663FB55-0686-44FE-B019-A3764E9D7C39}" type="slidenum">
              <a:t>3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 What is offloading?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en-US"/>
              <a:t>Mobile devices</a:t>
            </a:r>
          </a:p>
          <a:p>
            <a:pPr lvl="1" rtl="0" hangingPunct="0"/>
            <a:r>
              <a:rPr lang="en-US"/>
              <a:t>Have limited resources</a:t>
            </a:r>
          </a:p>
          <a:p>
            <a:pPr lvl="1" rtl="0" hangingPunct="0"/>
            <a:r>
              <a:rPr lang="en-US"/>
              <a:t>Are well connected</a:t>
            </a:r>
          </a:p>
          <a:p>
            <a:pPr lvl="0"/>
            <a:r>
              <a:rPr lang="en-US"/>
              <a:t>Can we bring network resources to mobile?</a:t>
            </a:r>
          </a:p>
          <a:p>
            <a:pPr lvl="1" rtl="0" hangingPunct="0"/>
            <a:r>
              <a:rPr lang="en-US"/>
              <a:t>Can a system transparently make this available?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273359" y="5960160"/>
            <a:ext cx="713880" cy="14374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reeform 4"/>
          <p:cNvSpPr/>
          <p:nvPr/>
        </p:nvSpPr>
        <p:spPr>
          <a:xfrm>
            <a:off x="3474720" y="4480560"/>
            <a:ext cx="2535120" cy="2227680"/>
          </a:xfrm>
          <a:custGeom>
            <a:avLst>
              <a:gd name="f0" fmla="val 21081"/>
              <a:gd name="f1" fmla="val 18996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*/ 5419351 1 1725033"/>
              <a:gd name="f10" fmla="val -2147483647"/>
              <a:gd name="f11" fmla="val 2147483647"/>
              <a:gd name="f12" fmla="val 1930"/>
              <a:gd name="f13" fmla="val 7160"/>
              <a:gd name="f14" fmla="val 1530"/>
              <a:gd name="f15" fmla="val 4490"/>
              <a:gd name="f16" fmla="val 3400"/>
              <a:gd name="f17" fmla="val 1970"/>
              <a:gd name="f18" fmla="val 5270"/>
              <a:gd name="f19" fmla="val 5860"/>
              <a:gd name="f20" fmla="val 1950"/>
              <a:gd name="f21" fmla="val 6470"/>
              <a:gd name="f22" fmla="val 2210"/>
              <a:gd name="f23" fmla="val 6970"/>
              <a:gd name="f24" fmla="val 2600"/>
              <a:gd name="f25" fmla="val 7450"/>
              <a:gd name="f26" fmla="val 1390"/>
              <a:gd name="f27" fmla="val 8340"/>
              <a:gd name="f28" fmla="val 650"/>
              <a:gd name="f29" fmla="val 9340"/>
              <a:gd name="f30" fmla="val 10004"/>
              <a:gd name="f31" fmla="val 690"/>
              <a:gd name="f32" fmla="val 10710"/>
              <a:gd name="f33" fmla="val 1050"/>
              <a:gd name="f34" fmla="val 11210"/>
              <a:gd name="f35" fmla="val 1700"/>
              <a:gd name="f36" fmla="val 11570"/>
              <a:gd name="f37" fmla="val 630"/>
              <a:gd name="f38" fmla="val 12330"/>
              <a:gd name="f39" fmla="val 13150"/>
              <a:gd name="f40" fmla="val 13840"/>
              <a:gd name="f41" fmla="val 14470"/>
              <a:gd name="f42" fmla="val 460"/>
              <a:gd name="f43" fmla="val 14870"/>
              <a:gd name="f44" fmla="val 1160"/>
              <a:gd name="f45" fmla="val 15330"/>
              <a:gd name="f46" fmla="val 440"/>
              <a:gd name="f47" fmla="val 16020"/>
              <a:gd name="f48" fmla="val 16740"/>
              <a:gd name="f49" fmla="val 17910"/>
              <a:gd name="f50" fmla="val 18900"/>
              <a:gd name="f51" fmla="val 1130"/>
              <a:gd name="f52" fmla="val 19110"/>
              <a:gd name="f53" fmla="val 2710"/>
              <a:gd name="f54" fmla="val 20240"/>
              <a:gd name="f55" fmla="val 3150"/>
              <a:gd name="f56" fmla="val 21060"/>
              <a:gd name="f57" fmla="val 4580"/>
              <a:gd name="f58" fmla="val 6220"/>
              <a:gd name="f59" fmla="val 6720"/>
              <a:gd name="f60" fmla="val 21000"/>
              <a:gd name="f61" fmla="val 7200"/>
              <a:gd name="f62" fmla="val 20830"/>
              <a:gd name="f63" fmla="val 7660"/>
              <a:gd name="f64" fmla="val 21310"/>
              <a:gd name="f65" fmla="val 8460"/>
              <a:gd name="f66" fmla="val 9450"/>
              <a:gd name="f67" fmla="val 10460"/>
              <a:gd name="f68" fmla="val 12750"/>
              <a:gd name="f69" fmla="val 20310"/>
              <a:gd name="f70" fmla="val 14680"/>
              <a:gd name="f71" fmla="val 18650"/>
              <a:gd name="f72" fmla="val 15010"/>
              <a:gd name="f73" fmla="val 17200"/>
              <a:gd name="f74" fmla="val 17370"/>
              <a:gd name="f75" fmla="val 18920"/>
              <a:gd name="f76" fmla="val 15770"/>
              <a:gd name="f77" fmla="val 15220"/>
              <a:gd name="f78" fmla="val 14700"/>
              <a:gd name="f79" fmla="val 18710"/>
              <a:gd name="f80" fmla="val 14240"/>
              <a:gd name="f81" fmla="val 18310"/>
              <a:gd name="f82" fmla="val 13820"/>
              <a:gd name="f83" fmla="val 12490"/>
              <a:gd name="f84" fmla="val 11000"/>
              <a:gd name="f85" fmla="val 9890"/>
              <a:gd name="f86" fmla="val 8840"/>
              <a:gd name="f87" fmla="val 20790"/>
              <a:gd name="f88" fmla="val 8210"/>
              <a:gd name="f89" fmla="val 19510"/>
              <a:gd name="f90" fmla="val 7620"/>
              <a:gd name="f91" fmla="val 20000"/>
              <a:gd name="f92" fmla="val 7930"/>
              <a:gd name="f93" fmla="val 20290"/>
              <a:gd name="f94" fmla="val 6240"/>
              <a:gd name="f95" fmla="val 4850"/>
              <a:gd name="f96" fmla="val 3570"/>
              <a:gd name="f97" fmla="val 19280"/>
              <a:gd name="f98" fmla="val 2900"/>
              <a:gd name="f99" fmla="val 17640"/>
              <a:gd name="f100" fmla="val 1300"/>
              <a:gd name="f101" fmla="val 17600"/>
              <a:gd name="f102" fmla="val 480"/>
              <a:gd name="f103" fmla="val 16300"/>
              <a:gd name="f104" fmla="val 14660"/>
              <a:gd name="f105" fmla="val 13900"/>
              <a:gd name="f106" fmla="val 13210"/>
              <a:gd name="f107" fmla="val 1070"/>
              <a:gd name="f108" fmla="val 12640"/>
              <a:gd name="f109" fmla="val 380"/>
              <a:gd name="f110" fmla="val 12160"/>
              <a:gd name="f111" fmla="val 10120"/>
              <a:gd name="f112" fmla="val 8590"/>
              <a:gd name="f113" fmla="val 840"/>
              <a:gd name="f114" fmla="val 7330"/>
              <a:gd name="f115" fmla="val 7410"/>
              <a:gd name="f116" fmla="val 2040"/>
              <a:gd name="f117" fmla="val 7690"/>
              <a:gd name="f118" fmla="val 2090"/>
              <a:gd name="f119" fmla="val 7920"/>
              <a:gd name="f120" fmla="val 2790"/>
              <a:gd name="f121" fmla="val 7480"/>
              <a:gd name="f122" fmla="val 3050"/>
              <a:gd name="f123" fmla="val 7670"/>
              <a:gd name="f124" fmla="val 3310"/>
              <a:gd name="f125" fmla="val 11130"/>
              <a:gd name="f126" fmla="val 1910"/>
              <a:gd name="f127" fmla="val 11080"/>
              <a:gd name="f128" fmla="val 2160"/>
              <a:gd name="f129" fmla="val 11030"/>
              <a:gd name="f130" fmla="val 2400"/>
              <a:gd name="f131" fmla="val 14720"/>
              <a:gd name="f132" fmla="val 1400"/>
              <a:gd name="f133" fmla="val 14640"/>
              <a:gd name="f134" fmla="val 1720"/>
              <a:gd name="f135" fmla="val 14540"/>
              <a:gd name="f136" fmla="val 2010"/>
              <a:gd name="f137" fmla="val 19130"/>
              <a:gd name="f138" fmla="val 2890"/>
              <a:gd name="f139" fmla="val 19230"/>
              <a:gd name="f140" fmla="val 3290"/>
              <a:gd name="f141" fmla="val 19190"/>
              <a:gd name="f142" fmla="val 3380"/>
              <a:gd name="f143" fmla="val 20660"/>
              <a:gd name="f144" fmla="val 8170"/>
              <a:gd name="f145" fmla="val 20430"/>
              <a:gd name="f146" fmla="val 8620"/>
              <a:gd name="f147" fmla="val 20110"/>
              <a:gd name="f148" fmla="val 8990"/>
              <a:gd name="f149" fmla="val 18660"/>
              <a:gd name="f150" fmla="val 18740"/>
              <a:gd name="f151" fmla="val 14200"/>
              <a:gd name="f152" fmla="val 18280"/>
              <a:gd name="f153" fmla="val 12200"/>
              <a:gd name="f154" fmla="val 17000"/>
              <a:gd name="f155" fmla="val 11450"/>
              <a:gd name="f156" fmla="val 14320"/>
              <a:gd name="f157" fmla="val 17980"/>
              <a:gd name="f158" fmla="val 14350"/>
              <a:gd name="f159" fmla="val 17680"/>
              <a:gd name="f160" fmla="val 14370"/>
              <a:gd name="f161" fmla="val 17360"/>
              <a:gd name="f162" fmla="val 8220"/>
              <a:gd name="f163" fmla="val 8060"/>
              <a:gd name="f164" fmla="val 19250"/>
              <a:gd name="f165" fmla="val 7960"/>
              <a:gd name="f166" fmla="val 18950"/>
              <a:gd name="f167" fmla="val 7860"/>
              <a:gd name="f168" fmla="val 18640"/>
              <a:gd name="f169" fmla="val 3090"/>
              <a:gd name="f170" fmla="val 3280"/>
              <a:gd name="f171" fmla="val 17540"/>
              <a:gd name="f172" fmla="val 3460"/>
              <a:gd name="f173" fmla="val 17450"/>
              <a:gd name="f174" fmla="val 12900"/>
              <a:gd name="f175" fmla="val 1780"/>
              <a:gd name="f176" fmla="val 13130"/>
              <a:gd name="f177" fmla="val 2330"/>
              <a:gd name="f178" fmla="val 13040"/>
              <a:gd name="f179" fmla="*/ 1800 1800 1"/>
              <a:gd name="f180" fmla="+- 0 0 0"/>
              <a:gd name="f181" fmla="+- 0 0 23592960"/>
              <a:gd name="f182" fmla="val 1800"/>
              <a:gd name="f183" fmla="*/ 1200 1200 1"/>
              <a:gd name="f184" fmla="val 1200"/>
              <a:gd name="f185" fmla="*/ 700 700 1"/>
              <a:gd name="f186" fmla="val 700"/>
              <a:gd name="f187" fmla="*/ f5 1 21600"/>
              <a:gd name="f188" fmla="*/ f6 1 21600"/>
              <a:gd name="f189" fmla="*/ f9 1 180"/>
              <a:gd name="f190" fmla="pin -2147483647 f0 2147483647"/>
              <a:gd name="f191" fmla="pin -2147483647 f1 2147483647"/>
              <a:gd name="f192" fmla="*/ 0 f9 1"/>
              <a:gd name="f193" fmla="*/ f180 f2 1"/>
              <a:gd name="f194" fmla="*/ f181 f2 1"/>
              <a:gd name="f195" fmla="+- f190 0 10800"/>
              <a:gd name="f196" fmla="+- f191 0 10800"/>
              <a:gd name="f197" fmla="val f190"/>
              <a:gd name="f198" fmla="val f191"/>
              <a:gd name="f199" fmla="*/ f190 f187 1"/>
              <a:gd name="f200" fmla="*/ f191 f188 1"/>
              <a:gd name="f201" fmla="*/ 3000 f187 1"/>
              <a:gd name="f202" fmla="*/ 17110 f187 1"/>
              <a:gd name="f203" fmla="*/ 17330 f188 1"/>
              <a:gd name="f204" fmla="*/ 3320 f188 1"/>
              <a:gd name="f205" fmla="*/ f192 1 f4"/>
              <a:gd name="f206" fmla="*/ f193 1 f4"/>
              <a:gd name="f207" fmla="*/ f194 1 f4"/>
              <a:gd name="f208" fmla="+- 0 0 f196"/>
              <a:gd name="f209" fmla="+- 0 0 f195"/>
              <a:gd name="f210" fmla="+- 0 0 f205"/>
              <a:gd name="f211" fmla="+- f206 0 f3"/>
              <a:gd name="f212" fmla="+- f207 0 f3"/>
              <a:gd name="f213" fmla="at2 f208 f209"/>
              <a:gd name="f214" fmla="*/ f210 f2 1"/>
              <a:gd name="f215" fmla="+- f212 0 f211"/>
              <a:gd name="f216" fmla="+- f213 f3 0"/>
              <a:gd name="f217" fmla="*/ f214 1 f9"/>
              <a:gd name="f218" fmla="*/ f216 f9 1"/>
              <a:gd name="f219" fmla="+- f217 0 f3"/>
              <a:gd name="f220" fmla="*/ f218 1 f2"/>
              <a:gd name="f221" fmla="cos 1 f219"/>
              <a:gd name="f222" fmla="sin 1 f219"/>
              <a:gd name="f223" fmla="+- 0 0 f220"/>
              <a:gd name="f224" fmla="+- 0 0 f221"/>
              <a:gd name="f225" fmla="+- 0 0 f222"/>
              <a:gd name="f226" fmla="val f223"/>
              <a:gd name="f227" fmla="*/ 1800 f224 1"/>
              <a:gd name="f228" fmla="*/ 1800 f225 1"/>
              <a:gd name="f229" fmla="*/ 1200 f224 1"/>
              <a:gd name="f230" fmla="*/ 1200 f225 1"/>
              <a:gd name="f231" fmla="*/ 700 f224 1"/>
              <a:gd name="f232" fmla="*/ 700 f225 1"/>
              <a:gd name="f233" fmla="*/ f226 1 f189"/>
              <a:gd name="f234" fmla="*/ f227 f227 1"/>
              <a:gd name="f235" fmla="*/ f228 f228 1"/>
              <a:gd name="f236" fmla="*/ f229 f229 1"/>
              <a:gd name="f237" fmla="*/ f230 f230 1"/>
              <a:gd name="f238" fmla="*/ f231 f231 1"/>
              <a:gd name="f239" fmla="*/ f232 f232 1"/>
              <a:gd name="f240" fmla="*/ f233 f189 1"/>
              <a:gd name="f241" fmla="+- f234 f235 0"/>
              <a:gd name="f242" fmla="+- f236 f237 0"/>
              <a:gd name="f243" fmla="+- f238 f239 0"/>
              <a:gd name="f244" fmla="+- 0 0 f240"/>
              <a:gd name="f245" fmla="sqrt f241"/>
              <a:gd name="f246" fmla="sqrt f242"/>
              <a:gd name="f247" fmla="sqrt f243"/>
              <a:gd name="f248" fmla="*/ f244 f2 1"/>
              <a:gd name="f249" fmla="*/ f179 1 f245"/>
              <a:gd name="f250" fmla="*/ f183 1 f246"/>
              <a:gd name="f251" fmla="*/ f185 1 f247"/>
              <a:gd name="f252" fmla="*/ f248 1 f9"/>
              <a:gd name="f253" fmla="*/ f224 f249 1"/>
              <a:gd name="f254" fmla="*/ f225 f249 1"/>
              <a:gd name="f255" fmla="*/ f224 f250 1"/>
              <a:gd name="f256" fmla="*/ f225 f250 1"/>
              <a:gd name="f257" fmla="*/ f224 f251 1"/>
              <a:gd name="f258" fmla="*/ f225 f251 1"/>
              <a:gd name="f259" fmla="+- f252 0 f3"/>
              <a:gd name="f260" fmla="+- f197 0 f257"/>
              <a:gd name="f261" fmla="+- f198 0 f258"/>
              <a:gd name="f262" fmla="sin 1 f259"/>
              <a:gd name="f263" fmla="cos 1 f259"/>
              <a:gd name="f264" fmla="+- 0 0 f262"/>
              <a:gd name="f265" fmla="+- 0 0 f263"/>
              <a:gd name="f266" fmla="*/ 10800 f264 1"/>
              <a:gd name="f267" fmla="*/ 10800 f265 1"/>
              <a:gd name="f268" fmla="+- f266 10800 0"/>
              <a:gd name="f269" fmla="+- f267 10800 0"/>
              <a:gd name="f270" fmla="*/ f266 1 12"/>
              <a:gd name="f271" fmla="*/ f267 1 12"/>
              <a:gd name="f272" fmla="+- f190 0 f268"/>
              <a:gd name="f273" fmla="+- f191 0 f269"/>
              <a:gd name="f274" fmla="*/ f272 1 3"/>
              <a:gd name="f275" fmla="*/ f273 1 3"/>
              <a:gd name="f276" fmla="*/ f272 2 1"/>
              <a:gd name="f277" fmla="*/ f273 2 1"/>
              <a:gd name="f278" fmla="*/ f276 1 3"/>
              <a:gd name="f279" fmla="*/ f277 1 3"/>
              <a:gd name="f280" fmla="+- f274 f268 0"/>
              <a:gd name="f281" fmla="+- f275 f269 0"/>
              <a:gd name="f282" fmla="+- f280 0 f270"/>
              <a:gd name="f283" fmla="+- f281 0 f271"/>
              <a:gd name="f284" fmla="+- f278 f268 0"/>
              <a:gd name="f285" fmla="+- f279 f269 0"/>
              <a:gd name="f286" fmla="+- f282 0 f253"/>
              <a:gd name="f287" fmla="+- f283 0 f254"/>
              <a:gd name="f288" fmla="+- f284 0 f255"/>
              <a:gd name="f289" fmla="+- f285 0 f256"/>
            </a:gdLst>
            <a:ahLst>
              <a:ahXY gdRefX="f0" minX="f10" maxX="f11" gdRefY="f1" minY="f10" maxY="f11">
                <a:pos x="f199" y="f20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1" t="f204" r="f202" b="f203"/>
            <a:pathLst>
              <a:path w="21600" h="21600">
                <a:moveTo>
                  <a:pt x="f12" y="f13"/>
                </a:moveTo>
                <a:cubicBezTo>
                  <a:pt x="f14" y="f15"/>
                  <a:pt x="f16" y="f17"/>
                  <a:pt x="f18" y="f17"/>
                </a:cubicBezTo>
                <a:cubicBezTo>
                  <a:pt x="f19" y="f20"/>
                  <a:pt x="f21" y="f22"/>
                  <a:pt x="f23" y="f24"/>
                </a:cubicBezTo>
                <a:cubicBezTo>
                  <a:pt x="f25" y="f26"/>
                  <a:pt x="f27" y="f28"/>
                  <a:pt x="f29" y="f28"/>
                </a:cubicBezTo>
                <a:cubicBezTo>
                  <a:pt x="f30" y="f31"/>
                  <a:pt x="f32" y="f33"/>
                  <a:pt x="f34" y="f35"/>
                </a:cubicBezTo>
                <a:cubicBezTo>
                  <a:pt x="f36" y="f37"/>
                  <a:pt x="f38" y="f7"/>
                  <a:pt x="f39" y="f7"/>
                </a:cubicBezTo>
                <a:cubicBezTo>
                  <a:pt x="f40" y="f7"/>
                  <a:pt x="f41" y="f42"/>
                  <a:pt x="f43" y="f44"/>
                </a:cubicBezTo>
                <a:cubicBezTo>
                  <a:pt x="f45" y="f46"/>
                  <a:pt x="f47" y="f7"/>
                  <a:pt x="f48" y="f7"/>
                </a:cubicBezTo>
                <a:cubicBezTo>
                  <a:pt x="f49" y="f7"/>
                  <a:pt x="f50" y="f51"/>
                  <a:pt x="f52" y="f53"/>
                </a:cubicBezTo>
                <a:cubicBezTo>
                  <a:pt x="f54" y="f55"/>
                  <a:pt x="f56" y="f57"/>
                  <a:pt x="f56" y="f58"/>
                </a:cubicBezTo>
                <a:cubicBezTo>
                  <a:pt x="f56" y="f59"/>
                  <a:pt x="f60" y="f61"/>
                  <a:pt x="f62" y="f63"/>
                </a:cubicBezTo>
                <a:cubicBezTo>
                  <a:pt x="f64" y="f65"/>
                  <a:pt x="f8" y="f66"/>
                  <a:pt x="f8" y="f67"/>
                </a:cubicBezTo>
                <a:cubicBezTo>
                  <a:pt x="f8" y="f68"/>
                  <a:pt x="f69" y="f70"/>
                  <a:pt x="f71" y="f72"/>
                </a:cubicBezTo>
                <a:cubicBezTo>
                  <a:pt x="f71" y="f73"/>
                  <a:pt x="f74" y="f75"/>
                  <a:pt x="f76" y="f75"/>
                </a:cubicBezTo>
                <a:cubicBezTo>
                  <a:pt x="f77" y="f75"/>
                  <a:pt x="f78" y="f79"/>
                  <a:pt x="f80" y="f81"/>
                </a:cubicBezTo>
                <a:cubicBezTo>
                  <a:pt x="f82" y="f54"/>
                  <a:pt x="f83" y="f8"/>
                  <a:pt x="f84" y="f8"/>
                </a:cubicBezTo>
                <a:cubicBezTo>
                  <a:pt x="f85" y="f8"/>
                  <a:pt x="f86" y="f87"/>
                  <a:pt x="f88" y="f89"/>
                </a:cubicBezTo>
                <a:cubicBezTo>
                  <a:pt x="f90" y="f91"/>
                  <a:pt x="f92" y="f93"/>
                  <a:pt x="f94" y="f93"/>
                </a:cubicBezTo>
                <a:cubicBezTo>
                  <a:pt x="f95" y="f93"/>
                  <a:pt x="f96" y="f97"/>
                  <a:pt x="f98" y="f99"/>
                </a:cubicBezTo>
                <a:cubicBezTo>
                  <a:pt x="f100" y="f101"/>
                  <a:pt x="f102" y="f103"/>
                  <a:pt x="f102" y="f104"/>
                </a:cubicBezTo>
                <a:cubicBezTo>
                  <a:pt x="f102" y="f105"/>
                  <a:pt x="f31" y="f106"/>
                  <a:pt x="f107" y="f108"/>
                </a:cubicBezTo>
                <a:cubicBezTo>
                  <a:pt x="f109" y="f110"/>
                  <a:pt x="f7" y="f34"/>
                  <a:pt x="f7" y="f111"/>
                </a:cubicBezTo>
                <a:cubicBezTo>
                  <a:pt x="f7" y="f112"/>
                  <a:pt x="f113" y="f114"/>
                  <a:pt x="f12" y="f13"/>
                </a:cubicBezTo>
                <a:close/>
              </a:path>
              <a:path w="21600" h="21600" fill="none">
                <a:moveTo>
                  <a:pt x="f12" y="f13"/>
                </a:moveTo>
                <a:cubicBezTo>
                  <a:pt x="f20" y="f115"/>
                  <a:pt x="f116" y="f117"/>
                  <a:pt x="f118" y="f119"/>
                </a:cubicBezTo>
              </a:path>
              <a:path w="21600" h="21600" fill="none">
                <a:moveTo>
                  <a:pt x="f23" y="f24"/>
                </a:moveTo>
                <a:cubicBezTo>
                  <a:pt x="f61" y="f120"/>
                  <a:pt x="f121" y="f122"/>
                  <a:pt x="f123" y="f124"/>
                </a:cubicBezTo>
              </a:path>
              <a:path w="21600" h="21600" fill="none">
                <a:moveTo>
                  <a:pt x="f34" y="f35"/>
                </a:moveTo>
                <a:cubicBezTo>
                  <a:pt x="f125" y="f126"/>
                  <a:pt x="f127" y="f128"/>
                  <a:pt x="f129" y="f130"/>
                </a:cubicBezTo>
              </a:path>
              <a:path w="21600" h="21600" fill="none">
                <a:moveTo>
                  <a:pt x="f43" y="f44"/>
                </a:moveTo>
                <a:cubicBezTo>
                  <a:pt x="f131" y="f132"/>
                  <a:pt x="f133" y="f134"/>
                  <a:pt x="f135" y="f136"/>
                </a:cubicBezTo>
              </a:path>
              <a:path w="21600" h="21600" fill="none">
                <a:moveTo>
                  <a:pt x="f52" y="f53"/>
                </a:moveTo>
                <a:cubicBezTo>
                  <a:pt x="f137" y="f138"/>
                  <a:pt x="f139" y="f140"/>
                  <a:pt x="f141" y="f142"/>
                </a:cubicBezTo>
              </a:path>
              <a:path w="21600" h="21600" fill="none">
                <a:moveTo>
                  <a:pt x="f62" y="f63"/>
                </a:moveTo>
                <a:cubicBezTo>
                  <a:pt x="f143" y="f144"/>
                  <a:pt x="f145" y="f146"/>
                  <a:pt x="f147" y="f148"/>
                </a:cubicBezTo>
              </a:path>
              <a:path w="21600" h="21600" fill="none">
                <a:moveTo>
                  <a:pt x="f149" y="f72"/>
                </a:moveTo>
                <a:cubicBezTo>
                  <a:pt x="f150" y="f151"/>
                  <a:pt x="f152" y="f153"/>
                  <a:pt x="f154" y="f155"/>
                </a:cubicBezTo>
              </a:path>
              <a:path w="21600" h="21600" fill="none">
                <a:moveTo>
                  <a:pt x="f80" y="f81"/>
                </a:moveTo>
                <a:cubicBezTo>
                  <a:pt x="f156" y="f157"/>
                  <a:pt x="f158" y="f159"/>
                  <a:pt x="f160" y="f161"/>
                </a:cubicBezTo>
              </a:path>
              <a:path w="21600" h="21600" fill="none">
                <a:moveTo>
                  <a:pt x="f162" y="f89"/>
                </a:moveTo>
                <a:cubicBezTo>
                  <a:pt x="f163" y="f164"/>
                  <a:pt x="f165" y="f166"/>
                  <a:pt x="f167" y="f168"/>
                </a:cubicBezTo>
              </a:path>
              <a:path w="21600" h="21600" fill="none">
                <a:moveTo>
                  <a:pt x="f98" y="f99"/>
                </a:moveTo>
                <a:cubicBezTo>
                  <a:pt x="f169" y="f101"/>
                  <a:pt x="f170" y="f171"/>
                  <a:pt x="f172" y="f173"/>
                </a:cubicBezTo>
              </a:path>
              <a:path w="21600" h="21600" fill="none">
                <a:moveTo>
                  <a:pt x="f107" y="f108"/>
                </a:moveTo>
                <a:cubicBezTo>
                  <a:pt x="f132" y="f174"/>
                  <a:pt x="f175" y="f176"/>
                  <a:pt x="f177" y="f178"/>
                </a:cubicBezTo>
              </a:path>
              <a:path w="21600" h="21600">
                <a:moveTo>
                  <a:pt x="f286" y="f287"/>
                </a:moveTo>
                <a:arcTo wR="f182" hR="f182" stAng="f211" swAng="f215"/>
                <a:close/>
              </a:path>
              <a:path w="21600" h="21600">
                <a:moveTo>
                  <a:pt x="f288" y="f289"/>
                </a:moveTo>
                <a:arcTo wR="f184" hR="f184" stAng="f211" swAng="f215"/>
                <a:close/>
              </a:path>
              <a:path w="21600" h="21600">
                <a:moveTo>
                  <a:pt x="f260" y="f261"/>
                </a:moveTo>
                <a:arcTo wR="f186" hR="f186" stAng="f211" swAng="f215"/>
                <a:close/>
              </a:path>
            </a:pathLst>
          </a:custGeom>
          <a:solidFill>
            <a:srgbClr val="CFE7F5">
              <a:alpha val="50000"/>
            </a:srgbClr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Liberation Sans" pitchFamily="18"/>
              <a:ea typeface="Droid Sans" pitchFamily="2"/>
              <a:cs typeface="Lohit Hindi" pitchFamily="2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4206240" y="4937760"/>
            <a:ext cx="1053720" cy="113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Mark Gordon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E29F2BB-D35B-46AF-B512-4650B8CDF338}" type="slidenum">
              <a:t>4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 Related Work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8870040" cy="4906079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en-US"/>
              <a:t>MAUI and CloneCloud</a:t>
            </a:r>
          </a:p>
          <a:p>
            <a:pPr lvl="0"/>
            <a:r>
              <a:rPr lang="en-US"/>
              <a:t>Utilize server resources</a:t>
            </a:r>
          </a:p>
          <a:p>
            <a:pPr lvl="1" rtl="0" hangingPunct="0"/>
            <a:r>
              <a:rPr lang="en-US"/>
              <a:t>Computation, energy, memory, disk</a:t>
            </a:r>
          </a:p>
          <a:p>
            <a:pPr lvl="0"/>
            <a:r>
              <a:rPr lang="en-US"/>
              <a:t>'Capture and migrate' method level offloading</a:t>
            </a:r>
          </a:p>
          <a:p>
            <a:pPr lvl="0"/>
            <a:endParaRPr lang="en-US"/>
          </a:p>
          <a:p>
            <a:pPr lvl="0"/>
            <a:r>
              <a:rPr lang="en-US"/>
              <a:t>Areas for improvement</a:t>
            </a:r>
          </a:p>
          <a:p>
            <a:pPr lvl="1" rtl="0" hangingPunct="0"/>
            <a:r>
              <a:rPr lang="en-US"/>
              <a:t>Thread and synchronization support</a:t>
            </a:r>
          </a:p>
          <a:p>
            <a:pPr lvl="1" rtl="0" hangingPunct="0"/>
            <a:r>
              <a:rPr lang="en-US"/>
              <a:t>Offload part of methods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Mark Gordon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FDA4C28-4159-400A-B1E3-40D382A9D61A}" type="slidenum">
              <a:t>5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 COMET's Goals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8870040" cy="438444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9pPr>
          </a:lstStyle>
          <a:p>
            <a:pPr lvl="0">
              <a:buSzPct val="100000"/>
              <a:buAutoNum type="arabicPeriod"/>
            </a:pPr>
            <a:r>
              <a:rPr lang="en-US"/>
              <a:t>  Improve mobile computation speed</a:t>
            </a:r>
          </a:p>
          <a:p>
            <a:pPr lvl="0">
              <a:buSzPct val="100000"/>
              <a:buAutoNum type="arabicPeriod"/>
            </a:pPr>
            <a:r>
              <a:rPr lang="en-US"/>
              <a:t>  Require no programmer effort</a:t>
            </a:r>
          </a:p>
          <a:p>
            <a:pPr lvl="0">
              <a:buSzPct val="100000"/>
              <a:buAutoNum type="arabicPeriod"/>
            </a:pPr>
            <a:r>
              <a:rPr lang="en-US"/>
              <a:t>  Generalize well with existing applications</a:t>
            </a:r>
          </a:p>
          <a:p>
            <a:pPr lvl="0">
              <a:buSzPct val="100000"/>
              <a:buAutoNum type="arabicPeriod"/>
            </a:pPr>
            <a:r>
              <a:rPr lang="en-US"/>
              <a:t>  Resist network failures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566440" y="4206600"/>
            <a:ext cx="4748760" cy="2642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Mark Gordon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C89BB59-F377-4F32-9ED3-9FAE8F497C78}" type="slidenum">
              <a:t>6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 Overview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en-US"/>
              <a:t>Introduction</a:t>
            </a:r>
          </a:p>
          <a:p>
            <a:pPr lvl="0"/>
            <a:r>
              <a:rPr lang="en-US" b="1"/>
              <a:t>Distributed Shared Memory</a:t>
            </a:r>
          </a:p>
          <a:p>
            <a:pPr lvl="0"/>
            <a:r>
              <a:rPr lang="en-US"/>
              <a:t>COMET Design</a:t>
            </a:r>
          </a:p>
          <a:p>
            <a:pPr lvl="0"/>
            <a:r>
              <a:rPr lang="en-US"/>
              <a:t>Evaluation</a:t>
            </a:r>
          </a:p>
          <a:p>
            <a:pPr lvl="0"/>
            <a:r>
              <a:rPr lang="en-US"/>
              <a:t>Summary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Mark Gordon</a:t>
            </a:r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98DBDF3-4562-471E-895B-A655ADA57F4D}" type="slidenum">
              <a:t>7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 Distributed Shared Memory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8870040" cy="438444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en-US"/>
              <a:t>COMET is offloading + DSM</a:t>
            </a:r>
          </a:p>
          <a:p>
            <a:pPr lvl="1" rtl="0" hangingPunct="0"/>
            <a:r>
              <a:rPr lang="en-US"/>
              <a:t>Offloading bridges computation disparity</a:t>
            </a:r>
          </a:p>
          <a:p>
            <a:pPr lvl="1" rtl="0" hangingPunct="0"/>
            <a:r>
              <a:rPr lang="en-US"/>
              <a:t>DSM provides logically shared address space</a:t>
            </a:r>
          </a:p>
          <a:p>
            <a:pPr lvl="0"/>
            <a:r>
              <a:rPr lang="en-US"/>
              <a:t>DSM usually applied to cluster environments</a:t>
            </a:r>
          </a:p>
          <a:p>
            <a:pPr lvl="1" rtl="0" hangingPunct="0"/>
            <a:r>
              <a:rPr lang="en-US"/>
              <a:t>Low latency, high throughput</a:t>
            </a:r>
          </a:p>
          <a:p>
            <a:pPr lvl="0"/>
            <a:r>
              <a:rPr lang="en-US"/>
              <a:t>Mobile relies on wireless communication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511880" y="5941080"/>
            <a:ext cx="791640" cy="8643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2578680" y="5639400"/>
            <a:ext cx="1353240" cy="1440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5921279" y="5550840"/>
            <a:ext cx="713880" cy="1437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Mark Gordon</a:t>
            </a:r>
            <a:endParaRPr lang="en-US"/>
          </a:p>
        </p:txBody>
      </p:sp>
      <p:sp>
        <p:nvSpPr>
          <p:cNvPr id="2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05936CB-1A4B-42B3-9632-7636C5C3ED38}" type="slidenum">
              <a:t>8</a:t>
            </a:fld>
            <a:endParaRPr lang="en-US"/>
          </a:p>
        </p:txBody>
      </p:sp>
      <p:sp>
        <p:nvSpPr>
          <p:cNvPr id="2" name="Freeform 1"/>
          <p:cNvSpPr/>
          <p:nvPr/>
        </p:nvSpPr>
        <p:spPr>
          <a:xfrm>
            <a:off x="2748600" y="5851800"/>
            <a:ext cx="1097280" cy="457200"/>
          </a:xfrm>
          <a:custGeom>
            <a:avLst>
              <a:gd name="f0" fmla="val -1303"/>
              <a:gd name="f1" fmla="val 34702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+- 0 0 0"/>
              <a:gd name="f17" fmla="*/ f5 1 21600"/>
              <a:gd name="f18" fmla="*/ f6 1 21600"/>
              <a:gd name="f19" fmla="pin -2147483647 f0 2147483647"/>
              <a:gd name="f20" fmla="pin -2147483647 f1 2147483647"/>
              <a:gd name="f21" fmla="*/ f16 f2 1"/>
              <a:gd name="f22" fmla="+- f19 0 10800"/>
              <a:gd name="f23" fmla="+- f20 0 10800"/>
              <a:gd name="f24" fmla="+- f20 0 21600"/>
              <a:gd name="f25" fmla="+- f19 0 21600"/>
              <a:gd name="f26" fmla="val f19"/>
              <a:gd name="f27" fmla="val f20"/>
              <a:gd name="f28" fmla="*/ f19 f17 1"/>
              <a:gd name="f29" fmla="*/ f20 f18 1"/>
              <a:gd name="f30" fmla="*/ 0 f17 1"/>
              <a:gd name="f31" fmla="*/ 21600 f17 1"/>
              <a:gd name="f32" fmla="*/ 21600 f18 1"/>
              <a:gd name="f33" fmla="*/ 0 f18 1"/>
              <a:gd name="f34" fmla="*/ 10800 f17 1"/>
              <a:gd name="f35" fmla="*/ f21 1 f4"/>
              <a:gd name="f36" fmla="*/ 10800 f18 1"/>
              <a:gd name="f37" fmla="abs f22"/>
              <a:gd name="f38" fmla="abs f23"/>
              <a:gd name="f39" fmla="+- f35 0 f3"/>
              <a:gd name="f40" fmla="*/ f26 f17 1"/>
              <a:gd name="f41" fmla="*/ f27 f18 1"/>
              <a:gd name="f42" fmla="+- f37 0 f38"/>
              <a:gd name="f43" fmla="+- f38 0 f37"/>
              <a:gd name="f44" fmla="?: f23 f9 f42"/>
              <a:gd name="f45" fmla="?: f23 f42 f9"/>
              <a:gd name="f46" fmla="?: f22 f9 f43"/>
              <a:gd name="f47" fmla="?: f22 f43 f9"/>
              <a:gd name="f48" fmla="?: f19 f9 f44"/>
              <a:gd name="f49" fmla="?: f19 f9 f45"/>
              <a:gd name="f50" fmla="?: f24 f46 f9"/>
              <a:gd name="f51" fmla="?: f24 f47 f9"/>
              <a:gd name="f52" fmla="?: f25 f45 f9"/>
              <a:gd name="f53" fmla="?: f25 f44 f9"/>
              <a:gd name="f54" fmla="?: f20 f9 f47"/>
              <a:gd name="f55" fmla="?: f20 f9 f46"/>
              <a:gd name="f56" fmla="?: f48 f19 0"/>
              <a:gd name="f57" fmla="?: f48 f20 6280"/>
              <a:gd name="f58" fmla="?: f49 f19 0"/>
              <a:gd name="f59" fmla="?: f49 f20 15320"/>
              <a:gd name="f60" fmla="?: f50 f19 6280"/>
              <a:gd name="f61" fmla="?: f50 f20 21600"/>
              <a:gd name="f62" fmla="?: f51 f19 15320"/>
              <a:gd name="f63" fmla="?: f51 f20 21600"/>
              <a:gd name="f64" fmla="?: f52 f19 21600"/>
              <a:gd name="f65" fmla="?: f52 f20 15320"/>
              <a:gd name="f66" fmla="?: f53 f19 21600"/>
              <a:gd name="f67" fmla="?: f53 f20 6280"/>
              <a:gd name="f68" fmla="?: f54 f19 15320"/>
              <a:gd name="f69" fmla="?: f54 f20 0"/>
              <a:gd name="f70" fmla="?: f55 f19 6280"/>
              <a:gd name="f71" fmla="?: f55 f20 0"/>
            </a:gdLst>
            <a:ahLst>
              <a:ahXY gdRefX="f0" minX="f10" maxX="f11" gdRefY="f1" minY="f10" maxY="f11">
                <a:pos x="f28" y="f29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9">
                <a:pos x="f34" y="f33"/>
              </a:cxn>
              <a:cxn ang="f39">
                <a:pos x="f30" y="f36"/>
              </a:cxn>
              <a:cxn ang="f39">
                <a:pos x="f34" y="f32"/>
              </a:cxn>
              <a:cxn ang="f39">
                <a:pos x="f31" y="f36"/>
              </a:cxn>
              <a:cxn ang="f39">
                <a:pos x="f40" y="f41"/>
              </a:cxn>
            </a:cxnLst>
            <a:rect l="f30" t="f33" r="f31" b="f32"/>
            <a:pathLst>
              <a:path w="21600" h="21600">
                <a:moveTo>
                  <a:pt x="f7" y="f7"/>
                </a:moveTo>
                <a:lnTo>
                  <a:pt x="f7" y="f12"/>
                </a:lnTo>
                <a:lnTo>
                  <a:pt x="f56" y="f57"/>
                </a:lnTo>
                <a:lnTo>
                  <a:pt x="f7" y="f13"/>
                </a:lnTo>
                <a:lnTo>
                  <a:pt x="f7" y="f14"/>
                </a:lnTo>
                <a:lnTo>
                  <a:pt x="f58" y="f59"/>
                </a:lnTo>
                <a:lnTo>
                  <a:pt x="f7" y="f15"/>
                </a:lnTo>
                <a:lnTo>
                  <a:pt x="f7" y="f8"/>
                </a:lnTo>
                <a:lnTo>
                  <a:pt x="f12" y="f8"/>
                </a:lnTo>
                <a:lnTo>
                  <a:pt x="f60" y="f61"/>
                </a:lnTo>
                <a:lnTo>
                  <a:pt x="f13" y="f8"/>
                </a:lnTo>
                <a:lnTo>
                  <a:pt x="f14" y="f8"/>
                </a:lnTo>
                <a:lnTo>
                  <a:pt x="f62" y="f63"/>
                </a:lnTo>
                <a:lnTo>
                  <a:pt x="f15" y="f8"/>
                </a:lnTo>
                <a:lnTo>
                  <a:pt x="f8" y="f8"/>
                </a:lnTo>
                <a:lnTo>
                  <a:pt x="f8" y="f15"/>
                </a:lnTo>
                <a:lnTo>
                  <a:pt x="f64" y="f65"/>
                </a:lnTo>
                <a:lnTo>
                  <a:pt x="f8" y="f14"/>
                </a:lnTo>
                <a:lnTo>
                  <a:pt x="f8" y="f13"/>
                </a:lnTo>
                <a:lnTo>
                  <a:pt x="f66" y="f67"/>
                </a:lnTo>
                <a:lnTo>
                  <a:pt x="f8" y="f12"/>
                </a:lnTo>
                <a:lnTo>
                  <a:pt x="f8" y="f7"/>
                </a:lnTo>
                <a:lnTo>
                  <a:pt x="f15" y="f7"/>
                </a:lnTo>
                <a:lnTo>
                  <a:pt x="f68" y="f69"/>
                </a:lnTo>
                <a:lnTo>
                  <a:pt x="f14" y="f7"/>
                </a:lnTo>
                <a:lnTo>
                  <a:pt x="f13" y="f7"/>
                </a:lnTo>
                <a:lnTo>
                  <a:pt x="f70" y="f71"/>
                </a:lnTo>
                <a:lnTo>
                  <a:pt x="f12" y="f7"/>
                </a:lnTo>
                <a:lnTo>
                  <a:pt x="f7" y="f7"/>
                </a:lnTo>
                <a:close/>
              </a:path>
            </a:pathLst>
          </a:custGeom>
          <a:solidFill>
            <a:srgbClr val="CFE7F5">
              <a:alpha val="50000"/>
            </a:srgbClr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rPr>
              <a:t>X=123</a:t>
            </a:r>
          </a:p>
        </p:txBody>
      </p:sp>
      <p:sp>
        <p:nvSpPr>
          <p:cNvPr id="3" name="Freeform 2"/>
          <p:cNvSpPr/>
          <p:nvPr/>
        </p:nvSpPr>
        <p:spPr>
          <a:xfrm>
            <a:off x="2286000" y="4663440"/>
            <a:ext cx="1280159" cy="548640"/>
          </a:xfrm>
          <a:custGeom>
            <a:avLst>
              <a:gd name="f0" fmla="val 2872"/>
              <a:gd name="f1" fmla="val 30282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*/ 5419351 1 1725033"/>
              <a:gd name="f10" fmla="val -2147483647"/>
              <a:gd name="f11" fmla="val 2147483647"/>
              <a:gd name="f12" fmla="val 1930"/>
              <a:gd name="f13" fmla="val 7160"/>
              <a:gd name="f14" fmla="val 1530"/>
              <a:gd name="f15" fmla="val 4490"/>
              <a:gd name="f16" fmla="val 3400"/>
              <a:gd name="f17" fmla="val 1970"/>
              <a:gd name="f18" fmla="val 5270"/>
              <a:gd name="f19" fmla="val 5860"/>
              <a:gd name="f20" fmla="val 1950"/>
              <a:gd name="f21" fmla="val 6470"/>
              <a:gd name="f22" fmla="val 2210"/>
              <a:gd name="f23" fmla="val 6970"/>
              <a:gd name="f24" fmla="val 2600"/>
              <a:gd name="f25" fmla="val 7450"/>
              <a:gd name="f26" fmla="val 1390"/>
              <a:gd name="f27" fmla="val 8340"/>
              <a:gd name="f28" fmla="val 650"/>
              <a:gd name="f29" fmla="val 9340"/>
              <a:gd name="f30" fmla="val 10004"/>
              <a:gd name="f31" fmla="val 690"/>
              <a:gd name="f32" fmla="val 10710"/>
              <a:gd name="f33" fmla="val 1050"/>
              <a:gd name="f34" fmla="val 11210"/>
              <a:gd name="f35" fmla="val 1700"/>
              <a:gd name="f36" fmla="val 11570"/>
              <a:gd name="f37" fmla="val 630"/>
              <a:gd name="f38" fmla="val 12330"/>
              <a:gd name="f39" fmla="val 13150"/>
              <a:gd name="f40" fmla="val 13840"/>
              <a:gd name="f41" fmla="val 14470"/>
              <a:gd name="f42" fmla="val 460"/>
              <a:gd name="f43" fmla="val 14870"/>
              <a:gd name="f44" fmla="val 1160"/>
              <a:gd name="f45" fmla="val 15330"/>
              <a:gd name="f46" fmla="val 440"/>
              <a:gd name="f47" fmla="val 16020"/>
              <a:gd name="f48" fmla="val 16740"/>
              <a:gd name="f49" fmla="val 17910"/>
              <a:gd name="f50" fmla="val 18900"/>
              <a:gd name="f51" fmla="val 1130"/>
              <a:gd name="f52" fmla="val 19110"/>
              <a:gd name="f53" fmla="val 2710"/>
              <a:gd name="f54" fmla="val 20240"/>
              <a:gd name="f55" fmla="val 3150"/>
              <a:gd name="f56" fmla="val 21060"/>
              <a:gd name="f57" fmla="val 4580"/>
              <a:gd name="f58" fmla="val 6220"/>
              <a:gd name="f59" fmla="val 6720"/>
              <a:gd name="f60" fmla="val 21000"/>
              <a:gd name="f61" fmla="val 7200"/>
              <a:gd name="f62" fmla="val 20830"/>
              <a:gd name="f63" fmla="val 7660"/>
              <a:gd name="f64" fmla="val 21310"/>
              <a:gd name="f65" fmla="val 8460"/>
              <a:gd name="f66" fmla="val 9450"/>
              <a:gd name="f67" fmla="val 10460"/>
              <a:gd name="f68" fmla="val 12750"/>
              <a:gd name="f69" fmla="val 20310"/>
              <a:gd name="f70" fmla="val 14680"/>
              <a:gd name="f71" fmla="val 18650"/>
              <a:gd name="f72" fmla="val 15010"/>
              <a:gd name="f73" fmla="val 17200"/>
              <a:gd name="f74" fmla="val 17370"/>
              <a:gd name="f75" fmla="val 18920"/>
              <a:gd name="f76" fmla="val 15770"/>
              <a:gd name="f77" fmla="val 15220"/>
              <a:gd name="f78" fmla="val 14700"/>
              <a:gd name="f79" fmla="val 18710"/>
              <a:gd name="f80" fmla="val 14240"/>
              <a:gd name="f81" fmla="val 18310"/>
              <a:gd name="f82" fmla="val 13820"/>
              <a:gd name="f83" fmla="val 12490"/>
              <a:gd name="f84" fmla="val 11000"/>
              <a:gd name="f85" fmla="val 9890"/>
              <a:gd name="f86" fmla="val 8840"/>
              <a:gd name="f87" fmla="val 20790"/>
              <a:gd name="f88" fmla="val 8210"/>
              <a:gd name="f89" fmla="val 19510"/>
              <a:gd name="f90" fmla="val 7620"/>
              <a:gd name="f91" fmla="val 20000"/>
              <a:gd name="f92" fmla="val 7930"/>
              <a:gd name="f93" fmla="val 20290"/>
              <a:gd name="f94" fmla="val 6240"/>
              <a:gd name="f95" fmla="val 4850"/>
              <a:gd name="f96" fmla="val 3570"/>
              <a:gd name="f97" fmla="val 19280"/>
              <a:gd name="f98" fmla="val 2900"/>
              <a:gd name="f99" fmla="val 17640"/>
              <a:gd name="f100" fmla="val 1300"/>
              <a:gd name="f101" fmla="val 17600"/>
              <a:gd name="f102" fmla="val 480"/>
              <a:gd name="f103" fmla="val 16300"/>
              <a:gd name="f104" fmla="val 14660"/>
              <a:gd name="f105" fmla="val 13900"/>
              <a:gd name="f106" fmla="val 13210"/>
              <a:gd name="f107" fmla="val 1070"/>
              <a:gd name="f108" fmla="val 12640"/>
              <a:gd name="f109" fmla="val 380"/>
              <a:gd name="f110" fmla="val 12160"/>
              <a:gd name="f111" fmla="val 10120"/>
              <a:gd name="f112" fmla="val 8590"/>
              <a:gd name="f113" fmla="val 840"/>
              <a:gd name="f114" fmla="val 7330"/>
              <a:gd name="f115" fmla="val 7410"/>
              <a:gd name="f116" fmla="val 2040"/>
              <a:gd name="f117" fmla="val 7690"/>
              <a:gd name="f118" fmla="val 2090"/>
              <a:gd name="f119" fmla="val 7920"/>
              <a:gd name="f120" fmla="val 2790"/>
              <a:gd name="f121" fmla="val 7480"/>
              <a:gd name="f122" fmla="val 3050"/>
              <a:gd name="f123" fmla="val 7670"/>
              <a:gd name="f124" fmla="val 3310"/>
              <a:gd name="f125" fmla="val 11130"/>
              <a:gd name="f126" fmla="val 1910"/>
              <a:gd name="f127" fmla="val 11080"/>
              <a:gd name="f128" fmla="val 2160"/>
              <a:gd name="f129" fmla="val 11030"/>
              <a:gd name="f130" fmla="val 2400"/>
              <a:gd name="f131" fmla="val 14720"/>
              <a:gd name="f132" fmla="val 1400"/>
              <a:gd name="f133" fmla="val 14640"/>
              <a:gd name="f134" fmla="val 1720"/>
              <a:gd name="f135" fmla="val 14540"/>
              <a:gd name="f136" fmla="val 2010"/>
              <a:gd name="f137" fmla="val 19130"/>
              <a:gd name="f138" fmla="val 2890"/>
              <a:gd name="f139" fmla="val 19230"/>
              <a:gd name="f140" fmla="val 3290"/>
              <a:gd name="f141" fmla="val 19190"/>
              <a:gd name="f142" fmla="val 3380"/>
              <a:gd name="f143" fmla="val 20660"/>
              <a:gd name="f144" fmla="val 8170"/>
              <a:gd name="f145" fmla="val 20430"/>
              <a:gd name="f146" fmla="val 8620"/>
              <a:gd name="f147" fmla="val 20110"/>
              <a:gd name="f148" fmla="val 8990"/>
              <a:gd name="f149" fmla="val 18660"/>
              <a:gd name="f150" fmla="val 18740"/>
              <a:gd name="f151" fmla="val 14200"/>
              <a:gd name="f152" fmla="val 18280"/>
              <a:gd name="f153" fmla="val 12200"/>
              <a:gd name="f154" fmla="val 17000"/>
              <a:gd name="f155" fmla="val 11450"/>
              <a:gd name="f156" fmla="val 14320"/>
              <a:gd name="f157" fmla="val 17980"/>
              <a:gd name="f158" fmla="val 14350"/>
              <a:gd name="f159" fmla="val 17680"/>
              <a:gd name="f160" fmla="val 14370"/>
              <a:gd name="f161" fmla="val 17360"/>
              <a:gd name="f162" fmla="val 8220"/>
              <a:gd name="f163" fmla="val 8060"/>
              <a:gd name="f164" fmla="val 19250"/>
              <a:gd name="f165" fmla="val 7960"/>
              <a:gd name="f166" fmla="val 18950"/>
              <a:gd name="f167" fmla="val 7860"/>
              <a:gd name="f168" fmla="val 18640"/>
              <a:gd name="f169" fmla="val 3090"/>
              <a:gd name="f170" fmla="val 3280"/>
              <a:gd name="f171" fmla="val 17540"/>
              <a:gd name="f172" fmla="val 3460"/>
              <a:gd name="f173" fmla="val 17450"/>
              <a:gd name="f174" fmla="val 12900"/>
              <a:gd name="f175" fmla="val 1780"/>
              <a:gd name="f176" fmla="val 13130"/>
              <a:gd name="f177" fmla="val 2330"/>
              <a:gd name="f178" fmla="val 13040"/>
              <a:gd name="f179" fmla="*/ 1800 1800 1"/>
              <a:gd name="f180" fmla="+- 0 0 0"/>
              <a:gd name="f181" fmla="+- 0 0 23592960"/>
              <a:gd name="f182" fmla="val 1800"/>
              <a:gd name="f183" fmla="*/ 1200 1200 1"/>
              <a:gd name="f184" fmla="val 1200"/>
              <a:gd name="f185" fmla="*/ 700 700 1"/>
              <a:gd name="f186" fmla="val 700"/>
              <a:gd name="f187" fmla="*/ f5 1 21600"/>
              <a:gd name="f188" fmla="*/ f6 1 21600"/>
              <a:gd name="f189" fmla="*/ f9 1 180"/>
              <a:gd name="f190" fmla="pin -2147483647 f0 2147483647"/>
              <a:gd name="f191" fmla="pin -2147483647 f1 2147483647"/>
              <a:gd name="f192" fmla="*/ 0 f9 1"/>
              <a:gd name="f193" fmla="*/ f180 f2 1"/>
              <a:gd name="f194" fmla="*/ f181 f2 1"/>
              <a:gd name="f195" fmla="+- f190 0 10800"/>
              <a:gd name="f196" fmla="+- f191 0 10800"/>
              <a:gd name="f197" fmla="val f190"/>
              <a:gd name="f198" fmla="val f191"/>
              <a:gd name="f199" fmla="*/ f190 f187 1"/>
              <a:gd name="f200" fmla="*/ f191 f188 1"/>
              <a:gd name="f201" fmla="*/ 3000 f187 1"/>
              <a:gd name="f202" fmla="*/ 17110 f187 1"/>
              <a:gd name="f203" fmla="*/ 17330 f188 1"/>
              <a:gd name="f204" fmla="*/ 3320 f188 1"/>
              <a:gd name="f205" fmla="*/ f192 1 f4"/>
              <a:gd name="f206" fmla="*/ f193 1 f4"/>
              <a:gd name="f207" fmla="*/ f194 1 f4"/>
              <a:gd name="f208" fmla="+- 0 0 f196"/>
              <a:gd name="f209" fmla="+- 0 0 f195"/>
              <a:gd name="f210" fmla="+- 0 0 f205"/>
              <a:gd name="f211" fmla="+- f206 0 f3"/>
              <a:gd name="f212" fmla="+- f207 0 f3"/>
              <a:gd name="f213" fmla="at2 f208 f209"/>
              <a:gd name="f214" fmla="*/ f210 f2 1"/>
              <a:gd name="f215" fmla="+- f212 0 f211"/>
              <a:gd name="f216" fmla="+- f213 f3 0"/>
              <a:gd name="f217" fmla="*/ f214 1 f9"/>
              <a:gd name="f218" fmla="*/ f216 f9 1"/>
              <a:gd name="f219" fmla="+- f217 0 f3"/>
              <a:gd name="f220" fmla="*/ f218 1 f2"/>
              <a:gd name="f221" fmla="cos 1 f219"/>
              <a:gd name="f222" fmla="sin 1 f219"/>
              <a:gd name="f223" fmla="+- 0 0 f220"/>
              <a:gd name="f224" fmla="+- 0 0 f221"/>
              <a:gd name="f225" fmla="+- 0 0 f222"/>
              <a:gd name="f226" fmla="val f223"/>
              <a:gd name="f227" fmla="*/ 1800 f224 1"/>
              <a:gd name="f228" fmla="*/ 1800 f225 1"/>
              <a:gd name="f229" fmla="*/ 1200 f224 1"/>
              <a:gd name="f230" fmla="*/ 1200 f225 1"/>
              <a:gd name="f231" fmla="*/ 700 f224 1"/>
              <a:gd name="f232" fmla="*/ 700 f225 1"/>
              <a:gd name="f233" fmla="*/ f226 1 f189"/>
              <a:gd name="f234" fmla="*/ f227 f227 1"/>
              <a:gd name="f235" fmla="*/ f228 f228 1"/>
              <a:gd name="f236" fmla="*/ f229 f229 1"/>
              <a:gd name="f237" fmla="*/ f230 f230 1"/>
              <a:gd name="f238" fmla="*/ f231 f231 1"/>
              <a:gd name="f239" fmla="*/ f232 f232 1"/>
              <a:gd name="f240" fmla="*/ f233 f189 1"/>
              <a:gd name="f241" fmla="+- f234 f235 0"/>
              <a:gd name="f242" fmla="+- f236 f237 0"/>
              <a:gd name="f243" fmla="+- f238 f239 0"/>
              <a:gd name="f244" fmla="+- 0 0 f240"/>
              <a:gd name="f245" fmla="sqrt f241"/>
              <a:gd name="f246" fmla="sqrt f242"/>
              <a:gd name="f247" fmla="sqrt f243"/>
              <a:gd name="f248" fmla="*/ f244 f2 1"/>
              <a:gd name="f249" fmla="*/ f179 1 f245"/>
              <a:gd name="f250" fmla="*/ f183 1 f246"/>
              <a:gd name="f251" fmla="*/ f185 1 f247"/>
              <a:gd name="f252" fmla="*/ f248 1 f9"/>
              <a:gd name="f253" fmla="*/ f224 f249 1"/>
              <a:gd name="f254" fmla="*/ f225 f249 1"/>
              <a:gd name="f255" fmla="*/ f224 f250 1"/>
              <a:gd name="f256" fmla="*/ f225 f250 1"/>
              <a:gd name="f257" fmla="*/ f224 f251 1"/>
              <a:gd name="f258" fmla="*/ f225 f251 1"/>
              <a:gd name="f259" fmla="+- f252 0 f3"/>
              <a:gd name="f260" fmla="+- f197 0 f257"/>
              <a:gd name="f261" fmla="+- f198 0 f258"/>
              <a:gd name="f262" fmla="sin 1 f259"/>
              <a:gd name="f263" fmla="cos 1 f259"/>
              <a:gd name="f264" fmla="+- 0 0 f262"/>
              <a:gd name="f265" fmla="+- 0 0 f263"/>
              <a:gd name="f266" fmla="*/ 10800 f264 1"/>
              <a:gd name="f267" fmla="*/ 10800 f265 1"/>
              <a:gd name="f268" fmla="+- f266 10800 0"/>
              <a:gd name="f269" fmla="+- f267 10800 0"/>
              <a:gd name="f270" fmla="*/ f266 1 12"/>
              <a:gd name="f271" fmla="*/ f267 1 12"/>
              <a:gd name="f272" fmla="+- f190 0 f268"/>
              <a:gd name="f273" fmla="+- f191 0 f269"/>
              <a:gd name="f274" fmla="*/ f272 1 3"/>
              <a:gd name="f275" fmla="*/ f273 1 3"/>
              <a:gd name="f276" fmla="*/ f272 2 1"/>
              <a:gd name="f277" fmla="*/ f273 2 1"/>
              <a:gd name="f278" fmla="*/ f276 1 3"/>
              <a:gd name="f279" fmla="*/ f277 1 3"/>
              <a:gd name="f280" fmla="+- f274 f268 0"/>
              <a:gd name="f281" fmla="+- f275 f269 0"/>
              <a:gd name="f282" fmla="+- f280 0 f270"/>
              <a:gd name="f283" fmla="+- f281 0 f271"/>
              <a:gd name="f284" fmla="+- f278 f268 0"/>
              <a:gd name="f285" fmla="+- f279 f269 0"/>
              <a:gd name="f286" fmla="+- f282 0 f253"/>
              <a:gd name="f287" fmla="+- f283 0 f254"/>
              <a:gd name="f288" fmla="+- f284 0 f255"/>
              <a:gd name="f289" fmla="+- f285 0 f256"/>
            </a:gdLst>
            <a:ahLst>
              <a:ahXY gdRefX="f0" minX="f10" maxX="f11" gdRefY="f1" minY="f10" maxY="f11">
                <a:pos x="f199" y="f20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1" t="f204" r="f202" b="f203"/>
            <a:pathLst>
              <a:path w="21600" h="21600">
                <a:moveTo>
                  <a:pt x="f12" y="f13"/>
                </a:moveTo>
                <a:cubicBezTo>
                  <a:pt x="f14" y="f15"/>
                  <a:pt x="f16" y="f17"/>
                  <a:pt x="f18" y="f17"/>
                </a:cubicBezTo>
                <a:cubicBezTo>
                  <a:pt x="f19" y="f20"/>
                  <a:pt x="f21" y="f22"/>
                  <a:pt x="f23" y="f24"/>
                </a:cubicBezTo>
                <a:cubicBezTo>
                  <a:pt x="f25" y="f26"/>
                  <a:pt x="f27" y="f28"/>
                  <a:pt x="f29" y="f28"/>
                </a:cubicBezTo>
                <a:cubicBezTo>
                  <a:pt x="f30" y="f31"/>
                  <a:pt x="f32" y="f33"/>
                  <a:pt x="f34" y="f35"/>
                </a:cubicBezTo>
                <a:cubicBezTo>
                  <a:pt x="f36" y="f37"/>
                  <a:pt x="f38" y="f7"/>
                  <a:pt x="f39" y="f7"/>
                </a:cubicBezTo>
                <a:cubicBezTo>
                  <a:pt x="f40" y="f7"/>
                  <a:pt x="f41" y="f42"/>
                  <a:pt x="f43" y="f44"/>
                </a:cubicBezTo>
                <a:cubicBezTo>
                  <a:pt x="f45" y="f46"/>
                  <a:pt x="f47" y="f7"/>
                  <a:pt x="f48" y="f7"/>
                </a:cubicBezTo>
                <a:cubicBezTo>
                  <a:pt x="f49" y="f7"/>
                  <a:pt x="f50" y="f51"/>
                  <a:pt x="f52" y="f53"/>
                </a:cubicBezTo>
                <a:cubicBezTo>
                  <a:pt x="f54" y="f55"/>
                  <a:pt x="f56" y="f57"/>
                  <a:pt x="f56" y="f58"/>
                </a:cubicBezTo>
                <a:cubicBezTo>
                  <a:pt x="f56" y="f59"/>
                  <a:pt x="f60" y="f61"/>
                  <a:pt x="f62" y="f63"/>
                </a:cubicBezTo>
                <a:cubicBezTo>
                  <a:pt x="f64" y="f65"/>
                  <a:pt x="f8" y="f66"/>
                  <a:pt x="f8" y="f67"/>
                </a:cubicBezTo>
                <a:cubicBezTo>
                  <a:pt x="f8" y="f68"/>
                  <a:pt x="f69" y="f70"/>
                  <a:pt x="f71" y="f72"/>
                </a:cubicBezTo>
                <a:cubicBezTo>
                  <a:pt x="f71" y="f73"/>
                  <a:pt x="f74" y="f75"/>
                  <a:pt x="f76" y="f75"/>
                </a:cubicBezTo>
                <a:cubicBezTo>
                  <a:pt x="f77" y="f75"/>
                  <a:pt x="f78" y="f79"/>
                  <a:pt x="f80" y="f81"/>
                </a:cubicBezTo>
                <a:cubicBezTo>
                  <a:pt x="f82" y="f54"/>
                  <a:pt x="f83" y="f8"/>
                  <a:pt x="f84" y="f8"/>
                </a:cubicBezTo>
                <a:cubicBezTo>
                  <a:pt x="f85" y="f8"/>
                  <a:pt x="f86" y="f87"/>
                  <a:pt x="f88" y="f89"/>
                </a:cubicBezTo>
                <a:cubicBezTo>
                  <a:pt x="f90" y="f91"/>
                  <a:pt x="f92" y="f93"/>
                  <a:pt x="f94" y="f93"/>
                </a:cubicBezTo>
                <a:cubicBezTo>
                  <a:pt x="f95" y="f93"/>
                  <a:pt x="f96" y="f97"/>
                  <a:pt x="f98" y="f99"/>
                </a:cubicBezTo>
                <a:cubicBezTo>
                  <a:pt x="f100" y="f101"/>
                  <a:pt x="f102" y="f103"/>
                  <a:pt x="f102" y="f104"/>
                </a:cubicBezTo>
                <a:cubicBezTo>
                  <a:pt x="f102" y="f105"/>
                  <a:pt x="f31" y="f106"/>
                  <a:pt x="f107" y="f108"/>
                </a:cubicBezTo>
                <a:cubicBezTo>
                  <a:pt x="f109" y="f110"/>
                  <a:pt x="f7" y="f34"/>
                  <a:pt x="f7" y="f111"/>
                </a:cubicBezTo>
                <a:cubicBezTo>
                  <a:pt x="f7" y="f112"/>
                  <a:pt x="f113" y="f114"/>
                  <a:pt x="f12" y="f13"/>
                </a:cubicBezTo>
                <a:close/>
              </a:path>
              <a:path w="21600" h="21600" fill="none">
                <a:moveTo>
                  <a:pt x="f12" y="f13"/>
                </a:moveTo>
                <a:cubicBezTo>
                  <a:pt x="f20" y="f115"/>
                  <a:pt x="f116" y="f117"/>
                  <a:pt x="f118" y="f119"/>
                </a:cubicBezTo>
              </a:path>
              <a:path w="21600" h="21600" fill="none">
                <a:moveTo>
                  <a:pt x="f23" y="f24"/>
                </a:moveTo>
                <a:cubicBezTo>
                  <a:pt x="f61" y="f120"/>
                  <a:pt x="f121" y="f122"/>
                  <a:pt x="f123" y="f124"/>
                </a:cubicBezTo>
              </a:path>
              <a:path w="21600" h="21600" fill="none">
                <a:moveTo>
                  <a:pt x="f34" y="f35"/>
                </a:moveTo>
                <a:cubicBezTo>
                  <a:pt x="f125" y="f126"/>
                  <a:pt x="f127" y="f128"/>
                  <a:pt x="f129" y="f130"/>
                </a:cubicBezTo>
              </a:path>
              <a:path w="21600" h="21600" fill="none">
                <a:moveTo>
                  <a:pt x="f43" y="f44"/>
                </a:moveTo>
                <a:cubicBezTo>
                  <a:pt x="f131" y="f132"/>
                  <a:pt x="f133" y="f134"/>
                  <a:pt x="f135" y="f136"/>
                </a:cubicBezTo>
              </a:path>
              <a:path w="21600" h="21600" fill="none">
                <a:moveTo>
                  <a:pt x="f52" y="f53"/>
                </a:moveTo>
                <a:cubicBezTo>
                  <a:pt x="f137" y="f138"/>
                  <a:pt x="f139" y="f140"/>
                  <a:pt x="f141" y="f142"/>
                </a:cubicBezTo>
              </a:path>
              <a:path w="21600" h="21600" fill="none">
                <a:moveTo>
                  <a:pt x="f62" y="f63"/>
                </a:moveTo>
                <a:cubicBezTo>
                  <a:pt x="f143" y="f144"/>
                  <a:pt x="f145" y="f146"/>
                  <a:pt x="f147" y="f148"/>
                </a:cubicBezTo>
              </a:path>
              <a:path w="21600" h="21600" fill="none">
                <a:moveTo>
                  <a:pt x="f149" y="f72"/>
                </a:moveTo>
                <a:cubicBezTo>
                  <a:pt x="f150" y="f151"/>
                  <a:pt x="f152" y="f153"/>
                  <a:pt x="f154" y="f155"/>
                </a:cubicBezTo>
              </a:path>
              <a:path w="21600" h="21600" fill="none">
                <a:moveTo>
                  <a:pt x="f80" y="f81"/>
                </a:moveTo>
                <a:cubicBezTo>
                  <a:pt x="f156" y="f157"/>
                  <a:pt x="f158" y="f159"/>
                  <a:pt x="f160" y="f161"/>
                </a:cubicBezTo>
              </a:path>
              <a:path w="21600" h="21600" fill="none">
                <a:moveTo>
                  <a:pt x="f162" y="f89"/>
                </a:moveTo>
                <a:cubicBezTo>
                  <a:pt x="f163" y="f164"/>
                  <a:pt x="f165" y="f166"/>
                  <a:pt x="f167" y="f168"/>
                </a:cubicBezTo>
              </a:path>
              <a:path w="21600" h="21600" fill="none">
                <a:moveTo>
                  <a:pt x="f98" y="f99"/>
                </a:moveTo>
                <a:cubicBezTo>
                  <a:pt x="f169" y="f101"/>
                  <a:pt x="f170" y="f171"/>
                  <a:pt x="f172" y="f173"/>
                </a:cubicBezTo>
              </a:path>
              <a:path w="21600" h="21600" fill="none">
                <a:moveTo>
                  <a:pt x="f107" y="f108"/>
                </a:moveTo>
                <a:cubicBezTo>
                  <a:pt x="f132" y="f174"/>
                  <a:pt x="f175" y="f176"/>
                  <a:pt x="f177" y="f178"/>
                </a:cubicBezTo>
              </a:path>
              <a:path w="21600" h="21600">
                <a:moveTo>
                  <a:pt x="f286" y="f287"/>
                </a:moveTo>
                <a:arcTo wR="f182" hR="f182" stAng="f211" swAng="f215"/>
                <a:close/>
              </a:path>
              <a:path w="21600" h="21600">
                <a:moveTo>
                  <a:pt x="f288" y="f289"/>
                </a:moveTo>
                <a:arcTo wR="f184" hR="f184" stAng="f211" swAng="f215"/>
                <a:close/>
              </a:path>
              <a:path w="21600" h="21600">
                <a:moveTo>
                  <a:pt x="f260" y="f261"/>
                </a:moveTo>
                <a:arcTo wR="f186" hR="f186" stAng="f211" swAng="f215"/>
                <a:close/>
              </a:path>
            </a:pathLst>
          </a:custGeom>
          <a:solidFill>
            <a:srgbClr val="CFE7F5">
              <a:alpha val="50000"/>
            </a:srgbClr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rPr>
              <a:t>X=555</a:t>
            </a:r>
          </a:p>
        </p:txBody>
      </p:sp>
      <p:sp>
        <p:nvSpPr>
          <p:cNvPr id="4" name="Freeform 3"/>
          <p:cNvSpPr/>
          <p:nvPr/>
        </p:nvSpPr>
        <p:spPr>
          <a:xfrm>
            <a:off x="6217919" y="5029200"/>
            <a:ext cx="1280159" cy="548640"/>
          </a:xfrm>
          <a:custGeom>
            <a:avLst>
              <a:gd name="f0" fmla="val 18405"/>
              <a:gd name="f1" fmla="val 27378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*/ 5419351 1 1725033"/>
              <a:gd name="f10" fmla="val -2147483647"/>
              <a:gd name="f11" fmla="val 2147483647"/>
              <a:gd name="f12" fmla="val 1930"/>
              <a:gd name="f13" fmla="val 7160"/>
              <a:gd name="f14" fmla="val 1530"/>
              <a:gd name="f15" fmla="val 4490"/>
              <a:gd name="f16" fmla="val 3400"/>
              <a:gd name="f17" fmla="val 1970"/>
              <a:gd name="f18" fmla="val 5270"/>
              <a:gd name="f19" fmla="val 5860"/>
              <a:gd name="f20" fmla="val 1950"/>
              <a:gd name="f21" fmla="val 6470"/>
              <a:gd name="f22" fmla="val 2210"/>
              <a:gd name="f23" fmla="val 6970"/>
              <a:gd name="f24" fmla="val 2600"/>
              <a:gd name="f25" fmla="val 7450"/>
              <a:gd name="f26" fmla="val 1390"/>
              <a:gd name="f27" fmla="val 8340"/>
              <a:gd name="f28" fmla="val 650"/>
              <a:gd name="f29" fmla="val 9340"/>
              <a:gd name="f30" fmla="val 10004"/>
              <a:gd name="f31" fmla="val 690"/>
              <a:gd name="f32" fmla="val 10710"/>
              <a:gd name="f33" fmla="val 1050"/>
              <a:gd name="f34" fmla="val 11210"/>
              <a:gd name="f35" fmla="val 1700"/>
              <a:gd name="f36" fmla="val 11570"/>
              <a:gd name="f37" fmla="val 630"/>
              <a:gd name="f38" fmla="val 12330"/>
              <a:gd name="f39" fmla="val 13150"/>
              <a:gd name="f40" fmla="val 13840"/>
              <a:gd name="f41" fmla="val 14470"/>
              <a:gd name="f42" fmla="val 460"/>
              <a:gd name="f43" fmla="val 14870"/>
              <a:gd name="f44" fmla="val 1160"/>
              <a:gd name="f45" fmla="val 15330"/>
              <a:gd name="f46" fmla="val 440"/>
              <a:gd name="f47" fmla="val 16020"/>
              <a:gd name="f48" fmla="val 16740"/>
              <a:gd name="f49" fmla="val 17910"/>
              <a:gd name="f50" fmla="val 18900"/>
              <a:gd name="f51" fmla="val 1130"/>
              <a:gd name="f52" fmla="val 19110"/>
              <a:gd name="f53" fmla="val 2710"/>
              <a:gd name="f54" fmla="val 20240"/>
              <a:gd name="f55" fmla="val 3150"/>
              <a:gd name="f56" fmla="val 21060"/>
              <a:gd name="f57" fmla="val 4580"/>
              <a:gd name="f58" fmla="val 6220"/>
              <a:gd name="f59" fmla="val 6720"/>
              <a:gd name="f60" fmla="val 21000"/>
              <a:gd name="f61" fmla="val 7200"/>
              <a:gd name="f62" fmla="val 20830"/>
              <a:gd name="f63" fmla="val 7660"/>
              <a:gd name="f64" fmla="val 21310"/>
              <a:gd name="f65" fmla="val 8460"/>
              <a:gd name="f66" fmla="val 9450"/>
              <a:gd name="f67" fmla="val 10460"/>
              <a:gd name="f68" fmla="val 12750"/>
              <a:gd name="f69" fmla="val 20310"/>
              <a:gd name="f70" fmla="val 14680"/>
              <a:gd name="f71" fmla="val 18650"/>
              <a:gd name="f72" fmla="val 15010"/>
              <a:gd name="f73" fmla="val 17200"/>
              <a:gd name="f74" fmla="val 17370"/>
              <a:gd name="f75" fmla="val 18920"/>
              <a:gd name="f76" fmla="val 15770"/>
              <a:gd name="f77" fmla="val 15220"/>
              <a:gd name="f78" fmla="val 14700"/>
              <a:gd name="f79" fmla="val 18710"/>
              <a:gd name="f80" fmla="val 14240"/>
              <a:gd name="f81" fmla="val 18310"/>
              <a:gd name="f82" fmla="val 13820"/>
              <a:gd name="f83" fmla="val 12490"/>
              <a:gd name="f84" fmla="val 11000"/>
              <a:gd name="f85" fmla="val 9890"/>
              <a:gd name="f86" fmla="val 8840"/>
              <a:gd name="f87" fmla="val 20790"/>
              <a:gd name="f88" fmla="val 8210"/>
              <a:gd name="f89" fmla="val 19510"/>
              <a:gd name="f90" fmla="val 7620"/>
              <a:gd name="f91" fmla="val 20000"/>
              <a:gd name="f92" fmla="val 7930"/>
              <a:gd name="f93" fmla="val 20290"/>
              <a:gd name="f94" fmla="val 6240"/>
              <a:gd name="f95" fmla="val 4850"/>
              <a:gd name="f96" fmla="val 3570"/>
              <a:gd name="f97" fmla="val 19280"/>
              <a:gd name="f98" fmla="val 2900"/>
              <a:gd name="f99" fmla="val 17640"/>
              <a:gd name="f100" fmla="val 1300"/>
              <a:gd name="f101" fmla="val 17600"/>
              <a:gd name="f102" fmla="val 480"/>
              <a:gd name="f103" fmla="val 16300"/>
              <a:gd name="f104" fmla="val 14660"/>
              <a:gd name="f105" fmla="val 13900"/>
              <a:gd name="f106" fmla="val 13210"/>
              <a:gd name="f107" fmla="val 1070"/>
              <a:gd name="f108" fmla="val 12640"/>
              <a:gd name="f109" fmla="val 380"/>
              <a:gd name="f110" fmla="val 12160"/>
              <a:gd name="f111" fmla="val 10120"/>
              <a:gd name="f112" fmla="val 8590"/>
              <a:gd name="f113" fmla="val 840"/>
              <a:gd name="f114" fmla="val 7330"/>
              <a:gd name="f115" fmla="val 7410"/>
              <a:gd name="f116" fmla="val 2040"/>
              <a:gd name="f117" fmla="val 7690"/>
              <a:gd name="f118" fmla="val 2090"/>
              <a:gd name="f119" fmla="val 7920"/>
              <a:gd name="f120" fmla="val 2790"/>
              <a:gd name="f121" fmla="val 7480"/>
              <a:gd name="f122" fmla="val 3050"/>
              <a:gd name="f123" fmla="val 7670"/>
              <a:gd name="f124" fmla="val 3310"/>
              <a:gd name="f125" fmla="val 11130"/>
              <a:gd name="f126" fmla="val 1910"/>
              <a:gd name="f127" fmla="val 11080"/>
              <a:gd name="f128" fmla="val 2160"/>
              <a:gd name="f129" fmla="val 11030"/>
              <a:gd name="f130" fmla="val 2400"/>
              <a:gd name="f131" fmla="val 14720"/>
              <a:gd name="f132" fmla="val 1400"/>
              <a:gd name="f133" fmla="val 14640"/>
              <a:gd name="f134" fmla="val 1720"/>
              <a:gd name="f135" fmla="val 14540"/>
              <a:gd name="f136" fmla="val 2010"/>
              <a:gd name="f137" fmla="val 19130"/>
              <a:gd name="f138" fmla="val 2890"/>
              <a:gd name="f139" fmla="val 19230"/>
              <a:gd name="f140" fmla="val 3290"/>
              <a:gd name="f141" fmla="val 19190"/>
              <a:gd name="f142" fmla="val 3380"/>
              <a:gd name="f143" fmla="val 20660"/>
              <a:gd name="f144" fmla="val 8170"/>
              <a:gd name="f145" fmla="val 20430"/>
              <a:gd name="f146" fmla="val 8620"/>
              <a:gd name="f147" fmla="val 20110"/>
              <a:gd name="f148" fmla="val 8990"/>
              <a:gd name="f149" fmla="val 18660"/>
              <a:gd name="f150" fmla="val 18740"/>
              <a:gd name="f151" fmla="val 14200"/>
              <a:gd name="f152" fmla="val 18280"/>
              <a:gd name="f153" fmla="val 12200"/>
              <a:gd name="f154" fmla="val 17000"/>
              <a:gd name="f155" fmla="val 11450"/>
              <a:gd name="f156" fmla="val 14320"/>
              <a:gd name="f157" fmla="val 17980"/>
              <a:gd name="f158" fmla="val 14350"/>
              <a:gd name="f159" fmla="val 17680"/>
              <a:gd name="f160" fmla="val 14370"/>
              <a:gd name="f161" fmla="val 17360"/>
              <a:gd name="f162" fmla="val 8220"/>
              <a:gd name="f163" fmla="val 8060"/>
              <a:gd name="f164" fmla="val 19250"/>
              <a:gd name="f165" fmla="val 7960"/>
              <a:gd name="f166" fmla="val 18950"/>
              <a:gd name="f167" fmla="val 7860"/>
              <a:gd name="f168" fmla="val 18640"/>
              <a:gd name="f169" fmla="val 3090"/>
              <a:gd name="f170" fmla="val 3280"/>
              <a:gd name="f171" fmla="val 17540"/>
              <a:gd name="f172" fmla="val 3460"/>
              <a:gd name="f173" fmla="val 17450"/>
              <a:gd name="f174" fmla="val 12900"/>
              <a:gd name="f175" fmla="val 1780"/>
              <a:gd name="f176" fmla="val 13130"/>
              <a:gd name="f177" fmla="val 2330"/>
              <a:gd name="f178" fmla="val 13040"/>
              <a:gd name="f179" fmla="*/ 1800 1800 1"/>
              <a:gd name="f180" fmla="+- 0 0 0"/>
              <a:gd name="f181" fmla="+- 0 0 23592960"/>
              <a:gd name="f182" fmla="val 1800"/>
              <a:gd name="f183" fmla="*/ 1200 1200 1"/>
              <a:gd name="f184" fmla="val 1200"/>
              <a:gd name="f185" fmla="*/ 700 700 1"/>
              <a:gd name="f186" fmla="val 700"/>
              <a:gd name="f187" fmla="*/ f5 1 21600"/>
              <a:gd name="f188" fmla="*/ f6 1 21600"/>
              <a:gd name="f189" fmla="*/ f9 1 180"/>
              <a:gd name="f190" fmla="pin -2147483647 f0 2147483647"/>
              <a:gd name="f191" fmla="pin -2147483647 f1 2147483647"/>
              <a:gd name="f192" fmla="*/ 0 f9 1"/>
              <a:gd name="f193" fmla="*/ f180 f2 1"/>
              <a:gd name="f194" fmla="*/ f181 f2 1"/>
              <a:gd name="f195" fmla="+- f190 0 10800"/>
              <a:gd name="f196" fmla="+- f191 0 10800"/>
              <a:gd name="f197" fmla="val f190"/>
              <a:gd name="f198" fmla="val f191"/>
              <a:gd name="f199" fmla="*/ f190 f187 1"/>
              <a:gd name="f200" fmla="*/ f191 f188 1"/>
              <a:gd name="f201" fmla="*/ 3000 f187 1"/>
              <a:gd name="f202" fmla="*/ 17110 f187 1"/>
              <a:gd name="f203" fmla="*/ 17330 f188 1"/>
              <a:gd name="f204" fmla="*/ 3320 f188 1"/>
              <a:gd name="f205" fmla="*/ f192 1 f4"/>
              <a:gd name="f206" fmla="*/ f193 1 f4"/>
              <a:gd name="f207" fmla="*/ f194 1 f4"/>
              <a:gd name="f208" fmla="+- 0 0 f196"/>
              <a:gd name="f209" fmla="+- 0 0 f195"/>
              <a:gd name="f210" fmla="+- 0 0 f205"/>
              <a:gd name="f211" fmla="+- f206 0 f3"/>
              <a:gd name="f212" fmla="+- f207 0 f3"/>
              <a:gd name="f213" fmla="at2 f208 f209"/>
              <a:gd name="f214" fmla="*/ f210 f2 1"/>
              <a:gd name="f215" fmla="+- f212 0 f211"/>
              <a:gd name="f216" fmla="+- f213 f3 0"/>
              <a:gd name="f217" fmla="*/ f214 1 f9"/>
              <a:gd name="f218" fmla="*/ f216 f9 1"/>
              <a:gd name="f219" fmla="+- f217 0 f3"/>
              <a:gd name="f220" fmla="*/ f218 1 f2"/>
              <a:gd name="f221" fmla="cos 1 f219"/>
              <a:gd name="f222" fmla="sin 1 f219"/>
              <a:gd name="f223" fmla="+- 0 0 f220"/>
              <a:gd name="f224" fmla="+- 0 0 f221"/>
              <a:gd name="f225" fmla="+- 0 0 f222"/>
              <a:gd name="f226" fmla="val f223"/>
              <a:gd name="f227" fmla="*/ 1800 f224 1"/>
              <a:gd name="f228" fmla="*/ 1800 f225 1"/>
              <a:gd name="f229" fmla="*/ 1200 f224 1"/>
              <a:gd name="f230" fmla="*/ 1200 f225 1"/>
              <a:gd name="f231" fmla="*/ 700 f224 1"/>
              <a:gd name="f232" fmla="*/ 700 f225 1"/>
              <a:gd name="f233" fmla="*/ f226 1 f189"/>
              <a:gd name="f234" fmla="*/ f227 f227 1"/>
              <a:gd name="f235" fmla="*/ f228 f228 1"/>
              <a:gd name="f236" fmla="*/ f229 f229 1"/>
              <a:gd name="f237" fmla="*/ f230 f230 1"/>
              <a:gd name="f238" fmla="*/ f231 f231 1"/>
              <a:gd name="f239" fmla="*/ f232 f232 1"/>
              <a:gd name="f240" fmla="*/ f233 f189 1"/>
              <a:gd name="f241" fmla="+- f234 f235 0"/>
              <a:gd name="f242" fmla="+- f236 f237 0"/>
              <a:gd name="f243" fmla="+- f238 f239 0"/>
              <a:gd name="f244" fmla="+- 0 0 f240"/>
              <a:gd name="f245" fmla="sqrt f241"/>
              <a:gd name="f246" fmla="sqrt f242"/>
              <a:gd name="f247" fmla="sqrt f243"/>
              <a:gd name="f248" fmla="*/ f244 f2 1"/>
              <a:gd name="f249" fmla="*/ f179 1 f245"/>
              <a:gd name="f250" fmla="*/ f183 1 f246"/>
              <a:gd name="f251" fmla="*/ f185 1 f247"/>
              <a:gd name="f252" fmla="*/ f248 1 f9"/>
              <a:gd name="f253" fmla="*/ f224 f249 1"/>
              <a:gd name="f254" fmla="*/ f225 f249 1"/>
              <a:gd name="f255" fmla="*/ f224 f250 1"/>
              <a:gd name="f256" fmla="*/ f225 f250 1"/>
              <a:gd name="f257" fmla="*/ f224 f251 1"/>
              <a:gd name="f258" fmla="*/ f225 f251 1"/>
              <a:gd name="f259" fmla="+- f252 0 f3"/>
              <a:gd name="f260" fmla="+- f197 0 f257"/>
              <a:gd name="f261" fmla="+- f198 0 f258"/>
              <a:gd name="f262" fmla="sin 1 f259"/>
              <a:gd name="f263" fmla="cos 1 f259"/>
              <a:gd name="f264" fmla="+- 0 0 f262"/>
              <a:gd name="f265" fmla="+- 0 0 f263"/>
              <a:gd name="f266" fmla="*/ 10800 f264 1"/>
              <a:gd name="f267" fmla="*/ 10800 f265 1"/>
              <a:gd name="f268" fmla="+- f266 10800 0"/>
              <a:gd name="f269" fmla="+- f267 10800 0"/>
              <a:gd name="f270" fmla="*/ f266 1 12"/>
              <a:gd name="f271" fmla="*/ f267 1 12"/>
              <a:gd name="f272" fmla="+- f190 0 f268"/>
              <a:gd name="f273" fmla="+- f191 0 f269"/>
              <a:gd name="f274" fmla="*/ f272 1 3"/>
              <a:gd name="f275" fmla="*/ f273 1 3"/>
              <a:gd name="f276" fmla="*/ f272 2 1"/>
              <a:gd name="f277" fmla="*/ f273 2 1"/>
              <a:gd name="f278" fmla="*/ f276 1 3"/>
              <a:gd name="f279" fmla="*/ f277 1 3"/>
              <a:gd name="f280" fmla="+- f274 f268 0"/>
              <a:gd name="f281" fmla="+- f275 f269 0"/>
              <a:gd name="f282" fmla="+- f280 0 f270"/>
              <a:gd name="f283" fmla="+- f281 0 f271"/>
              <a:gd name="f284" fmla="+- f278 f268 0"/>
              <a:gd name="f285" fmla="+- f279 f269 0"/>
              <a:gd name="f286" fmla="+- f282 0 f253"/>
              <a:gd name="f287" fmla="+- f283 0 f254"/>
              <a:gd name="f288" fmla="+- f284 0 f255"/>
              <a:gd name="f289" fmla="+- f285 0 f256"/>
            </a:gdLst>
            <a:ahLst>
              <a:ahXY gdRefX="f0" minX="f10" maxX="f11" gdRefY="f1" minY="f10" maxY="f11">
                <a:pos x="f199" y="f20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1" t="f204" r="f202" b="f203"/>
            <a:pathLst>
              <a:path w="21600" h="21600">
                <a:moveTo>
                  <a:pt x="f12" y="f13"/>
                </a:moveTo>
                <a:cubicBezTo>
                  <a:pt x="f14" y="f15"/>
                  <a:pt x="f16" y="f17"/>
                  <a:pt x="f18" y="f17"/>
                </a:cubicBezTo>
                <a:cubicBezTo>
                  <a:pt x="f19" y="f20"/>
                  <a:pt x="f21" y="f22"/>
                  <a:pt x="f23" y="f24"/>
                </a:cubicBezTo>
                <a:cubicBezTo>
                  <a:pt x="f25" y="f26"/>
                  <a:pt x="f27" y="f28"/>
                  <a:pt x="f29" y="f28"/>
                </a:cubicBezTo>
                <a:cubicBezTo>
                  <a:pt x="f30" y="f31"/>
                  <a:pt x="f32" y="f33"/>
                  <a:pt x="f34" y="f35"/>
                </a:cubicBezTo>
                <a:cubicBezTo>
                  <a:pt x="f36" y="f37"/>
                  <a:pt x="f38" y="f7"/>
                  <a:pt x="f39" y="f7"/>
                </a:cubicBezTo>
                <a:cubicBezTo>
                  <a:pt x="f40" y="f7"/>
                  <a:pt x="f41" y="f42"/>
                  <a:pt x="f43" y="f44"/>
                </a:cubicBezTo>
                <a:cubicBezTo>
                  <a:pt x="f45" y="f46"/>
                  <a:pt x="f47" y="f7"/>
                  <a:pt x="f48" y="f7"/>
                </a:cubicBezTo>
                <a:cubicBezTo>
                  <a:pt x="f49" y="f7"/>
                  <a:pt x="f50" y="f51"/>
                  <a:pt x="f52" y="f53"/>
                </a:cubicBezTo>
                <a:cubicBezTo>
                  <a:pt x="f54" y="f55"/>
                  <a:pt x="f56" y="f57"/>
                  <a:pt x="f56" y="f58"/>
                </a:cubicBezTo>
                <a:cubicBezTo>
                  <a:pt x="f56" y="f59"/>
                  <a:pt x="f60" y="f61"/>
                  <a:pt x="f62" y="f63"/>
                </a:cubicBezTo>
                <a:cubicBezTo>
                  <a:pt x="f64" y="f65"/>
                  <a:pt x="f8" y="f66"/>
                  <a:pt x="f8" y="f67"/>
                </a:cubicBezTo>
                <a:cubicBezTo>
                  <a:pt x="f8" y="f68"/>
                  <a:pt x="f69" y="f70"/>
                  <a:pt x="f71" y="f72"/>
                </a:cubicBezTo>
                <a:cubicBezTo>
                  <a:pt x="f71" y="f73"/>
                  <a:pt x="f74" y="f75"/>
                  <a:pt x="f76" y="f75"/>
                </a:cubicBezTo>
                <a:cubicBezTo>
                  <a:pt x="f77" y="f75"/>
                  <a:pt x="f78" y="f79"/>
                  <a:pt x="f80" y="f81"/>
                </a:cubicBezTo>
                <a:cubicBezTo>
                  <a:pt x="f82" y="f54"/>
                  <a:pt x="f83" y="f8"/>
                  <a:pt x="f84" y="f8"/>
                </a:cubicBezTo>
                <a:cubicBezTo>
                  <a:pt x="f85" y="f8"/>
                  <a:pt x="f86" y="f87"/>
                  <a:pt x="f88" y="f89"/>
                </a:cubicBezTo>
                <a:cubicBezTo>
                  <a:pt x="f90" y="f91"/>
                  <a:pt x="f92" y="f93"/>
                  <a:pt x="f94" y="f93"/>
                </a:cubicBezTo>
                <a:cubicBezTo>
                  <a:pt x="f95" y="f93"/>
                  <a:pt x="f96" y="f97"/>
                  <a:pt x="f98" y="f99"/>
                </a:cubicBezTo>
                <a:cubicBezTo>
                  <a:pt x="f100" y="f101"/>
                  <a:pt x="f102" y="f103"/>
                  <a:pt x="f102" y="f104"/>
                </a:cubicBezTo>
                <a:cubicBezTo>
                  <a:pt x="f102" y="f105"/>
                  <a:pt x="f31" y="f106"/>
                  <a:pt x="f107" y="f108"/>
                </a:cubicBezTo>
                <a:cubicBezTo>
                  <a:pt x="f109" y="f110"/>
                  <a:pt x="f7" y="f34"/>
                  <a:pt x="f7" y="f111"/>
                </a:cubicBezTo>
                <a:cubicBezTo>
                  <a:pt x="f7" y="f112"/>
                  <a:pt x="f113" y="f114"/>
                  <a:pt x="f12" y="f13"/>
                </a:cubicBezTo>
                <a:close/>
              </a:path>
              <a:path w="21600" h="21600" fill="none">
                <a:moveTo>
                  <a:pt x="f12" y="f13"/>
                </a:moveTo>
                <a:cubicBezTo>
                  <a:pt x="f20" y="f115"/>
                  <a:pt x="f116" y="f117"/>
                  <a:pt x="f118" y="f119"/>
                </a:cubicBezTo>
              </a:path>
              <a:path w="21600" h="21600" fill="none">
                <a:moveTo>
                  <a:pt x="f23" y="f24"/>
                </a:moveTo>
                <a:cubicBezTo>
                  <a:pt x="f61" y="f120"/>
                  <a:pt x="f121" y="f122"/>
                  <a:pt x="f123" y="f124"/>
                </a:cubicBezTo>
              </a:path>
              <a:path w="21600" h="21600" fill="none">
                <a:moveTo>
                  <a:pt x="f34" y="f35"/>
                </a:moveTo>
                <a:cubicBezTo>
                  <a:pt x="f125" y="f126"/>
                  <a:pt x="f127" y="f128"/>
                  <a:pt x="f129" y="f130"/>
                </a:cubicBezTo>
              </a:path>
              <a:path w="21600" h="21600" fill="none">
                <a:moveTo>
                  <a:pt x="f43" y="f44"/>
                </a:moveTo>
                <a:cubicBezTo>
                  <a:pt x="f131" y="f132"/>
                  <a:pt x="f133" y="f134"/>
                  <a:pt x="f135" y="f136"/>
                </a:cubicBezTo>
              </a:path>
              <a:path w="21600" h="21600" fill="none">
                <a:moveTo>
                  <a:pt x="f52" y="f53"/>
                </a:moveTo>
                <a:cubicBezTo>
                  <a:pt x="f137" y="f138"/>
                  <a:pt x="f139" y="f140"/>
                  <a:pt x="f141" y="f142"/>
                </a:cubicBezTo>
              </a:path>
              <a:path w="21600" h="21600" fill="none">
                <a:moveTo>
                  <a:pt x="f62" y="f63"/>
                </a:moveTo>
                <a:cubicBezTo>
                  <a:pt x="f143" y="f144"/>
                  <a:pt x="f145" y="f146"/>
                  <a:pt x="f147" y="f148"/>
                </a:cubicBezTo>
              </a:path>
              <a:path w="21600" h="21600" fill="none">
                <a:moveTo>
                  <a:pt x="f149" y="f72"/>
                </a:moveTo>
                <a:cubicBezTo>
                  <a:pt x="f150" y="f151"/>
                  <a:pt x="f152" y="f153"/>
                  <a:pt x="f154" y="f155"/>
                </a:cubicBezTo>
              </a:path>
              <a:path w="21600" h="21600" fill="none">
                <a:moveTo>
                  <a:pt x="f80" y="f81"/>
                </a:moveTo>
                <a:cubicBezTo>
                  <a:pt x="f156" y="f157"/>
                  <a:pt x="f158" y="f159"/>
                  <a:pt x="f160" y="f161"/>
                </a:cubicBezTo>
              </a:path>
              <a:path w="21600" h="21600" fill="none">
                <a:moveTo>
                  <a:pt x="f162" y="f89"/>
                </a:moveTo>
                <a:cubicBezTo>
                  <a:pt x="f163" y="f164"/>
                  <a:pt x="f165" y="f166"/>
                  <a:pt x="f167" y="f168"/>
                </a:cubicBezTo>
              </a:path>
              <a:path w="21600" h="21600" fill="none">
                <a:moveTo>
                  <a:pt x="f98" y="f99"/>
                </a:moveTo>
                <a:cubicBezTo>
                  <a:pt x="f169" y="f101"/>
                  <a:pt x="f170" y="f171"/>
                  <a:pt x="f172" y="f173"/>
                </a:cubicBezTo>
              </a:path>
              <a:path w="21600" h="21600" fill="none">
                <a:moveTo>
                  <a:pt x="f107" y="f108"/>
                </a:moveTo>
                <a:cubicBezTo>
                  <a:pt x="f132" y="f174"/>
                  <a:pt x="f175" y="f176"/>
                  <a:pt x="f177" y="f178"/>
                </a:cubicBezTo>
              </a:path>
              <a:path w="21600" h="21600">
                <a:moveTo>
                  <a:pt x="f286" y="f287"/>
                </a:moveTo>
                <a:arcTo wR="f182" hR="f182" stAng="f211" swAng="f215"/>
                <a:close/>
              </a:path>
              <a:path w="21600" h="21600">
                <a:moveTo>
                  <a:pt x="f288" y="f289"/>
                </a:moveTo>
                <a:arcTo wR="f184" hR="f184" stAng="f211" swAng="f215"/>
                <a:close/>
              </a:path>
              <a:path w="21600" h="21600">
                <a:moveTo>
                  <a:pt x="f260" y="f261"/>
                </a:moveTo>
                <a:arcTo wR="f186" hR="f186" stAng="f211" swAng="f215"/>
                <a:close/>
              </a:path>
            </a:pathLst>
          </a:custGeom>
          <a:solidFill>
            <a:srgbClr val="CFE7F5">
              <a:alpha val="50000"/>
            </a:srgbClr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rPr>
              <a:t>X=555</a:t>
            </a:r>
          </a:p>
        </p:txBody>
      </p:sp>
      <p:sp>
        <p:nvSpPr>
          <p:cNvPr id="5" name="Freeform 4"/>
          <p:cNvSpPr/>
          <p:nvPr/>
        </p:nvSpPr>
        <p:spPr>
          <a:xfrm>
            <a:off x="4846320" y="3840479"/>
            <a:ext cx="1280159" cy="548640"/>
          </a:xfrm>
          <a:custGeom>
            <a:avLst>
              <a:gd name="f0" fmla="val 3321"/>
              <a:gd name="f1" fmla="val -3951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*/ 5419351 1 1725033"/>
              <a:gd name="f10" fmla="val -2147483647"/>
              <a:gd name="f11" fmla="val 2147483647"/>
              <a:gd name="f12" fmla="val 1930"/>
              <a:gd name="f13" fmla="val 7160"/>
              <a:gd name="f14" fmla="val 1530"/>
              <a:gd name="f15" fmla="val 4490"/>
              <a:gd name="f16" fmla="val 3400"/>
              <a:gd name="f17" fmla="val 1970"/>
              <a:gd name="f18" fmla="val 5270"/>
              <a:gd name="f19" fmla="val 5860"/>
              <a:gd name="f20" fmla="val 1950"/>
              <a:gd name="f21" fmla="val 6470"/>
              <a:gd name="f22" fmla="val 2210"/>
              <a:gd name="f23" fmla="val 6970"/>
              <a:gd name="f24" fmla="val 2600"/>
              <a:gd name="f25" fmla="val 7450"/>
              <a:gd name="f26" fmla="val 1390"/>
              <a:gd name="f27" fmla="val 8340"/>
              <a:gd name="f28" fmla="val 650"/>
              <a:gd name="f29" fmla="val 9340"/>
              <a:gd name="f30" fmla="val 10004"/>
              <a:gd name="f31" fmla="val 690"/>
              <a:gd name="f32" fmla="val 10710"/>
              <a:gd name="f33" fmla="val 1050"/>
              <a:gd name="f34" fmla="val 11210"/>
              <a:gd name="f35" fmla="val 1700"/>
              <a:gd name="f36" fmla="val 11570"/>
              <a:gd name="f37" fmla="val 630"/>
              <a:gd name="f38" fmla="val 12330"/>
              <a:gd name="f39" fmla="val 13150"/>
              <a:gd name="f40" fmla="val 13840"/>
              <a:gd name="f41" fmla="val 14470"/>
              <a:gd name="f42" fmla="val 460"/>
              <a:gd name="f43" fmla="val 14870"/>
              <a:gd name="f44" fmla="val 1160"/>
              <a:gd name="f45" fmla="val 15330"/>
              <a:gd name="f46" fmla="val 440"/>
              <a:gd name="f47" fmla="val 16020"/>
              <a:gd name="f48" fmla="val 16740"/>
              <a:gd name="f49" fmla="val 17910"/>
              <a:gd name="f50" fmla="val 18900"/>
              <a:gd name="f51" fmla="val 1130"/>
              <a:gd name="f52" fmla="val 19110"/>
              <a:gd name="f53" fmla="val 2710"/>
              <a:gd name="f54" fmla="val 20240"/>
              <a:gd name="f55" fmla="val 3150"/>
              <a:gd name="f56" fmla="val 21060"/>
              <a:gd name="f57" fmla="val 4580"/>
              <a:gd name="f58" fmla="val 6220"/>
              <a:gd name="f59" fmla="val 6720"/>
              <a:gd name="f60" fmla="val 21000"/>
              <a:gd name="f61" fmla="val 7200"/>
              <a:gd name="f62" fmla="val 20830"/>
              <a:gd name="f63" fmla="val 7660"/>
              <a:gd name="f64" fmla="val 21310"/>
              <a:gd name="f65" fmla="val 8460"/>
              <a:gd name="f66" fmla="val 9450"/>
              <a:gd name="f67" fmla="val 10460"/>
              <a:gd name="f68" fmla="val 12750"/>
              <a:gd name="f69" fmla="val 20310"/>
              <a:gd name="f70" fmla="val 14680"/>
              <a:gd name="f71" fmla="val 18650"/>
              <a:gd name="f72" fmla="val 15010"/>
              <a:gd name="f73" fmla="val 17200"/>
              <a:gd name="f74" fmla="val 17370"/>
              <a:gd name="f75" fmla="val 18920"/>
              <a:gd name="f76" fmla="val 15770"/>
              <a:gd name="f77" fmla="val 15220"/>
              <a:gd name="f78" fmla="val 14700"/>
              <a:gd name="f79" fmla="val 18710"/>
              <a:gd name="f80" fmla="val 14240"/>
              <a:gd name="f81" fmla="val 18310"/>
              <a:gd name="f82" fmla="val 13820"/>
              <a:gd name="f83" fmla="val 12490"/>
              <a:gd name="f84" fmla="val 11000"/>
              <a:gd name="f85" fmla="val 9890"/>
              <a:gd name="f86" fmla="val 8840"/>
              <a:gd name="f87" fmla="val 20790"/>
              <a:gd name="f88" fmla="val 8210"/>
              <a:gd name="f89" fmla="val 19510"/>
              <a:gd name="f90" fmla="val 7620"/>
              <a:gd name="f91" fmla="val 20000"/>
              <a:gd name="f92" fmla="val 7930"/>
              <a:gd name="f93" fmla="val 20290"/>
              <a:gd name="f94" fmla="val 6240"/>
              <a:gd name="f95" fmla="val 4850"/>
              <a:gd name="f96" fmla="val 3570"/>
              <a:gd name="f97" fmla="val 19280"/>
              <a:gd name="f98" fmla="val 2900"/>
              <a:gd name="f99" fmla="val 17640"/>
              <a:gd name="f100" fmla="val 1300"/>
              <a:gd name="f101" fmla="val 17600"/>
              <a:gd name="f102" fmla="val 480"/>
              <a:gd name="f103" fmla="val 16300"/>
              <a:gd name="f104" fmla="val 14660"/>
              <a:gd name="f105" fmla="val 13900"/>
              <a:gd name="f106" fmla="val 13210"/>
              <a:gd name="f107" fmla="val 1070"/>
              <a:gd name="f108" fmla="val 12640"/>
              <a:gd name="f109" fmla="val 380"/>
              <a:gd name="f110" fmla="val 12160"/>
              <a:gd name="f111" fmla="val 10120"/>
              <a:gd name="f112" fmla="val 8590"/>
              <a:gd name="f113" fmla="val 840"/>
              <a:gd name="f114" fmla="val 7330"/>
              <a:gd name="f115" fmla="val 7410"/>
              <a:gd name="f116" fmla="val 2040"/>
              <a:gd name="f117" fmla="val 7690"/>
              <a:gd name="f118" fmla="val 2090"/>
              <a:gd name="f119" fmla="val 7920"/>
              <a:gd name="f120" fmla="val 2790"/>
              <a:gd name="f121" fmla="val 7480"/>
              <a:gd name="f122" fmla="val 3050"/>
              <a:gd name="f123" fmla="val 7670"/>
              <a:gd name="f124" fmla="val 3310"/>
              <a:gd name="f125" fmla="val 11130"/>
              <a:gd name="f126" fmla="val 1910"/>
              <a:gd name="f127" fmla="val 11080"/>
              <a:gd name="f128" fmla="val 2160"/>
              <a:gd name="f129" fmla="val 11030"/>
              <a:gd name="f130" fmla="val 2400"/>
              <a:gd name="f131" fmla="val 14720"/>
              <a:gd name="f132" fmla="val 1400"/>
              <a:gd name="f133" fmla="val 14640"/>
              <a:gd name="f134" fmla="val 1720"/>
              <a:gd name="f135" fmla="val 14540"/>
              <a:gd name="f136" fmla="val 2010"/>
              <a:gd name="f137" fmla="val 19130"/>
              <a:gd name="f138" fmla="val 2890"/>
              <a:gd name="f139" fmla="val 19230"/>
              <a:gd name="f140" fmla="val 3290"/>
              <a:gd name="f141" fmla="val 19190"/>
              <a:gd name="f142" fmla="val 3380"/>
              <a:gd name="f143" fmla="val 20660"/>
              <a:gd name="f144" fmla="val 8170"/>
              <a:gd name="f145" fmla="val 20430"/>
              <a:gd name="f146" fmla="val 8620"/>
              <a:gd name="f147" fmla="val 20110"/>
              <a:gd name="f148" fmla="val 8990"/>
              <a:gd name="f149" fmla="val 18660"/>
              <a:gd name="f150" fmla="val 18740"/>
              <a:gd name="f151" fmla="val 14200"/>
              <a:gd name="f152" fmla="val 18280"/>
              <a:gd name="f153" fmla="val 12200"/>
              <a:gd name="f154" fmla="val 17000"/>
              <a:gd name="f155" fmla="val 11450"/>
              <a:gd name="f156" fmla="val 14320"/>
              <a:gd name="f157" fmla="val 17980"/>
              <a:gd name="f158" fmla="val 14350"/>
              <a:gd name="f159" fmla="val 17680"/>
              <a:gd name="f160" fmla="val 14370"/>
              <a:gd name="f161" fmla="val 17360"/>
              <a:gd name="f162" fmla="val 8220"/>
              <a:gd name="f163" fmla="val 8060"/>
              <a:gd name="f164" fmla="val 19250"/>
              <a:gd name="f165" fmla="val 7960"/>
              <a:gd name="f166" fmla="val 18950"/>
              <a:gd name="f167" fmla="val 7860"/>
              <a:gd name="f168" fmla="val 18640"/>
              <a:gd name="f169" fmla="val 3090"/>
              <a:gd name="f170" fmla="val 3280"/>
              <a:gd name="f171" fmla="val 17540"/>
              <a:gd name="f172" fmla="val 3460"/>
              <a:gd name="f173" fmla="val 17450"/>
              <a:gd name="f174" fmla="val 12900"/>
              <a:gd name="f175" fmla="val 1780"/>
              <a:gd name="f176" fmla="val 13130"/>
              <a:gd name="f177" fmla="val 2330"/>
              <a:gd name="f178" fmla="val 13040"/>
              <a:gd name="f179" fmla="*/ 1800 1800 1"/>
              <a:gd name="f180" fmla="+- 0 0 0"/>
              <a:gd name="f181" fmla="+- 0 0 23592960"/>
              <a:gd name="f182" fmla="val 1800"/>
              <a:gd name="f183" fmla="*/ 1200 1200 1"/>
              <a:gd name="f184" fmla="val 1200"/>
              <a:gd name="f185" fmla="*/ 700 700 1"/>
              <a:gd name="f186" fmla="val 700"/>
              <a:gd name="f187" fmla="*/ f5 1 21600"/>
              <a:gd name="f188" fmla="*/ f6 1 21600"/>
              <a:gd name="f189" fmla="*/ f9 1 180"/>
              <a:gd name="f190" fmla="pin -2147483647 f0 2147483647"/>
              <a:gd name="f191" fmla="pin -2147483647 f1 2147483647"/>
              <a:gd name="f192" fmla="*/ 0 f9 1"/>
              <a:gd name="f193" fmla="*/ f180 f2 1"/>
              <a:gd name="f194" fmla="*/ f181 f2 1"/>
              <a:gd name="f195" fmla="+- f190 0 10800"/>
              <a:gd name="f196" fmla="+- f191 0 10800"/>
              <a:gd name="f197" fmla="val f190"/>
              <a:gd name="f198" fmla="val f191"/>
              <a:gd name="f199" fmla="*/ f190 f187 1"/>
              <a:gd name="f200" fmla="*/ f191 f188 1"/>
              <a:gd name="f201" fmla="*/ 3000 f187 1"/>
              <a:gd name="f202" fmla="*/ 17110 f187 1"/>
              <a:gd name="f203" fmla="*/ 17330 f188 1"/>
              <a:gd name="f204" fmla="*/ 3320 f188 1"/>
              <a:gd name="f205" fmla="*/ f192 1 f4"/>
              <a:gd name="f206" fmla="*/ f193 1 f4"/>
              <a:gd name="f207" fmla="*/ f194 1 f4"/>
              <a:gd name="f208" fmla="+- 0 0 f196"/>
              <a:gd name="f209" fmla="+- 0 0 f195"/>
              <a:gd name="f210" fmla="+- 0 0 f205"/>
              <a:gd name="f211" fmla="+- f206 0 f3"/>
              <a:gd name="f212" fmla="+- f207 0 f3"/>
              <a:gd name="f213" fmla="at2 f208 f209"/>
              <a:gd name="f214" fmla="*/ f210 f2 1"/>
              <a:gd name="f215" fmla="+- f212 0 f211"/>
              <a:gd name="f216" fmla="+- f213 f3 0"/>
              <a:gd name="f217" fmla="*/ f214 1 f9"/>
              <a:gd name="f218" fmla="*/ f216 f9 1"/>
              <a:gd name="f219" fmla="+- f217 0 f3"/>
              <a:gd name="f220" fmla="*/ f218 1 f2"/>
              <a:gd name="f221" fmla="cos 1 f219"/>
              <a:gd name="f222" fmla="sin 1 f219"/>
              <a:gd name="f223" fmla="+- 0 0 f220"/>
              <a:gd name="f224" fmla="+- 0 0 f221"/>
              <a:gd name="f225" fmla="+- 0 0 f222"/>
              <a:gd name="f226" fmla="val f223"/>
              <a:gd name="f227" fmla="*/ 1800 f224 1"/>
              <a:gd name="f228" fmla="*/ 1800 f225 1"/>
              <a:gd name="f229" fmla="*/ 1200 f224 1"/>
              <a:gd name="f230" fmla="*/ 1200 f225 1"/>
              <a:gd name="f231" fmla="*/ 700 f224 1"/>
              <a:gd name="f232" fmla="*/ 700 f225 1"/>
              <a:gd name="f233" fmla="*/ f226 1 f189"/>
              <a:gd name="f234" fmla="*/ f227 f227 1"/>
              <a:gd name="f235" fmla="*/ f228 f228 1"/>
              <a:gd name="f236" fmla="*/ f229 f229 1"/>
              <a:gd name="f237" fmla="*/ f230 f230 1"/>
              <a:gd name="f238" fmla="*/ f231 f231 1"/>
              <a:gd name="f239" fmla="*/ f232 f232 1"/>
              <a:gd name="f240" fmla="*/ f233 f189 1"/>
              <a:gd name="f241" fmla="+- f234 f235 0"/>
              <a:gd name="f242" fmla="+- f236 f237 0"/>
              <a:gd name="f243" fmla="+- f238 f239 0"/>
              <a:gd name="f244" fmla="+- 0 0 f240"/>
              <a:gd name="f245" fmla="sqrt f241"/>
              <a:gd name="f246" fmla="sqrt f242"/>
              <a:gd name="f247" fmla="sqrt f243"/>
              <a:gd name="f248" fmla="*/ f244 f2 1"/>
              <a:gd name="f249" fmla="*/ f179 1 f245"/>
              <a:gd name="f250" fmla="*/ f183 1 f246"/>
              <a:gd name="f251" fmla="*/ f185 1 f247"/>
              <a:gd name="f252" fmla="*/ f248 1 f9"/>
              <a:gd name="f253" fmla="*/ f224 f249 1"/>
              <a:gd name="f254" fmla="*/ f225 f249 1"/>
              <a:gd name="f255" fmla="*/ f224 f250 1"/>
              <a:gd name="f256" fmla="*/ f225 f250 1"/>
              <a:gd name="f257" fmla="*/ f224 f251 1"/>
              <a:gd name="f258" fmla="*/ f225 f251 1"/>
              <a:gd name="f259" fmla="+- f252 0 f3"/>
              <a:gd name="f260" fmla="+- f197 0 f257"/>
              <a:gd name="f261" fmla="+- f198 0 f258"/>
              <a:gd name="f262" fmla="sin 1 f259"/>
              <a:gd name="f263" fmla="cos 1 f259"/>
              <a:gd name="f264" fmla="+- 0 0 f262"/>
              <a:gd name="f265" fmla="+- 0 0 f263"/>
              <a:gd name="f266" fmla="*/ 10800 f264 1"/>
              <a:gd name="f267" fmla="*/ 10800 f265 1"/>
              <a:gd name="f268" fmla="+- f266 10800 0"/>
              <a:gd name="f269" fmla="+- f267 10800 0"/>
              <a:gd name="f270" fmla="*/ f266 1 12"/>
              <a:gd name="f271" fmla="*/ f267 1 12"/>
              <a:gd name="f272" fmla="+- f190 0 f268"/>
              <a:gd name="f273" fmla="+- f191 0 f269"/>
              <a:gd name="f274" fmla="*/ f272 1 3"/>
              <a:gd name="f275" fmla="*/ f273 1 3"/>
              <a:gd name="f276" fmla="*/ f272 2 1"/>
              <a:gd name="f277" fmla="*/ f273 2 1"/>
              <a:gd name="f278" fmla="*/ f276 1 3"/>
              <a:gd name="f279" fmla="*/ f277 1 3"/>
              <a:gd name="f280" fmla="+- f274 f268 0"/>
              <a:gd name="f281" fmla="+- f275 f269 0"/>
              <a:gd name="f282" fmla="+- f280 0 f270"/>
              <a:gd name="f283" fmla="+- f281 0 f271"/>
              <a:gd name="f284" fmla="+- f278 f268 0"/>
              <a:gd name="f285" fmla="+- f279 f269 0"/>
              <a:gd name="f286" fmla="+- f282 0 f253"/>
              <a:gd name="f287" fmla="+- f283 0 f254"/>
              <a:gd name="f288" fmla="+- f284 0 f255"/>
              <a:gd name="f289" fmla="+- f285 0 f256"/>
            </a:gdLst>
            <a:ahLst>
              <a:ahXY gdRefX="f0" minX="f10" maxX="f11" gdRefY="f1" minY="f10" maxY="f11">
                <a:pos x="f199" y="f20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1" t="f204" r="f202" b="f203"/>
            <a:pathLst>
              <a:path w="21600" h="21600">
                <a:moveTo>
                  <a:pt x="f12" y="f13"/>
                </a:moveTo>
                <a:cubicBezTo>
                  <a:pt x="f14" y="f15"/>
                  <a:pt x="f16" y="f17"/>
                  <a:pt x="f18" y="f17"/>
                </a:cubicBezTo>
                <a:cubicBezTo>
                  <a:pt x="f19" y="f20"/>
                  <a:pt x="f21" y="f22"/>
                  <a:pt x="f23" y="f24"/>
                </a:cubicBezTo>
                <a:cubicBezTo>
                  <a:pt x="f25" y="f26"/>
                  <a:pt x="f27" y="f28"/>
                  <a:pt x="f29" y="f28"/>
                </a:cubicBezTo>
                <a:cubicBezTo>
                  <a:pt x="f30" y="f31"/>
                  <a:pt x="f32" y="f33"/>
                  <a:pt x="f34" y="f35"/>
                </a:cubicBezTo>
                <a:cubicBezTo>
                  <a:pt x="f36" y="f37"/>
                  <a:pt x="f38" y="f7"/>
                  <a:pt x="f39" y="f7"/>
                </a:cubicBezTo>
                <a:cubicBezTo>
                  <a:pt x="f40" y="f7"/>
                  <a:pt x="f41" y="f42"/>
                  <a:pt x="f43" y="f44"/>
                </a:cubicBezTo>
                <a:cubicBezTo>
                  <a:pt x="f45" y="f46"/>
                  <a:pt x="f47" y="f7"/>
                  <a:pt x="f48" y="f7"/>
                </a:cubicBezTo>
                <a:cubicBezTo>
                  <a:pt x="f49" y="f7"/>
                  <a:pt x="f50" y="f51"/>
                  <a:pt x="f52" y="f53"/>
                </a:cubicBezTo>
                <a:cubicBezTo>
                  <a:pt x="f54" y="f55"/>
                  <a:pt x="f56" y="f57"/>
                  <a:pt x="f56" y="f58"/>
                </a:cubicBezTo>
                <a:cubicBezTo>
                  <a:pt x="f56" y="f59"/>
                  <a:pt x="f60" y="f61"/>
                  <a:pt x="f62" y="f63"/>
                </a:cubicBezTo>
                <a:cubicBezTo>
                  <a:pt x="f64" y="f65"/>
                  <a:pt x="f8" y="f66"/>
                  <a:pt x="f8" y="f67"/>
                </a:cubicBezTo>
                <a:cubicBezTo>
                  <a:pt x="f8" y="f68"/>
                  <a:pt x="f69" y="f70"/>
                  <a:pt x="f71" y="f72"/>
                </a:cubicBezTo>
                <a:cubicBezTo>
                  <a:pt x="f71" y="f73"/>
                  <a:pt x="f74" y="f75"/>
                  <a:pt x="f76" y="f75"/>
                </a:cubicBezTo>
                <a:cubicBezTo>
                  <a:pt x="f77" y="f75"/>
                  <a:pt x="f78" y="f79"/>
                  <a:pt x="f80" y="f81"/>
                </a:cubicBezTo>
                <a:cubicBezTo>
                  <a:pt x="f82" y="f54"/>
                  <a:pt x="f83" y="f8"/>
                  <a:pt x="f84" y="f8"/>
                </a:cubicBezTo>
                <a:cubicBezTo>
                  <a:pt x="f85" y="f8"/>
                  <a:pt x="f86" y="f87"/>
                  <a:pt x="f88" y="f89"/>
                </a:cubicBezTo>
                <a:cubicBezTo>
                  <a:pt x="f90" y="f91"/>
                  <a:pt x="f92" y="f93"/>
                  <a:pt x="f94" y="f93"/>
                </a:cubicBezTo>
                <a:cubicBezTo>
                  <a:pt x="f95" y="f93"/>
                  <a:pt x="f96" y="f97"/>
                  <a:pt x="f98" y="f99"/>
                </a:cubicBezTo>
                <a:cubicBezTo>
                  <a:pt x="f100" y="f101"/>
                  <a:pt x="f102" y="f103"/>
                  <a:pt x="f102" y="f104"/>
                </a:cubicBezTo>
                <a:cubicBezTo>
                  <a:pt x="f102" y="f105"/>
                  <a:pt x="f31" y="f106"/>
                  <a:pt x="f107" y="f108"/>
                </a:cubicBezTo>
                <a:cubicBezTo>
                  <a:pt x="f109" y="f110"/>
                  <a:pt x="f7" y="f34"/>
                  <a:pt x="f7" y="f111"/>
                </a:cubicBezTo>
                <a:cubicBezTo>
                  <a:pt x="f7" y="f112"/>
                  <a:pt x="f113" y="f114"/>
                  <a:pt x="f12" y="f13"/>
                </a:cubicBezTo>
                <a:close/>
              </a:path>
              <a:path w="21600" h="21600" fill="none">
                <a:moveTo>
                  <a:pt x="f12" y="f13"/>
                </a:moveTo>
                <a:cubicBezTo>
                  <a:pt x="f20" y="f115"/>
                  <a:pt x="f116" y="f117"/>
                  <a:pt x="f118" y="f119"/>
                </a:cubicBezTo>
              </a:path>
              <a:path w="21600" h="21600" fill="none">
                <a:moveTo>
                  <a:pt x="f23" y="f24"/>
                </a:moveTo>
                <a:cubicBezTo>
                  <a:pt x="f61" y="f120"/>
                  <a:pt x="f121" y="f122"/>
                  <a:pt x="f123" y="f124"/>
                </a:cubicBezTo>
              </a:path>
              <a:path w="21600" h="21600" fill="none">
                <a:moveTo>
                  <a:pt x="f34" y="f35"/>
                </a:moveTo>
                <a:cubicBezTo>
                  <a:pt x="f125" y="f126"/>
                  <a:pt x="f127" y="f128"/>
                  <a:pt x="f129" y="f130"/>
                </a:cubicBezTo>
              </a:path>
              <a:path w="21600" h="21600" fill="none">
                <a:moveTo>
                  <a:pt x="f43" y="f44"/>
                </a:moveTo>
                <a:cubicBezTo>
                  <a:pt x="f131" y="f132"/>
                  <a:pt x="f133" y="f134"/>
                  <a:pt x="f135" y="f136"/>
                </a:cubicBezTo>
              </a:path>
              <a:path w="21600" h="21600" fill="none">
                <a:moveTo>
                  <a:pt x="f52" y="f53"/>
                </a:moveTo>
                <a:cubicBezTo>
                  <a:pt x="f137" y="f138"/>
                  <a:pt x="f139" y="f140"/>
                  <a:pt x="f141" y="f142"/>
                </a:cubicBezTo>
              </a:path>
              <a:path w="21600" h="21600" fill="none">
                <a:moveTo>
                  <a:pt x="f62" y="f63"/>
                </a:moveTo>
                <a:cubicBezTo>
                  <a:pt x="f143" y="f144"/>
                  <a:pt x="f145" y="f146"/>
                  <a:pt x="f147" y="f148"/>
                </a:cubicBezTo>
              </a:path>
              <a:path w="21600" h="21600" fill="none">
                <a:moveTo>
                  <a:pt x="f149" y="f72"/>
                </a:moveTo>
                <a:cubicBezTo>
                  <a:pt x="f150" y="f151"/>
                  <a:pt x="f152" y="f153"/>
                  <a:pt x="f154" y="f155"/>
                </a:cubicBezTo>
              </a:path>
              <a:path w="21600" h="21600" fill="none">
                <a:moveTo>
                  <a:pt x="f80" y="f81"/>
                </a:moveTo>
                <a:cubicBezTo>
                  <a:pt x="f156" y="f157"/>
                  <a:pt x="f158" y="f159"/>
                  <a:pt x="f160" y="f161"/>
                </a:cubicBezTo>
              </a:path>
              <a:path w="21600" h="21600" fill="none">
                <a:moveTo>
                  <a:pt x="f162" y="f89"/>
                </a:moveTo>
                <a:cubicBezTo>
                  <a:pt x="f163" y="f164"/>
                  <a:pt x="f165" y="f166"/>
                  <a:pt x="f167" y="f168"/>
                </a:cubicBezTo>
              </a:path>
              <a:path w="21600" h="21600" fill="none">
                <a:moveTo>
                  <a:pt x="f98" y="f99"/>
                </a:moveTo>
                <a:cubicBezTo>
                  <a:pt x="f169" y="f101"/>
                  <a:pt x="f170" y="f171"/>
                  <a:pt x="f172" y="f173"/>
                </a:cubicBezTo>
              </a:path>
              <a:path w="21600" h="21600" fill="none">
                <a:moveTo>
                  <a:pt x="f107" y="f108"/>
                </a:moveTo>
                <a:cubicBezTo>
                  <a:pt x="f132" y="f174"/>
                  <a:pt x="f175" y="f176"/>
                  <a:pt x="f177" y="f178"/>
                </a:cubicBezTo>
              </a:path>
              <a:path w="21600" h="21600">
                <a:moveTo>
                  <a:pt x="f286" y="f287"/>
                </a:moveTo>
                <a:arcTo wR="f182" hR="f182" stAng="f211" swAng="f215"/>
                <a:close/>
              </a:path>
              <a:path w="21600" h="21600">
                <a:moveTo>
                  <a:pt x="f288" y="f289"/>
                </a:moveTo>
                <a:arcTo wR="f184" hR="f184" stAng="f211" swAng="f215"/>
                <a:close/>
              </a:path>
              <a:path w="21600" h="21600">
                <a:moveTo>
                  <a:pt x="f260" y="f261"/>
                </a:moveTo>
                <a:arcTo wR="f186" hR="f186" stAng="f211" swAng="f215"/>
                <a:close/>
              </a:path>
            </a:pathLst>
          </a:custGeom>
          <a:solidFill>
            <a:srgbClr val="CFE7F5">
              <a:alpha val="50000"/>
            </a:srgbClr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rPr>
              <a:t>X=555</a:t>
            </a:r>
          </a:p>
        </p:txBody>
      </p:sp>
      <p:sp>
        <p:nvSpPr>
          <p:cNvPr id="6" name="Freeform 5"/>
          <p:cNvSpPr/>
          <p:nvPr/>
        </p:nvSpPr>
        <p:spPr>
          <a:xfrm>
            <a:off x="6217560" y="5028840"/>
            <a:ext cx="1280159" cy="548640"/>
          </a:xfrm>
          <a:custGeom>
            <a:avLst>
              <a:gd name="f0" fmla="val 18405"/>
              <a:gd name="f1" fmla="val 27378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*/ 5419351 1 1725033"/>
              <a:gd name="f10" fmla="val -2147483647"/>
              <a:gd name="f11" fmla="val 2147483647"/>
              <a:gd name="f12" fmla="val 1930"/>
              <a:gd name="f13" fmla="val 7160"/>
              <a:gd name="f14" fmla="val 1530"/>
              <a:gd name="f15" fmla="val 4490"/>
              <a:gd name="f16" fmla="val 3400"/>
              <a:gd name="f17" fmla="val 1970"/>
              <a:gd name="f18" fmla="val 5270"/>
              <a:gd name="f19" fmla="val 5860"/>
              <a:gd name="f20" fmla="val 1950"/>
              <a:gd name="f21" fmla="val 6470"/>
              <a:gd name="f22" fmla="val 2210"/>
              <a:gd name="f23" fmla="val 6970"/>
              <a:gd name="f24" fmla="val 2600"/>
              <a:gd name="f25" fmla="val 7450"/>
              <a:gd name="f26" fmla="val 1390"/>
              <a:gd name="f27" fmla="val 8340"/>
              <a:gd name="f28" fmla="val 650"/>
              <a:gd name="f29" fmla="val 9340"/>
              <a:gd name="f30" fmla="val 10004"/>
              <a:gd name="f31" fmla="val 690"/>
              <a:gd name="f32" fmla="val 10710"/>
              <a:gd name="f33" fmla="val 1050"/>
              <a:gd name="f34" fmla="val 11210"/>
              <a:gd name="f35" fmla="val 1700"/>
              <a:gd name="f36" fmla="val 11570"/>
              <a:gd name="f37" fmla="val 630"/>
              <a:gd name="f38" fmla="val 12330"/>
              <a:gd name="f39" fmla="val 13150"/>
              <a:gd name="f40" fmla="val 13840"/>
              <a:gd name="f41" fmla="val 14470"/>
              <a:gd name="f42" fmla="val 460"/>
              <a:gd name="f43" fmla="val 14870"/>
              <a:gd name="f44" fmla="val 1160"/>
              <a:gd name="f45" fmla="val 15330"/>
              <a:gd name="f46" fmla="val 440"/>
              <a:gd name="f47" fmla="val 16020"/>
              <a:gd name="f48" fmla="val 16740"/>
              <a:gd name="f49" fmla="val 17910"/>
              <a:gd name="f50" fmla="val 18900"/>
              <a:gd name="f51" fmla="val 1130"/>
              <a:gd name="f52" fmla="val 19110"/>
              <a:gd name="f53" fmla="val 2710"/>
              <a:gd name="f54" fmla="val 20240"/>
              <a:gd name="f55" fmla="val 3150"/>
              <a:gd name="f56" fmla="val 21060"/>
              <a:gd name="f57" fmla="val 4580"/>
              <a:gd name="f58" fmla="val 6220"/>
              <a:gd name="f59" fmla="val 6720"/>
              <a:gd name="f60" fmla="val 21000"/>
              <a:gd name="f61" fmla="val 7200"/>
              <a:gd name="f62" fmla="val 20830"/>
              <a:gd name="f63" fmla="val 7660"/>
              <a:gd name="f64" fmla="val 21310"/>
              <a:gd name="f65" fmla="val 8460"/>
              <a:gd name="f66" fmla="val 9450"/>
              <a:gd name="f67" fmla="val 10460"/>
              <a:gd name="f68" fmla="val 12750"/>
              <a:gd name="f69" fmla="val 20310"/>
              <a:gd name="f70" fmla="val 14680"/>
              <a:gd name="f71" fmla="val 18650"/>
              <a:gd name="f72" fmla="val 15010"/>
              <a:gd name="f73" fmla="val 17200"/>
              <a:gd name="f74" fmla="val 17370"/>
              <a:gd name="f75" fmla="val 18920"/>
              <a:gd name="f76" fmla="val 15770"/>
              <a:gd name="f77" fmla="val 15220"/>
              <a:gd name="f78" fmla="val 14700"/>
              <a:gd name="f79" fmla="val 18710"/>
              <a:gd name="f80" fmla="val 14240"/>
              <a:gd name="f81" fmla="val 18310"/>
              <a:gd name="f82" fmla="val 13820"/>
              <a:gd name="f83" fmla="val 12490"/>
              <a:gd name="f84" fmla="val 11000"/>
              <a:gd name="f85" fmla="val 9890"/>
              <a:gd name="f86" fmla="val 8840"/>
              <a:gd name="f87" fmla="val 20790"/>
              <a:gd name="f88" fmla="val 8210"/>
              <a:gd name="f89" fmla="val 19510"/>
              <a:gd name="f90" fmla="val 7620"/>
              <a:gd name="f91" fmla="val 20000"/>
              <a:gd name="f92" fmla="val 7930"/>
              <a:gd name="f93" fmla="val 20290"/>
              <a:gd name="f94" fmla="val 6240"/>
              <a:gd name="f95" fmla="val 4850"/>
              <a:gd name="f96" fmla="val 3570"/>
              <a:gd name="f97" fmla="val 19280"/>
              <a:gd name="f98" fmla="val 2900"/>
              <a:gd name="f99" fmla="val 17640"/>
              <a:gd name="f100" fmla="val 1300"/>
              <a:gd name="f101" fmla="val 17600"/>
              <a:gd name="f102" fmla="val 480"/>
              <a:gd name="f103" fmla="val 16300"/>
              <a:gd name="f104" fmla="val 14660"/>
              <a:gd name="f105" fmla="val 13900"/>
              <a:gd name="f106" fmla="val 13210"/>
              <a:gd name="f107" fmla="val 1070"/>
              <a:gd name="f108" fmla="val 12640"/>
              <a:gd name="f109" fmla="val 380"/>
              <a:gd name="f110" fmla="val 12160"/>
              <a:gd name="f111" fmla="val 10120"/>
              <a:gd name="f112" fmla="val 8590"/>
              <a:gd name="f113" fmla="val 840"/>
              <a:gd name="f114" fmla="val 7330"/>
              <a:gd name="f115" fmla="val 7410"/>
              <a:gd name="f116" fmla="val 2040"/>
              <a:gd name="f117" fmla="val 7690"/>
              <a:gd name="f118" fmla="val 2090"/>
              <a:gd name="f119" fmla="val 7920"/>
              <a:gd name="f120" fmla="val 2790"/>
              <a:gd name="f121" fmla="val 7480"/>
              <a:gd name="f122" fmla="val 3050"/>
              <a:gd name="f123" fmla="val 7670"/>
              <a:gd name="f124" fmla="val 3310"/>
              <a:gd name="f125" fmla="val 11130"/>
              <a:gd name="f126" fmla="val 1910"/>
              <a:gd name="f127" fmla="val 11080"/>
              <a:gd name="f128" fmla="val 2160"/>
              <a:gd name="f129" fmla="val 11030"/>
              <a:gd name="f130" fmla="val 2400"/>
              <a:gd name="f131" fmla="val 14720"/>
              <a:gd name="f132" fmla="val 1400"/>
              <a:gd name="f133" fmla="val 14640"/>
              <a:gd name="f134" fmla="val 1720"/>
              <a:gd name="f135" fmla="val 14540"/>
              <a:gd name="f136" fmla="val 2010"/>
              <a:gd name="f137" fmla="val 19130"/>
              <a:gd name="f138" fmla="val 2890"/>
              <a:gd name="f139" fmla="val 19230"/>
              <a:gd name="f140" fmla="val 3290"/>
              <a:gd name="f141" fmla="val 19190"/>
              <a:gd name="f142" fmla="val 3380"/>
              <a:gd name="f143" fmla="val 20660"/>
              <a:gd name="f144" fmla="val 8170"/>
              <a:gd name="f145" fmla="val 20430"/>
              <a:gd name="f146" fmla="val 8620"/>
              <a:gd name="f147" fmla="val 20110"/>
              <a:gd name="f148" fmla="val 8990"/>
              <a:gd name="f149" fmla="val 18660"/>
              <a:gd name="f150" fmla="val 18740"/>
              <a:gd name="f151" fmla="val 14200"/>
              <a:gd name="f152" fmla="val 18280"/>
              <a:gd name="f153" fmla="val 12200"/>
              <a:gd name="f154" fmla="val 17000"/>
              <a:gd name="f155" fmla="val 11450"/>
              <a:gd name="f156" fmla="val 14320"/>
              <a:gd name="f157" fmla="val 17980"/>
              <a:gd name="f158" fmla="val 14350"/>
              <a:gd name="f159" fmla="val 17680"/>
              <a:gd name="f160" fmla="val 14370"/>
              <a:gd name="f161" fmla="val 17360"/>
              <a:gd name="f162" fmla="val 8220"/>
              <a:gd name="f163" fmla="val 8060"/>
              <a:gd name="f164" fmla="val 19250"/>
              <a:gd name="f165" fmla="val 7960"/>
              <a:gd name="f166" fmla="val 18950"/>
              <a:gd name="f167" fmla="val 7860"/>
              <a:gd name="f168" fmla="val 18640"/>
              <a:gd name="f169" fmla="val 3090"/>
              <a:gd name="f170" fmla="val 3280"/>
              <a:gd name="f171" fmla="val 17540"/>
              <a:gd name="f172" fmla="val 3460"/>
              <a:gd name="f173" fmla="val 17450"/>
              <a:gd name="f174" fmla="val 12900"/>
              <a:gd name="f175" fmla="val 1780"/>
              <a:gd name="f176" fmla="val 13130"/>
              <a:gd name="f177" fmla="val 2330"/>
              <a:gd name="f178" fmla="val 13040"/>
              <a:gd name="f179" fmla="*/ 1800 1800 1"/>
              <a:gd name="f180" fmla="+- 0 0 0"/>
              <a:gd name="f181" fmla="+- 0 0 23592960"/>
              <a:gd name="f182" fmla="val 1800"/>
              <a:gd name="f183" fmla="*/ 1200 1200 1"/>
              <a:gd name="f184" fmla="val 1200"/>
              <a:gd name="f185" fmla="*/ 700 700 1"/>
              <a:gd name="f186" fmla="val 700"/>
              <a:gd name="f187" fmla="*/ f5 1 21600"/>
              <a:gd name="f188" fmla="*/ f6 1 21600"/>
              <a:gd name="f189" fmla="*/ f9 1 180"/>
              <a:gd name="f190" fmla="pin -2147483647 f0 2147483647"/>
              <a:gd name="f191" fmla="pin -2147483647 f1 2147483647"/>
              <a:gd name="f192" fmla="*/ 0 f9 1"/>
              <a:gd name="f193" fmla="*/ f180 f2 1"/>
              <a:gd name="f194" fmla="*/ f181 f2 1"/>
              <a:gd name="f195" fmla="+- f190 0 10800"/>
              <a:gd name="f196" fmla="+- f191 0 10800"/>
              <a:gd name="f197" fmla="val f190"/>
              <a:gd name="f198" fmla="val f191"/>
              <a:gd name="f199" fmla="*/ f190 f187 1"/>
              <a:gd name="f200" fmla="*/ f191 f188 1"/>
              <a:gd name="f201" fmla="*/ 3000 f187 1"/>
              <a:gd name="f202" fmla="*/ 17110 f187 1"/>
              <a:gd name="f203" fmla="*/ 17330 f188 1"/>
              <a:gd name="f204" fmla="*/ 3320 f188 1"/>
              <a:gd name="f205" fmla="*/ f192 1 f4"/>
              <a:gd name="f206" fmla="*/ f193 1 f4"/>
              <a:gd name="f207" fmla="*/ f194 1 f4"/>
              <a:gd name="f208" fmla="+- 0 0 f196"/>
              <a:gd name="f209" fmla="+- 0 0 f195"/>
              <a:gd name="f210" fmla="+- 0 0 f205"/>
              <a:gd name="f211" fmla="+- f206 0 f3"/>
              <a:gd name="f212" fmla="+- f207 0 f3"/>
              <a:gd name="f213" fmla="at2 f208 f209"/>
              <a:gd name="f214" fmla="*/ f210 f2 1"/>
              <a:gd name="f215" fmla="+- f212 0 f211"/>
              <a:gd name="f216" fmla="+- f213 f3 0"/>
              <a:gd name="f217" fmla="*/ f214 1 f9"/>
              <a:gd name="f218" fmla="*/ f216 f9 1"/>
              <a:gd name="f219" fmla="+- f217 0 f3"/>
              <a:gd name="f220" fmla="*/ f218 1 f2"/>
              <a:gd name="f221" fmla="cos 1 f219"/>
              <a:gd name="f222" fmla="sin 1 f219"/>
              <a:gd name="f223" fmla="+- 0 0 f220"/>
              <a:gd name="f224" fmla="+- 0 0 f221"/>
              <a:gd name="f225" fmla="+- 0 0 f222"/>
              <a:gd name="f226" fmla="val f223"/>
              <a:gd name="f227" fmla="*/ 1800 f224 1"/>
              <a:gd name="f228" fmla="*/ 1800 f225 1"/>
              <a:gd name="f229" fmla="*/ 1200 f224 1"/>
              <a:gd name="f230" fmla="*/ 1200 f225 1"/>
              <a:gd name="f231" fmla="*/ 700 f224 1"/>
              <a:gd name="f232" fmla="*/ 700 f225 1"/>
              <a:gd name="f233" fmla="*/ f226 1 f189"/>
              <a:gd name="f234" fmla="*/ f227 f227 1"/>
              <a:gd name="f235" fmla="*/ f228 f228 1"/>
              <a:gd name="f236" fmla="*/ f229 f229 1"/>
              <a:gd name="f237" fmla="*/ f230 f230 1"/>
              <a:gd name="f238" fmla="*/ f231 f231 1"/>
              <a:gd name="f239" fmla="*/ f232 f232 1"/>
              <a:gd name="f240" fmla="*/ f233 f189 1"/>
              <a:gd name="f241" fmla="+- f234 f235 0"/>
              <a:gd name="f242" fmla="+- f236 f237 0"/>
              <a:gd name="f243" fmla="+- f238 f239 0"/>
              <a:gd name="f244" fmla="+- 0 0 f240"/>
              <a:gd name="f245" fmla="sqrt f241"/>
              <a:gd name="f246" fmla="sqrt f242"/>
              <a:gd name="f247" fmla="sqrt f243"/>
              <a:gd name="f248" fmla="*/ f244 f2 1"/>
              <a:gd name="f249" fmla="*/ f179 1 f245"/>
              <a:gd name="f250" fmla="*/ f183 1 f246"/>
              <a:gd name="f251" fmla="*/ f185 1 f247"/>
              <a:gd name="f252" fmla="*/ f248 1 f9"/>
              <a:gd name="f253" fmla="*/ f224 f249 1"/>
              <a:gd name="f254" fmla="*/ f225 f249 1"/>
              <a:gd name="f255" fmla="*/ f224 f250 1"/>
              <a:gd name="f256" fmla="*/ f225 f250 1"/>
              <a:gd name="f257" fmla="*/ f224 f251 1"/>
              <a:gd name="f258" fmla="*/ f225 f251 1"/>
              <a:gd name="f259" fmla="+- f252 0 f3"/>
              <a:gd name="f260" fmla="+- f197 0 f257"/>
              <a:gd name="f261" fmla="+- f198 0 f258"/>
              <a:gd name="f262" fmla="sin 1 f259"/>
              <a:gd name="f263" fmla="cos 1 f259"/>
              <a:gd name="f264" fmla="+- 0 0 f262"/>
              <a:gd name="f265" fmla="+- 0 0 f263"/>
              <a:gd name="f266" fmla="*/ 10800 f264 1"/>
              <a:gd name="f267" fmla="*/ 10800 f265 1"/>
              <a:gd name="f268" fmla="+- f266 10800 0"/>
              <a:gd name="f269" fmla="+- f267 10800 0"/>
              <a:gd name="f270" fmla="*/ f266 1 12"/>
              <a:gd name="f271" fmla="*/ f267 1 12"/>
              <a:gd name="f272" fmla="+- f190 0 f268"/>
              <a:gd name="f273" fmla="+- f191 0 f269"/>
              <a:gd name="f274" fmla="*/ f272 1 3"/>
              <a:gd name="f275" fmla="*/ f273 1 3"/>
              <a:gd name="f276" fmla="*/ f272 2 1"/>
              <a:gd name="f277" fmla="*/ f273 2 1"/>
              <a:gd name="f278" fmla="*/ f276 1 3"/>
              <a:gd name="f279" fmla="*/ f277 1 3"/>
              <a:gd name="f280" fmla="+- f274 f268 0"/>
              <a:gd name="f281" fmla="+- f275 f269 0"/>
              <a:gd name="f282" fmla="+- f280 0 f270"/>
              <a:gd name="f283" fmla="+- f281 0 f271"/>
              <a:gd name="f284" fmla="+- f278 f268 0"/>
              <a:gd name="f285" fmla="+- f279 f269 0"/>
              <a:gd name="f286" fmla="+- f282 0 f253"/>
              <a:gd name="f287" fmla="+- f283 0 f254"/>
              <a:gd name="f288" fmla="+- f284 0 f255"/>
              <a:gd name="f289" fmla="+- f285 0 f256"/>
            </a:gdLst>
            <a:ahLst>
              <a:ahXY gdRefX="f0" minX="f10" maxX="f11" gdRefY="f1" minY="f10" maxY="f11">
                <a:pos x="f199" y="f20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1" t="f204" r="f202" b="f203"/>
            <a:pathLst>
              <a:path w="21600" h="21600">
                <a:moveTo>
                  <a:pt x="f12" y="f13"/>
                </a:moveTo>
                <a:cubicBezTo>
                  <a:pt x="f14" y="f15"/>
                  <a:pt x="f16" y="f17"/>
                  <a:pt x="f18" y="f17"/>
                </a:cubicBezTo>
                <a:cubicBezTo>
                  <a:pt x="f19" y="f20"/>
                  <a:pt x="f21" y="f22"/>
                  <a:pt x="f23" y="f24"/>
                </a:cubicBezTo>
                <a:cubicBezTo>
                  <a:pt x="f25" y="f26"/>
                  <a:pt x="f27" y="f28"/>
                  <a:pt x="f29" y="f28"/>
                </a:cubicBezTo>
                <a:cubicBezTo>
                  <a:pt x="f30" y="f31"/>
                  <a:pt x="f32" y="f33"/>
                  <a:pt x="f34" y="f35"/>
                </a:cubicBezTo>
                <a:cubicBezTo>
                  <a:pt x="f36" y="f37"/>
                  <a:pt x="f38" y="f7"/>
                  <a:pt x="f39" y="f7"/>
                </a:cubicBezTo>
                <a:cubicBezTo>
                  <a:pt x="f40" y="f7"/>
                  <a:pt x="f41" y="f42"/>
                  <a:pt x="f43" y="f44"/>
                </a:cubicBezTo>
                <a:cubicBezTo>
                  <a:pt x="f45" y="f46"/>
                  <a:pt x="f47" y="f7"/>
                  <a:pt x="f48" y="f7"/>
                </a:cubicBezTo>
                <a:cubicBezTo>
                  <a:pt x="f49" y="f7"/>
                  <a:pt x="f50" y="f51"/>
                  <a:pt x="f52" y="f53"/>
                </a:cubicBezTo>
                <a:cubicBezTo>
                  <a:pt x="f54" y="f55"/>
                  <a:pt x="f56" y="f57"/>
                  <a:pt x="f56" y="f58"/>
                </a:cubicBezTo>
                <a:cubicBezTo>
                  <a:pt x="f56" y="f59"/>
                  <a:pt x="f60" y="f61"/>
                  <a:pt x="f62" y="f63"/>
                </a:cubicBezTo>
                <a:cubicBezTo>
                  <a:pt x="f64" y="f65"/>
                  <a:pt x="f8" y="f66"/>
                  <a:pt x="f8" y="f67"/>
                </a:cubicBezTo>
                <a:cubicBezTo>
                  <a:pt x="f8" y="f68"/>
                  <a:pt x="f69" y="f70"/>
                  <a:pt x="f71" y="f72"/>
                </a:cubicBezTo>
                <a:cubicBezTo>
                  <a:pt x="f71" y="f73"/>
                  <a:pt x="f74" y="f75"/>
                  <a:pt x="f76" y="f75"/>
                </a:cubicBezTo>
                <a:cubicBezTo>
                  <a:pt x="f77" y="f75"/>
                  <a:pt x="f78" y="f79"/>
                  <a:pt x="f80" y="f81"/>
                </a:cubicBezTo>
                <a:cubicBezTo>
                  <a:pt x="f82" y="f54"/>
                  <a:pt x="f83" y="f8"/>
                  <a:pt x="f84" y="f8"/>
                </a:cubicBezTo>
                <a:cubicBezTo>
                  <a:pt x="f85" y="f8"/>
                  <a:pt x="f86" y="f87"/>
                  <a:pt x="f88" y="f89"/>
                </a:cubicBezTo>
                <a:cubicBezTo>
                  <a:pt x="f90" y="f91"/>
                  <a:pt x="f92" y="f93"/>
                  <a:pt x="f94" y="f93"/>
                </a:cubicBezTo>
                <a:cubicBezTo>
                  <a:pt x="f95" y="f93"/>
                  <a:pt x="f96" y="f97"/>
                  <a:pt x="f98" y="f99"/>
                </a:cubicBezTo>
                <a:cubicBezTo>
                  <a:pt x="f100" y="f101"/>
                  <a:pt x="f102" y="f103"/>
                  <a:pt x="f102" y="f104"/>
                </a:cubicBezTo>
                <a:cubicBezTo>
                  <a:pt x="f102" y="f105"/>
                  <a:pt x="f31" y="f106"/>
                  <a:pt x="f107" y="f108"/>
                </a:cubicBezTo>
                <a:cubicBezTo>
                  <a:pt x="f109" y="f110"/>
                  <a:pt x="f7" y="f34"/>
                  <a:pt x="f7" y="f111"/>
                </a:cubicBezTo>
                <a:cubicBezTo>
                  <a:pt x="f7" y="f112"/>
                  <a:pt x="f113" y="f114"/>
                  <a:pt x="f12" y="f13"/>
                </a:cubicBezTo>
                <a:close/>
              </a:path>
              <a:path w="21600" h="21600" fill="none">
                <a:moveTo>
                  <a:pt x="f12" y="f13"/>
                </a:moveTo>
                <a:cubicBezTo>
                  <a:pt x="f20" y="f115"/>
                  <a:pt x="f116" y="f117"/>
                  <a:pt x="f118" y="f119"/>
                </a:cubicBezTo>
              </a:path>
              <a:path w="21600" h="21600" fill="none">
                <a:moveTo>
                  <a:pt x="f23" y="f24"/>
                </a:moveTo>
                <a:cubicBezTo>
                  <a:pt x="f61" y="f120"/>
                  <a:pt x="f121" y="f122"/>
                  <a:pt x="f123" y="f124"/>
                </a:cubicBezTo>
              </a:path>
              <a:path w="21600" h="21600" fill="none">
                <a:moveTo>
                  <a:pt x="f34" y="f35"/>
                </a:moveTo>
                <a:cubicBezTo>
                  <a:pt x="f125" y="f126"/>
                  <a:pt x="f127" y="f128"/>
                  <a:pt x="f129" y="f130"/>
                </a:cubicBezTo>
              </a:path>
              <a:path w="21600" h="21600" fill="none">
                <a:moveTo>
                  <a:pt x="f43" y="f44"/>
                </a:moveTo>
                <a:cubicBezTo>
                  <a:pt x="f131" y="f132"/>
                  <a:pt x="f133" y="f134"/>
                  <a:pt x="f135" y="f136"/>
                </a:cubicBezTo>
              </a:path>
              <a:path w="21600" h="21600" fill="none">
                <a:moveTo>
                  <a:pt x="f52" y="f53"/>
                </a:moveTo>
                <a:cubicBezTo>
                  <a:pt x="f137" y="f138"/>
                  <a:pt x="f139" y="f140"/>
                  <a:pt x="f141" y="f142"/>
                </a:cubicBezTo>
              </a:path>
              <a:path w="21600" h="21600" fill="none">
                <a:moveTo>
                  <a:pt x="f62" y="f63"/>
                </a:moveTo>
                <a:cubicBezTo>
                  <a:pt x="f143" y="f144"/>
                  <a:pt x="f145" y="f146"/>
                  <a:pt x="f147" y="f148"/>
                </a:cubicBezTo>
              </a:path>
              <a:path w="21600" h="21600" fill="none">
                <a:moveTo>
                  <a:pt x="f149" y="f72"/>
                </a:moveTo>
                <a:cubicBezTo>
                  <a:pt x="f150" y="f151"/>
                  <a:pt x="f152" y="f153"/>
                  <a:pt x="f154" y="f155"/>
                </a:cubicBezTo>
              </a:path>
              <a:path w="21600" h="21600" fill="none">
                <a:moveTo>
                  <a:pt x="f80" y="f81"/>
                </a:moveTo>
                <a:cubicBezTo>
                  <a:pt x="f156" y="f157"/>
                  <a:pt x="f158" y="f159"/>
                  <a:pt x="f160" y="f161"/>
                </a:cubicBezTo>
              </a:path>
              <a:path w="21600" h="21600" fill="none">
                <a:moveTo>
                  <a:pt x="f162" y="f89"/>
                </a:moveTo>
                <a:cubicBezTo>
                  <a:pt x="f163" y="f164"/>
                  <a:pt x="f165" y="f166"/>
                  <a:pt x="f167" y="f168"/>
                </a:cubicBezTo>
              </a:path>
              <a:path w="21600" h="21600" fill="none">
                <a:moveTo>
                  <a:pt x="f98" y="f99"/>
                </a:moveTo>
                <a:cubicBezTo>
                  <a:pt x="f169" y="f101"/>
                  <a:pt x="f170" y="f171"/>
                  <a:pt x="f172" y="f173"/>
                </a:cubicBezTo>
              </a:path>
              <a:path w="21600" h="21600" fill="none">
                <a:moveTo>
                  <a:pt x="f107" y="f108"/>
                </a:moveTo>
                <a:cubicBezTo>
                  <a:pt x="f132" y="f174"/>
                  <a:pt x="f175" y="f176"/>
                  <a:pt x="f177" y="f178"/>
                </a:cubicBezTo>
              </a:path>
              <a:path w="21600" h="21600">
                <a:moveTo>
                  <a:pt x="f286" y="f287"/>
                </a:moveTo>
                <a:arcTo wR="f182" hR="f182" stAng="f211" swAng="f215"/>
                <a:close/>
              </a:path>
              <a:path w="21600" h="21600">
                <a:moveTo>
                  <a:pt x="f288" y="f289"/>
                </a:moveTo>
                <a:arcTo wR="f184" hR="f184" stAng="f211" swAng="f215"/>
                <a:close/>
              </a:path>
              <a:path w="21600" h="21600">
                <a:moveTo>
                  <a:pt x="f260" y="f261"/>
                </a:moveTo>
                <a:arcTo wR="f186" hR="f186" stAng="f211" swAng="f215"/>
                <a:close/>
              </a:path>
            </a:pathLst>
          </a:custGeom>
          <a:solidFill>
            <a:srgbClr val="EB613D">
              <a:alpha val="50000"/>
            </a:srgbClr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rPr>
              <a:t>X=?</a:t>
            </a:r>
          </a:p>
        </p:txBody>
      </p:sp>
      <p:sp>
        <p:nvSpPr>
          <p:cNvPr id="7" name="Freeform 6"/>
          <p:cNvSpPr/>
          <p:nvPr/>
        </p:nvSpPr>
        <p:spPr>
          <a:xfrm>
            <a:off x="4845960" y="3830039"/>
            <a:ext cx="1280159" cy="548640"/>
          </a:xfrm>
          <a:custGeom>
            <a:avLst>
              <a:gd name="f0" fmla="val 3321"/>
              <a:gd name="f1" fmla="val -3951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*/ 5419351 1 1725033"/>
              <a:gd name="f10" fmla="val -2147483647"/>
              <a:gd name="f11" fmla="val 2147483647"/>
              <a:gd name="f12" fmla="val 1930"/>
              <a:gd name="f13" fmla="val 7160"/>
              <a:gd name="f14" fmla="val 1530"/>
              <a:gd name="f15" fmla="val 4490"/>
              <a:gd name="f16" fmla="val 3400"/>
              <a:gd name="f17" fmla="val 1970"/>
              <a:gd name="f18" fmla="val 5270"/>
              <a:gd name="f19" fmla="val 5860"/>
              <a:gd name="f20" fmla="val 1950"/>
              <a:gd name="f21" fmla="val 6470"/>
              <a:gd name="f22" fmla="val 2210"/>
              <a:gd name="f23" fmla="val 6970"/>
              <a:gd name="f24" fmla="val 2600"/>
              <a:gd name="f25" fmla="val 7450"/>
              <a:gd name="f26" fmla="val 1390"/>
              <a:gd name="f27" fmla="val 8340"/>
              <a:gd name="f28" fmla="val 650"/>
              <a:gd name="f29" fmla="val 9340"/>
              <a:gd name="f30" fmla="val 10004"/>
              <a:gd name="f31" fmla="val 690"/>
              <a:gd name="f32" fmla="val 10710"/>
              <a:gd name="f33" fmla="val 1050"/>
              <a:gd name="f34" fmla="val 11210"/>
              <a:gd name="f35" fmla="val 1700"/>
              <a:gd name="f36" fmla="val 11570"/>
              <a:gd name="f37" fmla="val 630"/>
              <a:gd name="f38" fmla="val 12330"/>
              <a:gd name="f39" fmla="val 13150"/>
              <a:gd name="f40" fmla="val 13840"/>
              <a:gd name="f41" fmla="val 14470"/>
              <a:gd name="f42" fmla="val 460"/>
              <a:gd name="f43" fmla="val 14870"/>
              <a:gd name="f44" fmla="val 1160"/>
              <a:gd name="f45" fmla="val 15330"/>
              <a:gd name="f46" fmla="val 440"/>
              <a:gd name="f47" fmla="val 16020"/>
              <a:gd name="f48" fmla="val 16740"/>
              <a:gd name="f49" fmla="val 17910"/>
              <a:gd name="f50" fmla="val 18900"/>
              <a:gd name="f51" fmla="val 1130"/>
              <a:gd name="f52" fmla="val 19110"/>
              <a:gd name="f53" fmla="val 2710"/>
              <a:gd name="f54" fmla="val 20240"/>
              <a:gd name="f55" fmla="val 3150"/>
              <a:gd name="f56" fmla="val 21060"/>
              <a:gd name="f57" fmla="val 4580"/>
              <a:gd name="f58" fmla="val 6220"/>
              <a:gd name="f59" fmla="val 6720"/>
              <a:gd name="f60" fmla="val 21000"/>
              <a:gd name="f61" fmla="val 7200"/>
              <a:gd name="f62" fmla="val 20830"/>
              <a:gd name="f63" fmla="val 7660"/>
              <a:gd name="f64" fmla="val 21310"/>
              <a:gd name="f65" fmla="val 8460"/>
              <a:gd name="f66" fmla="val 9450"/>
              <a:gd name="f67" fmla="val 10460"/>
              <a:gd name="f68" fmla="val 12750"/>
              <a:gd name="f69" fmla="val 20310"/>
              <a:gd name="f70" fmla="val 14680"/>
              <a:gd name="f71" fmla="val 18650"/>
              <a:gd name="f72" fmla="val 15010"/>
              <a:gd name="f73" fmla="val 17200"/>
              <a:gd name="f74" fmla="val 17370"/>
              <a:gd name="f75" fmla="val 18920"/>
              <a:gd name="f76" fmla="val 15770"/>
              <a:gd name="f77" fmla="val 15220"/>
              <a:gd name="f78" fmla="val 14700"/>
              <a:gd name="f79" fmla="val 18710"/>
              <a:gd name="f80" fmla="val 14240"/>
              <a:gd name="f81" fmla="val 18310"/>
              <a:gd name="f82" fmla="val 13820"/>
              <a:gd name="f83" fmla="val 12490"/>
              <a:gd name="f84" fmla="val 11000"/>
              <a:gd name="f85" fmla="val 9890"/>
              <a:gd name="f86" fmla="val 8840"/>
              <a:gd name="f87" fmla="val 20790"/>
              <a:gd name="f88" fmla="val 8210"/>
              <a:gd name="f89" fmla="val 19510"/>
              <a:gd name="f90" fmla="val 7620"/>
              <a:gd name="f91" fmla="val 20000"/>
              <a:gd name="f92" fmla="val 7930"/>
              <a:gd name="f93" fmla="val 20290"/>
              <a:gd name="f94" fmla="val 6240"/>
              <a:gd name="f95" fmla="val 4850"/>
              <a:gd name="f96" fmla="val 3570"/>
              <a:gd name="f97" fmla="val 19280"/>
              <a:gd name="f98" fmla="val 2900"/>
              <a:gd name="f99" fmla="val 17640"/>
              <a:gd name="f100" fmla="val 1300"/>
              <a:gd name="f101" fmla="val 17600"/>
              <a:gd name="f102" fmla="val 480"/>
              <a:gd name="f103" fmla="val 16300"/>
              <a:gd name="f104" fmla="val 14660"/>
              <a:gd name="f105" fmla="val 13900"/>
              <a:gd name="f106" fmla="val 13210"/>
              <a:gd name="f107" fmla="val 1070"/>
              <a:gd name="f108" fmla="val 12640"/>
              <a:gd name="f109" fmla="val 380"/>
              <a:gd name="f110" fmla="val 12160"/>
              <a:gd name="f111" fmla="val 10120"/>
              <a:gd name="f112" fmla="val 8590"/>
              <a:gd name="f113" fmla="val 840"/>
              <a:gd name="f114" fmla="val 7330"/>
              <a:gd name="f115" fmla="val 7410"/>
              <a:gd name="f116" fmla="val 2040"/>
              <a:gd name="f117" fmla="val 7690"/>
              <a:gd name="f118" fmla="val 2090"/>
              <a:gd name="f119" fmla="val 7920"/>
              <a:gd name="f120" fmla="val 2790"/>
              <a:gd name="f121" fmla="val 7480"/>
              <a:gd name="f122" fmla="val 3050"/>
              <a:gd name="f123" fmla="val 7670"/>
              <a:gd name="f124" fmla="val 3310"/>
              <a:gd name="f125" fmla="val 11130"/>
              <a:gd name="f126" fmla="val 1910"/>
              <a:gd name="f127" fmla="val 11080"/>
              <a:gd name="f128" fmla="val 2160"/>
              <a:gd name="f129" fmla="val 11030"/>
              <a:gd name="f130" fmla="val 2400"/>
              <a:gd name="f131" fmla="val 14720"/>
              <a:gd name="f132" fmla="val 1400"/>
              <a:gd name="f133" fmla="val 14640"/>
              <a:gd name="f134" fmla="val 1720"/>
              <a:gd name="f135" fmla="val 14540"/>
              <a:gd name="f136" fmla="val 2010"/>
              <a:gd name="f137" fmla="val 19130"/>
              <a:gd name="f138" fmla="val 2890"/>
              <a:gd name="f139" fmla="val 19230"/>
              <a:gd name="f140" fmla="val 3290"/>
              <a:gd name="f141" fmla="val 19190"/>
              <a:gd name="f142" fmla="val 3380"/>
              <a:gd name="f143" fmla="val 20660"/>
              <a:gd name="f144" fmla="val 8170"/>
              <a:gd name="f145" fmla="val 20430"/>
              <a:gd name="f146" fmla="val 8620"/>
              <a:gd name="f147" fmla="val 20110"/>
              <a:gd name="f148" fmla="val 8990"/>
              <a:gd name="f149" fmla="val 18660"/>
              <a:gd name="f150" fmla="val 18740"/>
              <a:gd name="f151" fmla="val 14200"/>
              <a:gd name="f152" fmla="val 18280"/>
              <a:gd name="f153" fmla="val 12200"/>
              <a:gd name="f154" fmla="val 17000"/>
              <a:gd name="f155" fmla="val 11450"/>
              <a:gd name="f156" fmla="val 14320"/>
              <a:gd name="f157" fmla="val 17980"/>
              <a:gd name="f158" fmla="val 14350"/>
              <a:gd name="f159" fmla="val 17680"/>
              <a:gd name="f160" fmla="val 14370"/>
              <a:gd name="f161" fmla="val 17360"/>
              <a:gd name="f162" fmla="val 8220"/>
              <a:gd name="f163" fmla="val 8060"/>
              <a:gd name="f164" fmla="val 19250"/>
              <a:gd name="f165" fmla="val 7960"/>
              <a:gd name="f166" fmla="val 18950"/>
              <a:gd name="f167" fmla="val 7860"/>
              <a:gd name="f168" fmla="val 18640"/>
              <a:gd name="f169" fmla="val 3090"/>
              <a:gd name="f170" fmla="val 3280"/>
              <a:gd name="f171" fmla="val 17540"/>
              <a:gd name="f172" fmla="val 3460"/>
              <a:gd name="f173" fmla="val 17450"/>
              <a:gd name="f174" fmla="val 12900"/>
              <a:gd name="f175" fmla="val 1780"/>
              <a:gd name="f176" fmla="val 13130"/>
              <a:gd name="f177" fmla="val 2330"/>
              <a:gd name="f178" fmla="val 13040"/>
              <a:gd name="f179" fmla="*/ 1800 1800 1"/>
              <a:gd name="f180" fmla="+- 0 0 0"/>
              <a:gd name="f181" fmla="+- 0 0 23592960"/>
              <a:gd name="f182" fmla="val 1800"/>
              <a:gd name="f183" fmla="*/ 1200 1200 1"/>
              <a:gd name="f184" fmla="val 1200"/>
              <a:gd name="f185" fmla="*/ 700 700 1"/>
              <a:gd name="f186" fmla="val 700"/>
              <a:gd name="f187" fmla="*/ f5 1 21600"/>
              <a:gd name="f188" fmla="*/ f6 1 21600"/>
              <a:gd name="f189" fmla="*/ f9 1 180"/>
              <a:gd name="f190" fmla="pin -2147483647 f0 2147483647"/>
              <a:gd name="f191" fmla="pin -2147483647 f1 2147483647"/>
              <a:gd name="f192" fmla="*/ 0 f9 1"/>
              <a:gd name="f193" fmla="*/ f180 f2 1"/>
              <a:gd name="f194" fmla="*/ f181 f2 1"/>
              <a:gd name="f195" fmla="+- f190 0 10800"/>
              <a:gd name="f196" fmla="+- f191 0 10800"/>
              <a:gd name="f197" fmla="val f190"/>
              <a:gd name="f198" fmla="val f191"/>
              <a:gd name="f199" fmla="*/ f190 f187 1"/>
              <a:gd name="f200" fmla="*/ f191 f188 1"/>
              <a:gd name="f201" fmla="*/ 3000 f187 1"/>
              <a:gd name="f202" fmla="*/ 17110 f187 1"/>
              <a:gd name="f203" fmla="*/ 17330 f188 1"/>
              <a:gd name="f204" fmla="*/ 3320 f188 1"/>
              <a:gd name="f205" fmla="*/ f192 1 f4"/>
              <a:gd name="f206" fmla="*/ f193 1 f4"/>
              <a:gd name="f207" fmla="*/ f194 1 f4"/>
              <a:gd name="f208" fmla="+- 0 0 f196"/>
              <a:gd name="f209" fmla="+- 0 0 f195"/>
              <a:gd name="f210" fmla="+- 0 0 f205"/>
              <a:gd name="f211" fmla="+- f206 0 f3"/>
              <a:gd name="f212" fmla="+- f207 0 f3"/>
              <a:gd name="f213" fmla="at2 f208 f209"/>
              <a:gd name="f214" fmla="*/ f210 f2 1"/>
              <a:gd name="f215" fmla="+- f212 0 f211"/>
              <a:gd name="f216" fmla="+- f213 f3 0"/>
              <a:gd name="f217" fmla="*/ f214 1 f9"/>
              <a:gd name="f218" fmla="*/ f216 f9 1"/>
              <a:gd name="f219" fmla="+- f217 0 f3"/>
              <a:gd name="f220" fmla="*/ f218 1 f2"/>
              <a:gd name="f221" fmla="cos 1 f219"/>
              <a:gd name="f222" fmla="sin 1 f219"/>
              <a:gd name="f223" fmla="+- 0 0 f220"/>
              <a:gd name="f224" fmla="+- 0 0 f221"/>
              <a:gd name="f225" fmla="+- 0 0 f222"/>
              <a:gd name="f226" fmla="val f223"/>
              <a:gd name="f227" fmla="*/ 1800 f224 1"/>
              <a:gd name="f228" fmla="*/ 1800 f225 1"/>
              <a:gd name="f229" fmla="*/ 1200 f224 1"/>
              <a:gd name="f230" fmla="*/ 1200 f225 1"/>
              <a:gd name="f231" fmla="*/ 700 f224 1"/>
              <a:gd name="f232" fmla="*/ 700 f225 1"/>
              <a:gd name="f233" fmla="*/ f226 1 f189"/>
              <a:gd name="f234" fmla="*/ f227 f227 1"/>
              <a:gd name="f235" fmla="*/ f228 f228 1"/>
              <a:gd name="f236" fmla="*/ f229 f229 1"/>
              <a:gd name="f237" fmla="*/ f230 f230 1"/>
              <a:gd name="f238" fmla="*/ f231 f231 1"/>
              <a:gd name="f239" fmla="*/ f232 f232 1"/>
              <a:gd name="f240" fmla="*/ f233 f189 1"/>
              <a:gd name="f241" fmla="+- f234 f235 0"/>
              <a:gd name="f242" fmla="+- f236 f237 0"/>
              <a:gd name="f243" fmla="+- f238 f239 0"/>
              <a:gd name="f244" fmla="+- 0 0 f240"/>
              <a:gd name="f245" fmla="sqrt f241"/>
              <a:gd name="f246" fmla="sqrt f242"/>
              <a:gd name="f247" fmla="sqrt f243"/>
              <a:gd name="f248" fmla="*/ f244 f2 1"/>
              <a:gd name="f249" fmla="*/ f179 1 f245"/>
              <a:gd name="f250" fmla="*/ f183 1 f246"/>
              <a:gd name="f251" fmla="*/ f185 1 f247"/>
              <a:gd name="f252" fmla="*/ f248 1 f9"/>
              <a:gd name="f253" fmla="*/ f224 f249 1"/>
              <a:gd name="f254" fmla="*/ f225 f249 1"/>
              <a:gd name="f255" fmla="*/ f224 f250 1"/>
              <a:gd name="f256" fmla="*/ f225 f250 1"/>
              <a:gd name="f257" fmla="*/ f224 f251 1"/>
              <a:gd name="f258" fmla="*/ f225 f251 1"/>
              <a:gd name="f259" fmla="+- f252 0 f3"/>
              <a:gd name="f260" fmla="+- f197 0 f257"/>
              <a:gd name="f261" fmla="+- f198 0 f258"/>
              <a:gd name="f262" fmla="sin 1 f259"/>
              <a:gd name="f263" fmla="cos 1 f259"/>
              <a:gd name="f264" fmla="+- 0 0 f262"/>
              <a:gd name="f265" fmla="+- 0 0 f263"/>
              <a:gd name="f266" fmla="*/ 10800 f264 1"/>
              <a:gd name="f267" fmla="*/ 10800 f265 1"/>
              <a:gd name="f268" fmla="+- f266 10800 0"/>
              <a:gd name="f269" fmla="+- f267 10800 0"/>
              <a:gd name="f270" fmla="*/ f266 1 12"/>
              <a:gd name="f271" fmla="*/ f267 1 12"/>
              <a:gd name="f272" fmla="+- f190 0 f268"/>
              <a:gd name="f273" fmla="+- f191 0 f269"/>
              <a:gd name="f274" fmla="*/ f272 1 3"/>
              <a:gd name="f275" fmla="*/ f273 1 3"/>
              <a:gd name="f276" fmla="*/ f272 2 1"/>
              <a:gd name="f277" fmla="*/ f273 2 1"/>
              <a:gd name="f278" fmla="*/ f276 1 3"/>
              <a:gd name="f279" fmla="*/ f277 1 3"/>
              <a:gd name="f280" fmla="+- f274 f268 0"/>
              <a:gd name="f281" fmla="+- f275 f269 0"/>
              <a:gd name="f282" fmla="+- f280 0 f270"/>
              <a:gd name="f283" fmla="+- f281 0 f271"/>
              <a:gd name="f284" fmla="+- f278 f268 0"/>
              <a:gd name="f285" fmla="+- f279 f269 0"/>
              <a:gd name="f286" fmla="+- f282 0 f253"/>
              <a:gd name="f287" fmla="+- f283 0 f254"/>
              <a:gd name="f288" fmla="+- f284 0 f255"/>
              <a:gd name="f289" fmla="+- f285 0 f256"/>
            </a:gdLst>
            <a:ahLst>
              <a:ahXY gdRefX="f0" minX="f10" maxX="f11" gdRefY="f1" minY="f10" maxY="f11">
                <a:pos x="f199" y="f20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1" t="f204" r="f202" b="f203"/>
            <a:pathLst>
              <a:path w="21600" h="21600">
                <a:moveTo>
                  <a:pt x="f12" y="f13"/>
                </a:moveTo>
                <a:cubicBezTo>
                  <a:pt x="f14" y="f15"/>
                  <a:pt x="f16" y="f17"/>
                  <a:pt x="f18" y="f17"/>
                </a:cubicBezTo>
                <a:cubicBezTo>
                  <a:pt x="f19" y="f20"/>
                  <a:pt x="f21" y="f22"/>
                  <a:pt x="f23" y="f24"/>
                </a:cubicBezTo>
                <a:cubicBezTo>
                  <a:pt x="f25" y="f26"/>
                  <a:pt x="f27" y="f28"/>
                  <a:pt x="f29" y="f28"/>
                </a:cubicBezTo>
                <a:cubicBezTo>
                  <a:pt x="f30" y="f31"/>
                  <a:pt x="f32" y="f33"/>
                  <a:pt x="f34" y="f35"/>
                </a:cubicBezTo>
                <a:cubicBezTo>
                  <a:pt x="f36" y="f37"/>
                  <a:pt x="f38" y="f7"/>
                  <a:pt x="f39" y="f7"/>
                </a:cubicBezTo>
                <a:cubicBezTo>
                  <a:pt x="f40" y="f7"/>
                  <a:pt x="f41" y="f42"/>
                  <a:pt x="f43" y="f44"/>
                </a:cubicBezTo>
                <a:cubicBezTo>
                  <a:pt x="f45" y="f46"/>
                  <a:pt x="f47" y="f7"/>
                  <a:pt x="f48" y="f7"/>
                </a:cubicBezTo>
                <a:cubicBezTo>
                  <a:pt x="f49" y="f7"/>
                  <a:pt x="f50" y="f51"/>
                  <a:pt x="f52" y="f53"/>
                </a:cubicBezTo>
                <a:cubicBezTo>
                  <a:pt x="f54" y="f55"/>
                  <a:pt x="f56" y="f57"/>
                  <a:pt x="f56" y="f58"/>
                </a:cubicBezTo>
                <a:cubicBezTo>
                  <a:pt x="f56" y="f59"/>
                  <a:pt x="f60" y="f61"/>
                  <a:pt x="f62" y="f63"/>
                </a:cubicBezTo>
                <a:cubicBezTo>
                  <a:pt x="f64" y="f65"/>
                  <a:pt x="f8" y="f66"/>
                  <a:pt x="f8" y="f67"/>
                </a:cubicBezTo>
                <a:cubicBezTo>
                  <a:pt x="f8" y="f68"/>
                  <a:pt x="f69" y="f70"/>
                  <a:pt x="f71" y="f72"/>
                </a:cubicBezTo>
                <a:cubicBezTo>
                  <a:pt x="f71" y="f73"/>
                  <a:pt x="f74" y="f75"/>
                  <a:pt x="f76" y="f75"/>
                </a:cubicBezTo>
                <a:cubicBezTo>
                  <a:pt x="f77" y="f75"/>
                  <a:pt x="f78" y="f79"/>
                  <a:pt x="f80" y="f81"/>
                </a:cubicBezTo>
                <a:cubicBezTo>
                  <a:pt x="f82" y="f54"/>
                  <a:pt x="f83" y="f8"/>
                  <a:pt x="f84" y="f8"/>
                </a:cubicBezTo>
                <a:cubicBezTo>
                  <a:pt x="f85" y="f8"/>
                  <a:pt x="f86" y="f87"/>
                  <a:pt x="f88" y="f89"/>
                </a:cubicBezTo>
                <a:cubicBezTo>
                  <a:pt x="f90" y="f91"/>
                  <a:pt x="f92" y="f93"/>
                  <a:pt x="f94" y="f93"/>
                </a:cubicBezTo>
                <a:cubicBezTo>
                  <a:pt x="f95" y="f93"/>
                  <a:pt x="f96" y="f97"/>
                  <a:pt x="f98" y="f99"/>
                </a:cubicBezTo>
                <a:cubicBezTo>
                  <a:pt x="f100" y="f101"/>
                  <a:pt x="f102" y="f103"/>
                  <a:pt x="f102" y="f104"/>
                </a:cubicBezTo>
                <a:cubicBezTo>
                  <a:pt x="f102" y="f105"/>
                  <a:pt x="f31" y="f106"/>
                  <a:pt x="f107" y="f108"/>
                </a:cubicBezTo>
                <a:cubicBezTo>
                  <a:pt x="f109" y="f110"/>
                  <a:pt x="f7" y="f34"/>
                  <a:pt x="f7" y="f111"/>
                </a:cubicBezTo>
                <a:cubicBezTo>
                  <a:pt x="f7" y="f112"/>
                  <a:pt x="f113" y="f114"/>
                  <a:pt x="f12" y="f13"/>
                </a:cubicBezTo>
                <a:close/>
              </a:path>
              <a:path w="21600" h="21600" fill="none">
                <a:moveTo>
                  <a:pt x="f12" y="f13"/>
                </a:moveTo>
                <a:cubicBezTo>
                  <a:pt x="f20" y="f115"/>
                  <a:pt x="f116" y="f117"/>
                  <a:pt x="f118" y="f119"/>
                </a:cubicBezTo>
              </a:path>
              <a:path w="21600" h="21600" fill="none">
                <a:moveTo>
                  <a:pt x="f23" y="f24"/>
                </a:moveTo>
                <a:cubicBezTo>
                  <a:pt x="f61" y="f120"/>
                  <a:pt x="f121" y="f122"/>
                  <a:pt x="f123" y="f124"/>
                </a:cubicBezTo>
              </a:path>
              <a:path w="21600" h="21600" fill="none">
                <a:moveTo>
                  <a:pt x="f34" y="f35"/>
                </a:moveTo>
                <a:cubicBezTo>
                  <a:pt x="f125" y="f126"/>
                  <a:pt x="f127" y="f128"/>
                  <a:pt x="f129" y="f130"/>
                </a:cubicBezTo>
              </a:path>
              <a:path w="21600" h="21600" fill="none">
                <a:moveTo>
                  <a:pt x="f43" y="f44"/>
                </a:moveTo>
                <a:cubicBezTo>
                  <a:pt x="f131" y="f132"/>
                  <a:pt x="f133" y="f134"/>
                  <a:pt x="f135" y="f136"/>
                </a:cubicBezTo>
              </a:path>
              <a:path w="21600" h="21600" fill="none">
                <a:moveTo>
                  <a:pt x="f52" y="f53"/>
                </a:moveTo>
                <a:cubicBezTo>
                  <a:pt x="f137" y="f138"/>
                  <a:pt x="f139" y="f140"/>
                  <a:pt x="f141" y="f142"/>
                </a:cubicBezTo>
              </a:path>
              <a:path w="21600" h="21600" fill="none">
                <a:moveTo>
                  <a:pt x="f62" y="f63"/>
                </a:moveTo>
                <a:cubicBezTo>
                  <a:pt x="f143" y="f144"/>
                  <a:pt x="f145" y="f146"/>
                  <a:pt x="f147" y="f148"/>
                </a:cubicBezTo>
              </a:path>
              <a:path w="21600" h="21600" fill="none">
                <a:moveTo>
                  <a:pt x="f149" y="f72"/>
                </a:moveTo>
                <a:cubicBezTo>
                  <a:pt x="f150" y="f151"/>
                  <a:pt x="f152" y="f153"/>
                  <a:pt x="f154" y="f155"/>
                </a:cubicBezTo>
              </a:path>
              <a:path w="21600" h="21600" fill="none">
                <a:moveTo>
                  <a:pt x="f80" y="f81"/>
                </a:moveTo>
                <a:cubicBezTo>
                  <a:pt x="f156" y="f157"/>
                  <a:pt x="f158" y="f159"/>
                  <a:pt x="f160" y="f161"/>
                </a:cubicBezTo>
              </a:path>
              <a:path w="21600" h="21600" fill="none">
                <a:moveTo>
                  <a:pt x="f162" y="f89"/>
                </a:moveTo>
                <a:cubicBezTo>
                  <a:pt x="f163" y="f164"/>
                  <a:pt x="f165" y="f166"/>
                  <a:pt x="f167" y="f168"/>
                </a:cubicBezTo>
              </a:path>
              <a:path w="21600" h="21600" fill="none">
                <a:moveTo>
                  <a:pt x="f98" y="f99"/>
                </a:moveTo>
                <a:cubicBezTo>
                  <a:pt x="f169" y="f101"/>
                  <a:pt x="f170" y="f171"/>
                  <a:pt x="f172" y="f173"/>
                </a:cubicBezTo>
              </a:path>
              <a:path w="21600" h="21600" fill="none">
                <a:moveTo>
                  <a:pt x="f107" y="f108"/>
                </a:moveTo>
                <a:cubicBezTo>
                  <a:pt x="f132" y="f174"/>
                  <a:pt x="f175" y="f176"/>
                  <a:pt x="f177" y="f178"/>
                </a:cubicBezTo>
              </a:path>
              <a:path w="21600" h="21600">
                <a:moveTo>
                  <a:pt x="f286" y="f287"/>
                </a:moveTo>
                <a:arcTo wR="f182" hR="f182" stAng="f211" swAng="f215"/>
                <a:close/>
              </a:path>
              <a:path w="21600" h="21600">
                <a:moveTo>
                  <a:pt x="f288" y="f289"/>
                </a:moveTo>
                <a:arcTo wR="f184" hR="f184" stAng="f211" swAng="f215"/>
                <a:close/>
              </a:path>
              <a:path w="21600" h="21600">
                <a:moveTo>
                  <a:pt x="f260" y="f261"/>
                </a:moveTo>
                <a:arcTo wR="f186" hR="f186" stAng="f211" swAng="f215"/>
                <a:close/>
              </a:path>
            </a:pathLst>
          </a:custGeom>
          <a:solidFill>
            <a:srgbClr val="EB613D">
              <a:alpha val="50000"/>
            </a:srgbClr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rPr>
              <a:t>X=?</a:t>
            </a:r>
          </a:p>
        </p:txBody>
      </p:sp>
      <p:sp>
        <p:nvSpPr>
          <p:cNvPr id="8" name="Freeform 7"/>
          <p:cNvSpPr/>
          <p:nvPr/>
        </p:nvSpPr>
        <p:spPr>
          <a:xfrm>
            <a:off x="2285640" y="4663080"/>
            <a:ext cx="1280159" cy="548640"/>
          </a:xfrm>
          <a:custGeom>
            <a:avLst>
              <a:gd name="f0" fmla="val 2872"/>
              <a:gd name="f1" fmla="val 30282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*/ 5419351 1 1725033"/>
              <a:gd name="f10" fmla="val -2147483647"/>
              <a:gd name="f11" fmla="val 2147483647"/>
              <a:gd name="f12" fmla="val 1930"/>
              <a:gd name="f13" fmla="val 7160"/>
              <a:gd name="f14" fmla="val 1530"/>
              <a:gd name="f15" fmla="val 4490"/>
              <a:gd name="f16" fmla="val 3400"/>
              <a:gd name="f17" fmla="val 1970"/>
              <a:gd name="f18" fmla="val 5270"/>
              <a:gd name="f19" fmla="val 5860"/>
              <a:gd name="f20" fmla="val 1950"/>
              <a:gd name="f21" fmla="val 6470"/>
              <a:gd name="f22" fmla="val 2210"/>
              <a:gd name="f23" fmla="val 6970"/>
              <a:gd name="f24" fmla="val 2600"/>
              <a:gd name="f25" fmla="val 7450"/>
              <a:gd name="f26" fmla="val 1390"/>
              <a:gd name="f27" fmla="val 8340"/>
              <a:gd name="f28" fmla="val 650"/>
              <a:gd name="f29" fmla="val 9340"/>
              <a:gd name="f30" fmla="val 10004"/>
              <a:gd name="f31" fmla="val 690"/>
              <a:gd name="f32" fmla="val 10710"/>
              <a:gd name="f33" fmla="val 1050"/>
              <a:gd name="f34" fmla="val 11210"/>
              <a:gd name="f35" fmla="val 1700"/>
              <a:gd name="f36" fmla="val 11570"/>
              <a:gd name="f37" fmla="val 630"/>
              <a:gd name="f38" fmla="val 12330"/>
              <a:gd name="f39" fmla="val 13150"/>
              <a:gd name="f40" fmla="val 13840"/>
              <a:gd name="f41" fmla="val 14470"/>
              <a:gd name="f42" fmla="val 460"/>
              <a:gd name="f43" fmla="val 14870"/>
              <a:gd name="f44" fmla="val 1160"/>
              <a:gd name="f45" fmla="val 15330"/>
              <a:gd name="f46" fmla="val 440"/>
              <a:gd name="f47" fmla="val 16020"/>
              <a:gd name="f48" fmla="val 16740"/>
              <a:gd name="f49" fmla="val 17910"/>
              <a:gd name="f50" fmla="val 18900"/>
              <a:gd name="f51" fmla="val 1130"/>
              <a:gd name="f52" fmla="val 19110"/>
              <a:gd name="f53" fmla="val 2710"/>
              <a:gd name="f54" fmla="val 20240"/>
              <a:gd name="f55" fmla="val 3150"/>
              <a:gd name="f56" fmla="val 21060"/>
              <a:gd name="f57" fmla="val 4580"/>
              <a:gd name="f58" fmla="val 6220"/>
              <a:gd name="f59" fmla="val 6720"/>
              <a:gd name="f60" fmla="val 21000"/>
              <a:gd name="f61" fmla="val 7200"/>
              <a:gd name="f62" fmla="val 20830"/>
              <a:gd name="f63" fmla="val 7660"/>
              <a:gd name="f64" fmla="val 21310"/>
              <a:gd name="f65" fmla="val 8460"/>
              <a:gd name="f66" fmla="val 9450"/>
              <a:gd name="f67" fmla="val 10460"/>
              <a:gd name="f68" fmla="val 12750"/>
              <a:gd name="f69" fmla="val 20310"/>
              <a:gd name="f70" fmla="val 14680"/>
              <a:gd name="f71" fmla="val 18650"/>
              <a:gd name="f72" fmla="val 15010"/>
              <a:gd name="f73" fmla="val 17200"/>
              <a:gd name="f74" fmla="val 17370"/>
              <a:gd name="f75" fmla="val 18920"/>
              <a:gd name="f76" fmla="val 15770"/>
              <a:gd name="f77" fmla="val 15220"/>
              <a:gd name="f78" fmla="val 14700"/>
              <a:gd name="f79" fmla="val 18710"/>
              <a:gd name="f80" fmla="val 14240"/>
              <a:gd name="f81" fmla="val 18310"/>
              <a:gd name="f82" fmla="val 13820"/>
              <a:gd name="f83" fmla="val 12490"/>
              <a:gd name="f84" fmla="val 11000"/>
              <a:gd name="f85" fmla="val 9890"/>
              <a:gd name="f86" fmla="val 8840"/>
              <a:gd name="f87" fmla="val 20790"/>
              <a:gd name="f88" fmla="val 8210"/>
              <a:gd name="f89" fmla="val 19510"/>
              <a:gd name="f90" fmla="val 7620"/>
              <a:gd name="f91" fmla="val 20000"/>
              <a:gd name="f92" fmla="val 7930"/>
              <a:gd name="f93" fmla="val 20290"/>
              <a:gd name="f94" fmla="val 6240"/>
              <a:gd name="f95" fmla="val 4850"/>
              <a:gd name="f96" fmla="val 3570"/>
              <a:gd name="f97" fmla="val 19280"/>
              <a:gd name="f98" fmla="val 2900"/>
              <a:gd name="f99" fmla="val 17640"/>
              <a:gd name="f100" fmla="val 1300"/>
              <a:gd name="f101" fmla="val 17600"/>
              <a:gd name="f102" fmla="val 480"/>
              <a:gd name="f103" fmla="val 16300"/>
              <a:gd name="f104" fmla="val 14660"/>
              <a:gd name="f105" fmla="val 13900"/>
              <a:gd name="f106" fmla="val 13210"/>
              <a:gd name="f107" fmla="val 1070"/>
              <a:gd name="f108" fmla="val 12640"/>
              <a:gd name="f109" fmla="val 380"/>
              <a:gd name="f110" fmla="val 12160"/>
              <a:gd name="f111" fmla="val 10120"/>
              <a:gd name="f112" fmla="val 8590"/>
              <a:gd name="f113" fmla="val 840"/>
              <a:gd name="f114" fmla="val 7330"/>
              <a:gd name="f115" fmla="val 7410"/>
              <a:gd name="f116" fmla="val 2040"/>
              <a:gd name="f117" fmla="val 7690"/>
              <a:gd name="f118" fmla="val 2090"/>
              <a:gd name="f119" fmla="val 7920"/>
              <a:gd name="f120" fmla="val 2790"/>
              <a:gd name="f121" fmla="val 7480"/>
              <a:gd name="f122" fmla="val 3050"/>
              <a:gd name="f123" fmla="val 7670"/>
              <a:gd name="f124" fmla="val 3310"/>
              <a:gd name="f125" fmla="val 11130"/>
              <a:gd name="f126" fmla="val 1910"/>
              <a:gd name="f127" fmla="val 11080"/>
              <a:gd name="f128" fmla="val 2160"/>
              <a:gd name="f129" fmla="val 11030"/>
              <a:gd name="f130" fmla="val 2400"/>
              <a:gd name="f131" fmla="val 14720"/>
              <a:gd name="f132" fmla="val 1400"/>
              <a:gd name="f133" fmla="val 14640"/>
              <a:gd name="f134" fmla="val 1720"/>
              <a:gd name="f135" fmla="val 14540"/>
              <a:gd name="f136" fmla="val 2010"/>
              <a:gd name="f137" fmla="val 19130"/>
              <a:gd name="f138" fmla="val 2890"/>
              <a:gd name="f139" fmla="val 19230"/>
              <a:gd name="f140" fmla="val 3290"/>
              <a:gd name="f141" fmla="val 19190"/>
              <a:gd name="f142" fmla="val 3380"/>
              <a:gd name="f143" fmla="val 20660"/>
              <a:gd name="f144" fmla="val 8170"/>
              <a:gd name="f145" fmla="val 20430"/>
              <a:gd name="f146" fmla="val 8620"/>
              <a:gd name="f147" fmla="val 20110"/>
              <a:gd name="f148" fmla="val 8990"/>
              <a:gd name="f149" fmla="val 18660"/>
              <a:gd name="f150" fmla="val 18740"/>
              <a:gd name="f151" fmla="val 14200"/>
              <a:gd name="f152" fmla="val 18280"/>
              <a:gd name="f153" fmla="val 12200"/>
              <a:gd name="f154" fmla="val 17000"/>
              <a:gd name="f155" fmla="val 11450"/>
              <a:gd name="f156" fmla="val 14320"/>
              <a:gd name="f157" fmla="val 17980"/>
              <a:gd name="f158" fmla="val 14350"/>
              <a:gd name="f159" fmla="val 17680"/>
              <a:gd name="f160" fmla="val 14370"/>
              <a:gd name="f161" fmla="val 17360"/>
              <a:gd name="f162" fmla="val 8220"/>
              <a:gd name="f163" fmla="val 8060"/>
              <a:gd name="f164" fmla="val 19250"/>
              <a:gd name="f165" fmla="val 7960"/>
              <a:gd name="f166" fmla="val 18950"/>
              <a:gd name="f167" fmla="val 7860"/>
              <a:gd name="f168" fmla="val 18640"/>
              <a:gd name="f169" fmla="val 3090"/>
              <a:gd name="f170" fmla="val 3280"/>
              <a:gd name="f171" fmla="val 17540"/>
              <a:gd name="f172" fmla="val 3460"/>
              <a:gd name="f173" fmla="val 17450"/>
              <a:gd name="f174" fmla="val 12900"/>
              <a:gd name="f175" fmla="val 1780"/>
              <a:gd name="f176" fmla="val 13130"/>
              <a:gd name="f177" fmla="val 2330"/>
              <a:gd name="f178" fmla="val 13040"/>
              <a:gd name="f179" fmla="*/ 1800 1800 1"/>
              <a:gd name="f180" fmla="+- 0 0 0"/>
              <a:gd name="f181" fmla="+- 0 0 23592960"/>
              <a:gd name="f182" fmla="val 1800"/>
              <a:gd name="f183" fmla="*/ 1200 1200 1"/>
              <a:gd name="f184" fmla="val 1200"/>
              <a:gd name="f185" fmla="*/ 700 700 1"/>
              <a:gd name="f186" fmla="val 700"/>
              <a:gd name="f187" fmla="*/ f5 1 21600"/>
              <a:gd name="f188" fmla="*/ f6 1 21600"/>
              <a:gd name="f189" fmla="*/ f9 1 180"/>
              <a:gd name="f190" fmla="pin -2147483647 f0 2147483647"/>
              <a:gd name="f191" fmla="pin -2147483647 f1 2147483647"/>
              <a:gd name="f192" fmla="*/ 0 f9 1"/>
              <a:gd name="f193" fmla="*/ f180 f2 1"/>
              <a:gd name="f194" fmla="*/ f181 f2 1"/>
              <a:gd name="f195" fmla="+- f190 0 10800"/>
              <a:gd name="f196" fmla="+- f191 0 10800"/>
              <a:gd name="f197" fmla="val f190"/>
              <a:gd name="f198" fmla="val f191"/>
              <a:gd name="f199" fmla="*/ f190 f187 1"/>
              <a:gd name="f200" fmla="*/ f191 f188 1"/>
              <a:gd name="f201" fmla="*/ 3000 f187 1"/>
              <a:gd name="f202" fmla="*/ 17110 f187 1"/>
              <a:gd name="f203" fmla="*/ 17330 f188 1"/>
              <a:gd name="f204" fmla="*/ 3320 f188 1"/>
              <a:gd name="f205" fmla="*/ f192 1 f4"/>
              <a:gd name="f206" fmla="*/ f193 1 f4"/>
              <a:gd name="f207" fmla="*/ f194 1 f4"/>
              <a:gd name="f208" fmla="+- 0 0 f196"/>
              <a:gd name="f209" fmla="+- 0 0 f195"/>
              <a:gd name="f210" fmla="+- 0 0 f205"/>
              <a:gd name="f211" fmla="+- f206 0 f3"/>
              <a:gd name="f212" fmla="+- f207 0 f3"/>
              <a:gd name="f213" fmla="at2 f208 f209"/>
              <a:gd name="f214" fmla="*/ f210 f2 1"/>
              <a:gd name="f215" fmla="+- f212 0 f211"/>
              <a:gd name="f216" fmla="+- f213 f3 0"/>
              <a:gd name="f217" fmla="*/ f214 1 f9"/>
              <a:gd name="f218" fmla="*/ f216 f9 1"/>
              <a:gd name="f219" fmla="+- f217 0 f3"/>
              <a:gd name="f220" fmla="*/ f218 1 f2"/>
              <a:gd name="f221" fmla="cos 1 f219"/>
              <a:gd name="f222" fmla="sin 1 f219"/>
              <a:gd name="f223" fmla="+- 0 0 f220"/>
              <a:gd name="f224" fmla="+- 0 0 f221"/>
              <a:gd name="f225" fmla="+- 0 0 f222"/>
              <a:gd name="f226" fmla="val f223"/>
              <a:gd name="f227" fmla="*/ 1800 f224 1"/>
              <a:gd name="f228" fmla="*/ 1800 f225 1"/>
              <a:gd name="f229" fmla="*/ 1200 f224 1"/>
              <a:gd name="f230" fmla="*/ 1200 f225 1"/>
              <a:gd name="f231" fmla="*/ 700 f224 1"/>
              <a:gd name="f232" fmla="*/ 700 f225 1"/>
              <a:gd name="f233" fmla="*/ f226 1 f189"/>
              <a:gd name="f234" fmla="*/ f227 f227 1"/>
              <a:gd name="f235" fmla="*/ f228 f228 1"/>
              <a:gd name="f236" fmla="*/ f229 f229 1"/>
              <a:gd name="f237" fmla="*/ f230 f230 1"/>
              <a:gd name="f238" fmla="*/ f231 f231 1"/>
              <a:gd name="f239" fmla="*/ f232 f232 1"/>
              <a:gd name="f240" fmla="*/ f233 f189 1"/>
              <a:gd name="f241" fmla="+- f234 f235 0"/>
              <a:gd name="f242" fmla="+- f236 f237 0"/>
              <a:gd name="f243" fmla="+- f238 f239 0"/>
              <a:gd name="f244" fmla="+- 0 0 f240"/>
              <a:gd name="f245" fmla="sqrt f241"/>
              <a:gd name="f246" fmla="sqrt f242"/>
              <a:gd name="f247" fmla="sqrt f243"/>
              <a:gd name="f248" fmla="*/ f244 f2 1"/>
              <a:gd name="f249" fmla="*/ f179 1 f245"/>
              <a:gd name="f250" fmla="*/ f183 1 f246"/>
              <a:gd name="f251" fmla="*/ f185 1 f247"/>
              <a:gd name="f252" fmla="*/ f248 1 f9"/>
              <a:gd name="f253" fmla="*/ f224 f249 1"/>
              <a:gd name="f254" fmla="*/ f225 f249 1"/>
              <a:gd name="f255" fmla="*/ f224 f250 1"/>
              <a:gd name="f256" fmla="*/ f225 f250 1"/>
              <a:gd name="f257" fmla="*/ f224 f251 1"/>
              <a:gd name="f258" fmla="*/ f225 f251 1"/>
              <a:gd name="f259" fmla="+- f252 0 f3"/>
              <a:gd name="f260" fmla="+- f197 0 f257"/>
              <a:gd name="f261" fmla="+- f198 0 f258"/>
              <a:gd name="f262" fmla="sin 1 f259"/>
              <a:gd name="f263" fmla="cos 1 f259"/>
              <a:gd name="f264" fmla="+- 0 0 f262"/>
              <a:gd name="f265" fmla="+- 0 0 f263"/>
              <a:gd name="f266" fmla="*/ 10800 f264 1"/>
              <a:gd name="f267" fmla="*/ 10800 f265 1"/>
              <a:gd name="f268" fmla="+- f266 10800 0"/>
              <a:gd name="f269" fmla="+- f267 10800 0"/>
              <a:gd name="f270" fmla="*/ f266 1 12"/>
              <a:gd name="f271" fmla="*/ f267 1 12"/>
              <a:gd name="f272" fmla="+- f190 0 f268"/>
              <a:gd name="f273" fmla="+- f191 0 f269"/>
              <a:gd name="f274" fmla="*/ f272 1 3"/>
              <a:gd name="f275" fmla="*/ f273 1 3"/>
              <a:gd name="f276" fmla="*/ f272 2 1"/>
              <a:gd name="f277" fmla="*/ f273 2 1"/>
              <a:gd name="f278" fmla="*/ f276 1 3"/>
              <a:gd name="f279" fmla="*/ f277 1 3"/>
              <a:gd name="f280" fmla="+- f274 f268 0"/>
              <a:gd name="f281" fmla="+- f275 f269 0"/>
              <a:gd name="f282" fmla="+- f280 0 f270"/>
              <a:gd name="f283" fmla="+- f281 0 f271"/>
              <a:gd name="f284" fmla="+- f278 f268 0"/>
              <a:gd name="f285" fmla="+- f279 f269 0"/>
              <a:gd name="f286" fmla="+- f282 0 f253"/>
              <a:gd name="f287" fmla="+- f283 0 f254"/>
              <a:gd name="f288" fmla="+- f284 0 f255"/>
              <a:gd name="f289" fmla="+- f285 0 f256"/>
            </a:gdLst>
            <a:ahLst>
              <a:ahXY gdRefX="f0" minX="f10" maxX="f11" gdRefY="f1" minY="f10" maxY="f11">
                <a:pos x="f199" y="f20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1" t="f204" r="f202" b="f203"/>
            <a:pathLst>
              <a:path w="21600" h="21600">
                <a:moveTo>
                  <a:pt x="f12" y="f13"/>
                </a:moveTo>
                <a:cubicBezTo>
                  <a:pt x="f14" y="f15"/>
                  <a:pt x="f16" y="f17"/>
                  <a:pt x="f18" y="f17"/>
                </a:cubicBezTo>
                <a:cubicBezTo>
                  <a:pt x="f19" y="f20"/>
                  <a:pt x="f21" y="f22"/>
                  <a:pt x="f23" y="f24"/>
                </a:cubicBezTo>
                <a:cubicBezTo>
                  <a:pt x="f25" y="f26"/>
                  <a:pt x="f27" y="f28"/>
                  <a:pt x="f29" y="f28"/>
                </a:cubicBezTo>
                <a:cubicBezTo>
                  <a:pt x="f30" y="f31"/>
                  <a:pt x="f32" y="f33"/>
                  <a:pt x="f34" y="f35"/>
                </a:cubicBezTo>
                <a:cubicBezTo>
                  <a:pt x="f36" y="f37"/>
                  <a:pt x="f38" y="f7"/>
                  <a:pt x="f39" y="f7"/>
                </a:cubicBezTo>
                <a:cubicBezTo>
                  <a:pt x="f40" y="f7"/>
                  <a:pt x="f41" y="f42"/>
                  <a:pt x="f43" y="f44"/>
                </a:cubicBezTo>
                <a:cubicBezTo>
                  <a:pt x="f45" y="f46"/>
                  <a:pt x="f47" y="f7"/>
                  <a:pt x="f48" y="f7"/>
                </a:cubicBezTo>
                <a:cubicBezTo>
                  <a:pt x="f49" y="f7"/>
                  <a:pt x="f50" y="f51"/>
                  <a:pt x="f52" y="f53"/>
                </a:cubicBezTo>
                <a:cubicBezTo>
                  <a:pt x="f54" y="f55"/>
                  <a:pt x="f56" y="f57"/>
                  <a:pt x="f56" y="f58"/>
                </a:cubicBezTo>
                <a:cubicBezTo>
                  <a:pt x="f56" y="f59"/>
                  <a:pt x="f60" y="f61"/>
                  <a:pt x="f62" y="f63"/>
                </a:cubicBezTo>
                <a:cubicBezTo>
                  <a:pt x="f64" y="f65"/>
                  <a:pt x="f8" y="f66"/>
                  <a:pt x="f8" y="f67"/>
                </a:cubicBezTo>
                <a:cubicBezTo>
                  <a:pt x="f8" y="f68"/>
                  <a:pt x="f69" y="f70"/>
                  <a:pt x="f71" y="f72"/>
                </a:cubicBezTo>
                <a:cubicBezTo>
                  <a:pt x="f71" y="f73"/>
                  <a:pt x="f74" y="f75"/>
                  <a:pt x="f76" y="f75"/>
                </a:cubicBezTo>
                <a:cubicBezTo>
                  <a:pt x="f77" y="f75"/>
                  <a:pt x="f78" y="f79"/>
                  <a:pt x="f80" y="f81"/>
                </a:cubicBezTo>
                <a:cubicBezTo>
                  <a:pt x="f82" y="f54"/>
                  <a:pt x="f83" y="f8"/>
                  <a:pt x="f84" y="f8"/>
                </a:cubicBezTo>
                <a:cubicBezTo>
                  <a:pt x="f85" y="f8"/>
                  <a:pt x="f86" y="f87"/>
                  <a:pt x="f88" y="f89"/>
                </a:cubicBezTo>
                <a:cubicBezTo>
                  <a:pt x="f90" y="f91"/>
                  <a:pt x="f92" y="f93"/>
                  <a:pt x="f94" y="f93"/>
                </a:cubicBezTo>
                <a:cubicBezTo>
                  <a:pt x="f95" y="f93"/>
                  <a:pt x="f96" y="f97"/>
                  <a:pt x="f98" y="f99"/>
                </a:cubicBezTo>
                <a:cubicBezTo>
                  <a:pt x="f100" y="f101"/>
                  <a:pt x="f102" y="f103"/>
                  <a:pt x="f102" y="f104"/>
                </a:cubicBezTo>
                <a:cubicBezTo>
                  <a:pt x="f102" y="f105"/>
                  <a:pt x="f31" y="f106"/>
                  <a:pt x="f107" y="f108"/>
                </a:cubicBezTo>
                <a:cubicBezTo>
                  <a:pt x="f109" y="f110"/>
                  <a:pt x="f7" y="f34"/>
                  <a:pt x="f7" y="f111"/>
                </a:cubicBezTo>
                <a:cubicBezTo>
                  <a:pt x="f7" y="f112"/>
                  <a:pt x="f113" y="f114"/>
                  <a:pt x="f12" y="f13"/>
                </a:cubicBezTo>
                <a:close/>
              </a:path>
              <a:path w="21600" h="21600" fill="none">
                <a:moveTo>
                  <a:pt x="f12" y="f13"/>
                </a:moveTo>
                <a:cubicBezTo>
                  <a:pt x="f20" y="f115"/>
                  <a:pt x="f116" y="f117"/>
                  <a:pt x="f118" y="f119"/>
                </a:cubicBezTo>
              </a:path>
              <a:path w="21600" h="21600" fill="none">
                <a:moveTo>
                  <a:pt x="f23" y="f24"/>
                </a:moveTo>
                <a:cubicBezTo>
                  <a:pt x="f61" y="f120"/>
                  <a:pt x="f121" y="f122"/>
                  <a:pt x="f123" y="f124"/>
                </a:cubicBezTo>
              </a:path>
              <a:path w="21600" h="21600" fill="none">
                <a:moveTo>
                  <a:pt x="f34" y="f35"/>
                </a:moveTo>
                <a:cubicBezTo>
                  <a:pt x="f125" y="f126"/>
                  <a:pt x="f127" y="f128"/>
                  <a:pt x="f129" y="f130"/>
                </a:cubicBezTo>
              </a:path>
              <a:path w="21600" h="21600" fill="none">
                <a:moveTo>
                  <a:pt x="f43" y="f44"/>
                </a:moveTo>
                <a:cubicBezTo>
                  <a:pt x="f131" y="f132"/>
                  <a:pt x="f133" y="f134"/>
                  <a:pt x="f135" y="f136"/>
                </a:cubicBezTo>
              </a:path>
              <a:path w="21600" h="21600" fill="none">
                <a:moveTo>
                  <a:pt x="f52" y="f53"/>
                </a:moveTo>
                <a:cubicBezTo>
                  <a:pt x="f137" y="f138"/>
                  <a:pt x="f139" y="f140"/>
                  <a:pt x="f141" y="f142"/>
                </a:cubicBezTo>
              </a:path>
              <a:path w="21600" h="21600" fill="none">
                <a:moveTo>
                  <a:pt x="f62" y="f63"/>
                </a:moveTo>
                <a:cubicBezTo>
                  <a:pt x="f143" y="f144"/>
                  <a:pt x="f145" y="f146"/>
                  <a:pt x="f147" y="f148"/>
                </a:cubicBezTo>
              </a:path>
              <a:path w="21600" h="21600" fill="none">
                <a:moveTo>
                  <a:pt x="f149" y="f72"/>
                </a:moveTo>
                <a:cubicBezTo>
                  <a:pt x="f150" y="f151"/>
                  <a:pt x="f152" y="f153"/>
                  <a:pt x="f154" y="f155"/>
                </a:cubicBezTo>
              </a:path>
              <a:path w="21600" h="21600" fill="none">
                <a:moveTo>
                  <a:pt x="f80" y="f81"/>
                </a:moveTo>
                <a:cubicBezTo>
                  <a:pt x="f156" y="f157"/>
                  <a:pt x="f158" y="f159"/>
                  <a:pt x="f160" y="f161"/>
                </a:cubicBezTo>
              </a:path>
              <a:path w="21600" h="21600" fill="none">
                <a:moveTo>
                  <a:pt x="f162" y="f89"/>
                </a:moveTo>
                <a:cubicBezTo>
                  <a:pt x="f163" y="f164"/>
                  <a:pt x="f165" y="f166"/>
                  <a:pt x="f167" y="f168"/>
                </a:cubicBezTo>
              </a:path>
              <a:path w="21600" h="21600" fill="none">
                <a:moveTo>
                  <a:pt x="f98" y="f99"/>
                </a:moveTo>
                <a:cubicBezTo>
                  <a:pt x="f169" y="f101"/>
                  <a:pt x="f170" y="f171"/>
                  <a:pt x="f172" y="f173"/>
                </a:cubicBezTo>
              </a:path>
              <a:path w="21600" h="21600" fill="none">
                <a:moveTo>
                  <a:pt x="f107" y="f108"/>
                </a:moveTo>
                <a:cubicBezTo>
                  <a:pt x="f132" y="f174"/>
                  <a:pt x="f175" y="f176"/>
                  <a:pt x="f177" y="f178"/>
                </a:cubicBezTo>
              </a:path>
              <a:path w="21600" h="21600">
                <a:moveTo>
                  <a:pt x="f286" y="f287"/>
                </a:moveTo>
                <a:arcTo wR="f182" hR="f182" stAng="f211" swAng="f215"/>
                <a:close/>
              </a:path>
              <a:path w="21600" h="21600">
                <a:moveTo>
                  <a:pt x="f288" y="f289"/>
                </a:moveTo>
                <a:arcTo wR="f184" hR="f184" stAng="f211" swAng="f215"/>
                <a:close/>
              </a:path>
              <a:path w="21600" h="21600">
                <a:moveTo>
                  <a:pt x="f260" y="f261"/>
                </a:moveTo>
                <a:arcTo wR="f186" hR="f186" stAng="f211" swAng="f215"/>
                <a:close/>
              </a:path>
            </a:pathLst>
          </a:custGeom>
          <a:solidFill>
            <a:srgbClr val="CFE7F5">
              <a:alpha val="50000"/>
            </a:srgbClr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rPr>
              <a:t>X=123</a:t>
            </a:r>
          </a:p>
        </p:txBody>
      </p:sp>
      <p:sp>
        <p:nvSpPr>
          <p:cNvPr id="9" name="Title 8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 DSM (continued)</a:t>
            </a:r>
          </a:p>
        </p:txBody>
      </p:sp>
      <p:sp>
        <p:nvSpPr>
          <p:cNvPr id="10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8870040" cy="438444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en-US"/>
              <a:t>Conventional DSM (Munin)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280159" y="5394960"/>
            <a:ext cx="1353240" cy="1440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389120" y="2286000"/>
            <a:ext cx="1353240" cy="1440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425000" y="5394960"/>
            <a:ext cx="1353240" cy="144036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Freeform 13"/>
          <p:cNvSpPr/>
          <p:nvPr/>
        </p:nvSpPr>
        <p:spPr>
          <a:xfrm>
            <a:off x="2743199" y="5852160"/>
            <a:ext cx="1097280" cy="457200"/>
          </a:xfrm>
          <a:custGeom>
            <a:avLst>
              <a:gd name="f0" fmla="val -1303"/>
              <a:gd name="f1" fmla="val 34702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+- 0 0 0"/>
              <a:gd name="f17" fmla="*/ f5 1 21600"/>
              <a:gd name="f18" fmla="*/ f6 1 21600"/>
              <a:gd name="f19" fmla="pin -2147483647 f0 2147483647"/>
              <a:gd name="f20" fmla="pin -2147483647 f1 2147483647"/>
              <a:gd name="f21" fmla="*/ f16 f2 1"/>
              <a:gd name="f22" fmla="+- f19 0 10800"/>
              <a:gd name="f23" fmla="+- f20 0 10800"/>
              <a:gd name="f24" fmla="+- f20 0 21600"/>
              <a:gd name="f25" fmla="+- f19 0 21600"/>
              <a:gd name="f26" fmla="val f19"/>
              <a:gd name="f27" fmla="val f20"/>
              <a:gd name="f28" fmla="*/ f19 f17 1"/>
              <a:gd name="f29" fmla="*/ f20 f18 1"/>
              <a:gd name="f30" fmla="*/ 0 f17 1"/>
              <a:gd name="f31" fmla="*/ 21600 f17 1"/>
              <a:gd name="f32" fmla="*/ 21600 f18 1"/>
              <a:gd name="f33" fmla="*/ 0 f18 1"/>
              <a:gd name="f34" fmla="*/ 10800 f17 1"/>
              <a:gd name="f35" fmla="*/ f21 1 f4"/>
              <a:gd name="f36" fmla="*/ 10800 f18 1"/>
              <a:gd name="f37" fmla="abs f22"/>
              <a:gd name="f38" fmla="abs f23"/>
              <a:gd name="f39" fmla="+- f35 0 f3"/>
              <a:gd name="f40" fmla="*/ f26 f17 1"/>
              <a:gd name="f41" fmla="*/ f27 f18 1"/>
              <a:gd name="f42" fmla="+- f37 0 f38"/>
              <a:gd name="f43" fmla="+- f38 0 f37"/>
              <a:gd name="f44" fmla="?: f23 f9 f42"/>
              <a:gd name="f45" fmla="?: f23 f42 f9"/>
              <a:gd name="f46" fmla="?: f22 f9 f43"/>
              <a:gd name="f47" fmla="?: f22 f43 f9"/>
              <a:gd name="f48" fmla="?: f19 f9 f44"/>
              <a:gd name="f49" fmla="?: f19 f9 f45"/>
              <a:gd name="f50" fmla="?: f24 f46 f9"/>
              <a:gd name="f51" fmla="?: f24 f47 f9"/>
              <a:gd name="f52" fmla="?: f25 f45 f9"/>
              <a:gd name="f53" fmla="?: f25 f44 f9"/>
              <a:gd name="f54" fmla="?: f20 f9 f47"/>
              <a:gd name="f55" fmla="?: f20 f9 f46"/>
              <a:gd name="f56" fmla="?: f48 f19 0"/>
              <a:gd name="f57" fmla="?: f48 f20 6280"/>
              <a:gd name="f58" fmla="?: f49 f19 0"/>
              <a:gd name="f59" fmla="?: f49 f20 15320"/>
              <a:gd name="f60" fmla="?: f50 f19 6280"/>
              <a:gd name="f61" fmla="?: f50 f20 21600"/>
              <a:gd name="f62" fmla="?: f51 f19 15320"/>
              <a:gd name="f63" fmla="?: f51 f20 21600"/>
              <a:gd name="f64" fmla="?: f52 f19 21600"/>
              <a:gd name="f65" fmla="?: f52 f20 15320"/>
              <a:gd name="f66" fmla="?: f53 f19 21600"/>
              <a:gd name="f67" fmla="?: f53 f20 6280"/>
              <a:gd name="f68" fmla="?: f54 f19 15320"/>
              <a:gd name="f69" fmla="?: f54 f20 0"/>
              <a:gd name="f70" fmla="?: f55 f19 6280"/>
              <a:gd name="f71" fmla="?: f55 f20 0"/>
            </a:gdLst>
            <a:ahLst>
              <a:ahXY gdRefX="f0" minX="f10" maxX="f11" gdRefY="f1" minY="f10" maxY="f11">
                <a:pos x="f28" y="f29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9">
                <a:pos x="f34" y="f33"/>
              </a:cxn>
              <a:cxn ang="f39">
                <a:pos x="f30" y="f36"/>
              </a:cxn>
              <a:cxn ang="f39">
                <a:pos x="f34" y="f32"/>
              </a:cxn>
              <a:cxn ang="f39">
                <a:pos x="f31" y="f36"/>
              </a:cxn>
              <a:cxn ang="f39">
                <a:pos x="f40" y="f41"/>
              </a:cxn>
            </a:cxnLst>
            <a:rect l="f30" t="f33" r="f31" b="f32"/>
            <a:pathLst>
              <a:path w="21600" h="21600">
                <a:moveTo>
                  <a:pt x="f7" y="f7"/>
                </a:moveTo>
                <a:lnTo>
                  <a:pt x="f7" y="f12"/>
                </a:lnTo>
                <a:lnTo>
                  <a:pt x="f56" y="f57"/>
                </a:lnTo>
                <a:lnTo>
                  <a:pt x="f7" y="f13"/>
                </a:lnTo>
                <a:lnTo>
                  <a:pt x="f7" y="f14"/>
                </a:lnTo>
                <a:lnTo>
                  <a:pt x="f58" y="f59"/>
                </a:lnTo>
                <a:lnTo>
                  <a:pt x="f7" y="f15"/>
                </a:lnTo>
                <a:lnTo>
                  <a:pt x="f7" y="f8"/>
                </a:lnTo>
                <a:lnTo>
                  <a:pt x="f12" y="f8"/>
                </a:lnTo>
                <a:lnTo>
                  <a:pt x="f60" y="f61"/>
                </a:lnTo>
                <a:lnTo>
                  <a:pt x="f13" y="f8"/>
                </a:lnTo>
                <a:lnTo>
                  <a:pt x="f14" y="f8"/>
                </a:lnTo>
                <a:lnTo>
                  <a:pt x="f62" y="f63"/>
                </a:lnTo>
                <a:lnTo>
                  <a:pt x="f15" y="f8"/>
                </a:lnTo>
                <a:lnTo>
                  <a:pt x="f8" y="f8"/>
                </a:lnTo>
                <a:lnTo>
                  <a:pt x="f8" y="f15"/>
                </a:lnTo>
                <a:lnTo>
                  <a:pt x="f64" y="f65"/>
                </a:lnTo>
                <a:lnTo>
                  <a:pt x="f8" y="f14"/>
                </a:lnTo>
                <a:lnTo>
                  <a:pt x="f8" y="f13"/>
                </a:lnTo>
                <a:lnTo>
                  <a:pt x="f66" y="f67"/>
                </a:lnTo>
                <a:lnTo>
                  <a:pt x="f8" y="f12"/>
                </a:lnTo>
                <a:lnTo>
                  <a:pt x="f8" y="f7"/>
                </a:lnTo>
                <a:lnTo>
                  <a:pt x="f15" y="f7"/>
                </a:lnTo>
                <a:lnTo>
                  <a:pt x="f68" y="f69"/>
                </a:lnTo>
                <a:lnTo>
                  <a:pt x="f14" y="f7"/>
                </a:lnTo>
                <a:lnTo>
                  <a:pt x="f13" y="f7"/>
                </a:lnTo>
                <a:lnTo>
                  <a:pt x="f70" y="f71"/>
                </a:lnTo>
                <a:lnTo>
                  <a:pt x="f12" y="f7"/>
                </a:lnTo>
                <a:lnTo>
                  <a:pt x="f7" y="f7"/>
                </a:lnTo>
                <a:close/>
              </a:path>
            </a:pathLst>
          </a:custGeom>
          <a:solidFill>
            <a:srgbClr val="EB613D">
              <a:alpha val="50000"/>
            </a:srgbClr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rPr>
              <a:t>X=123</a:t>
            </a:r>
          </a:p>
        </p:txBody>
      </p:sp>
      <p:sp>
        <p:nvSpPr>
          <p:cNvPr id="15" name="Freeform 14"/>
          <p:cNvSpPr/>
          <p:nvPr/>
        </p:nvSpPr>
        <p:spPr>
          <a:xfrm>
            <a:off x="3200400" y="5212080"/>
            <a:ext cx="182520" cy="5482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08" h="1524" fill="none">
                <a:moveTo>
                  <a:pt x="508" y="1524"/>
                </a:moveTo>
                <a:lnTo>
                  <a:pt x="0" y="0"/>
                </a:lnTo>
              </a:path>
            </a:pathLst>
          </a:custGeom>
          <a:noFill/>
          <a:ln w="0">
            <a:solidFill>
              <a:srgbClr val="8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Liberation Sans" pitchFamily="18"/>
              <a:ea typeface="Droid Sans" pitchFamily="2"/>
              <a:cs typeface="Lohit Hindi" pitchFamily="2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3566160" y="4297680"/>
            <a:ext cx="1188360" cy="45683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302" h="1270" fill="none">
                <a:moveTo>
                  <a:pt x="0" y="1270"/>
                </a:moveTo>
                <a:lnTo>
                  <a:pt x="3302" y="0"/>
                </a:lnTo>
              </a:path>
            </a:pathLst>
          </a:custGeom>
          <a:noFill/>
          <a:ln w="0">
            <a:solidFill>
              <a:srgbClr val="8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Liberation Sans" pitchFamily="18"/>
              <a:ea typeface="Droid Sans" pitchFamily="2"/>
              <a:cs typeface="Lohit Hindi" pitchFamily="2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3657600" y="5029200"/>
            <a:ext cx="2468519" cy="2739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858" h="762" fill="none">
                <a:moveTo>
                  <a:pt x="0" y="0"/>
                </a:moveTo>
                <a:lnTo>
                  <a:pt x="6858" y="762"/>
                </a:lnTo>
              </a:path>
            </a:pathLst>
          </a:custGeom>
          <a:noFill/>
          <a:ln w="0">
            <a:solidFill>
              <a:srgbClr val="8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Liberation Sans" pitchFamily="18"/>
              <a:ea typeface="Droid Sans" pitchFamily="2"/>
              <a:cs typeface="Lohit Hindi" pitchFamily="2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3566160" y="5068080"/>
            <a:ext cx="2468519" cy="2739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858" h="762" fill="none">
                <a:moveTo>
                  <a:pt x="6858" y="762"/>
                </a:moveTo>
                <a:lnTo>
                  <a:pt x="0" y="0"/>
                </a:lnTo>
              </a:path>
            </a:pathLst>
          </a:custGeom>
          <a:noFill/>
          <a:ln w="0">
            <a:solidFill>
              <a:srgbClr val="00008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Liberation Sans" pitchFamily="18"/>
              <a:ea typeface="Droid Sans" pitchFamily="2"/>
              <a:cs typeface="Lohit Hindi" pitchFamily="2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3566160" y="4389120"/>
            <a:ext cx="1188360" cy="4042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302" h="1124" fill="none">
                <a:moveTo>
                  <a:pt x="3302" y="0"/>
                </a:moveTo>
                <a:lnTo>
                  <a:pt x="0" y="1124"/>
                </a:lnTo>
              </a:path>
            </a:pathLst>
          </a:custGeom>
          <a:noFill/>
          <a:ln w="0">
            <a:solidFill>
              <a:srgbClr val="00008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Liberation Sans" pitchFamily="18"/>
              <a:ea typeface="Droid Sans" pitchFamily="2"/>
              <a:cs typeface="Lohit Hindi" pitchFamily="2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108959" y="5212080"/>
            <a:ext cx="182520" cy="5482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08" h="1524" fill="none">
                <a:moveTo>
                  <a:pt x="0" y="0"/>
                </a:moveTo>
                <a:lnTo>
                  <a:pt x="508" y="1524"/>
                </a:lnTo>
              </a:path>
            </a:pathLst>
          </a:custGeom>
          <a:noFill/>
          <a:ln w="0">
            <a:solidFill>
              <a:srgbClr val="00008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Liberation Sans" pitchFamily="18"/>
              <a:ea typeface="Droid Sans" pitchFamily="2"/>
              <a:cs typeface="Lohit Hindi" pitchFamily="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14800" y="6035040"/>
            <a:ext cx="3025800" cy="6022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r>
              <a:rPr lang="en-US" sz="1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rPr>
              <a:t>Waited an RTT for a write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r>
              <a:rPr lang="en-US" sz="1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rPr>
              <a:t>Read could take RTT also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"/>
                            </p:stCondLst>
                            <p:childTnLst>
                              <p:par>
                                <p:cTn id="52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"/>
                            </p:stCondLst>
                            <p:childTnLst>
                              <p:par>
                                <p:cTn id="55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Mark Gordon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02B9EDB-ED04-476A-8094-C5EF5DCF270A}" type="slidenum">
              <a:t>9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 Java Memory Model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8870040" cy="4906079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Liberation Sans" pitchFamily="18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en-US"/>
              <a:t>Dictates which writes a read can observe</a:t>
            </a:r>
          </a:p>
          <a:p>
            <a:pPr lvl="0"/>
            <a:r>
              <a:rPr lang="en-US"/>
              <a:t>Specifies 'happens-before' partial order</a:t>
            </a:r>
          </a:p>
          <a:p>
            <a:pPr lvl="1" rtl="0" hangingPunct="0"/>
            <a:r>
              <a:rPr lang="en-US"/>
              <a:t>Access in single thread totally ordered</a:t>
            </a:r>
          </a:p>
          <a:p>
            <a:pPr lvl="1" rtl="0" hangingPunct="0"/>
            <a:r>
              <a:rPr lang="en-US"/>
              <a:t>Lazy Release Consistency locking</a:t>
            </a:r>
          </a:p>
          <a:p>
            <a:pPr lvl="1" rtl="0" hangingPunct="0"/>
            <a:endParaRPr lang="en-US"/>
          </a:p>
          <a:p>
            <a:pPr lvl="0"/>
            <a:r>
              <a:rPr lang="en-US" sz="2400"/>
              <a:t>Fundamental memory unit is the field</a:t>
            </a:r>
          </a:p>
          <a:p>
            <a:pPr lvl="1" rtl="0" hangingPunct="0"/>
            <a:r>
              <a:rPr lang="en-US" sz="2000"/>
              <a:t>Known alignment, known width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129360" y="4311360"/>
            <a:ext cx="3291839" cy="28749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3263</TotalTime>
  <Words>807</Words>
  <Application>Microsoft Office PowerPoint</Application>
  <PresentationFormat>Custom</PresentationFormat>
  <Paragraphs>248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Calibri</vt:lpstr>
      <vt:lpstr>Courier New</vt:lpstr>
      <vt:lpstr>DejaVu Sans</vt:lpstr>
      <vt:lpstr>Droid Sans</vt:lpstr>
      <vt:lpstr>Liberation Sans</vt:lpstr>
      <vt:lpstr>Liberation Serif</vt:lpstr>
      <vt:lpstr>Lohit Hindi</vt:lpstr>
      <vt:lpstr>StarSymbol</vt:lpstr>
      <vt:lpstr>TlwgMono</vt:lpstr>
      <vt:lpstr>Default</vt:lpstr>
      <vt:lpstr>PowerPoint Presentation</vt:lpstr>
      <vt:lpstr> Overview</vt:lpstr>
      <vt:lpstr> What is offloading?</vt:lpstr>
      <vt:lpstr> Related Work</vt:lpstr>
      <vt:lpstr> COMET's Goals</vt:lpstr>
      <vt:lpstr> Overview</vt:lpstr>
      <vt:lpstr> Distributed Shared Memory</vt:lpstr>
      <vt:lpstr> DSM (continued)</vt:lpstr>
      <vt:lpstr> Java Memory Model</vt:lpstr>
      <vt:lpstr> Field DSM</vt:lpstr>
      <vt:lpstr> Overview</vt:lpstr>
      <vt:lpstr> VM-synchronization</vt:lpstr>
      <vt:lpstr> Bytecode Update (Step 1 of 3)</vt:lpstr>
      <vt:lpstr> Stack Update (Step 2 of 3)</vt:lpstr>
      <vt:lpstr> Heap Update (Step 3 of 3)</vt:lpstr>
      <vt:lpstr> Lock ownership</vt:lpstr>
      <vt:lpstr> Thread Migration</vt:lpstr>
      <vt:lpstr> Native Methods</vt:lpstr>
      <vt:lpstr> Failure Recovery</vt:lpstr>
      <vt:lpstr> Tau-Scheduler</vt:lpstr>
      <vt:lpstr> Implementation</vt:lpstr>
      <vt:lpstr> Overview</vt:lpstr>
      <vt:lpstr> Evaluation Setup</vt:lpstr>
      <vt:lpstr> Benchmarks</vt:lpstr>
      <vt:lpstr> Rhino</vt:lpstr>
      <vt:lpstr> Overview</vt:lpstr>
      <vt:lpstr> Summary</vt:lpstr>
      <vt:lpstr> Contributions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msg555</dc:creator>
  <cp:lastModifiedBy>ansuman banerjee</cp:lastModifiedBy>
  <cp:revision>130</cp:revision>
  <dcterms:created xsi:type="dcterms:W3CDTF">2012-09-22T16:51:20Z</dcterms:created>
  <dcterms:modified xsi:type="dcterms:W3CDTF">2014-08-22T02:37:24Z</dcterms:modified>
</cp:coreProperties>
</file>